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2" r:id="rId2"/>
    <p:sldId id="283" r:id="rId3"/>
    <p:sldId id="284" r:id="rId4"/>
    <p:sldId id="257" r:id="rId5"/>
    <p:sldId id="285" r:id="rId6"/>
    <p:sldId id="280" r:id="rId7"/>
    <p:sldId id="264" r:id="rId8"/>
    <p:sldId id="265" r:id="rId9"/>
    <p:sldId id="259" r:id="rId10"/>
    <p:sldId id="266" r:id="rId11"/>
    <p:sldId id="268" r:id="rId12"/>
    <p:sldId id="286" r:id="rId13"/>
    <p:sldId id="281" r:id="rId14"/>
    <p:sldId id="269" r:id="rId15"/>
    <p:sldId id="271" r:id="rId16"/>
    <p:sldId id="272" r:id="rId17"/>
    <p:sldId id="273" r:id="rId18"/>
    <p:sldId id="274" r:id="rId19"/>
    <p:sldId id="275" r:id="rId20"/>
    <p:sldId id="276" r:id="rId21"/>
    <p:sldId id="278" r:id="rId22"/>
    <p:sldId id="279"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6D9D6-B63A-4577-9203-881EFE9DC66F}" type="datetimeFigureOut">
              <a:rPr lang="en-US" smtClean="0"/>
              <a:t>11/2/2019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6CD99-B74C-41EF-A7A5-5509D329EE5F}" type="slidenum">
              <a:rPr lang="en-US" smtClean="0"/>
              <a:t>‹#›</a:t>
            </a:fld>
            <a:endParaRPr lang="en-US"/>
          </a:p>
        </p:txBody>
      </p:sp>
    </p:spTree>
    <p:extLst>
      <p:ext uri="{BB962C8B-B14F-4D97-AF65-F5344CB8AC3E}">
        <p14:creationId xmlns:p14="http://schemas.microsoft.com/office/powerpoint/2010/main" val="188302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F1ECEC-2C85-4B6B-B26E-6B2F125773B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1326512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1ECEC-2C85-4B6B-B26E-6B2F125773B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248056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1ECEC-2C85-4B6B-B26E-6B2F125773B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1969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1ECEC-2C85-4B6B-B26E-6B2F125773B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228540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1ECEC-2C85-4B6B-B26E-6B2F125773B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2909751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F1ECEC-2C85-4B6B-B26E-6B2F125773B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299146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F1ECEC-2C85-4B6B-B26E-6B2F125773B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2464227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F1ECEC-2C85-4B6B-B26E-6B2F125773B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3390417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1ECEC-2C85-4B6B-B26E-6B2F125773B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1784279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1ECEC-2C85-4B6B-B26E-6B2F125773B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123222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1ECEC-2C85-4B6B-B26E-6B2F125773B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F1B2A-3F75-4EE9-B554-96528EAD3F00}" type="slidenum">
              <a:rPr lang="en-US" smtClean="0"/>
              <a:t>‹#›</a:t>
            </a:fld>
            <a:endParaRPr lang="en-US"/>
          </a:p>
        </p:txBody>
      </p:sp>
    </p:spTree>
    <p:extLst>
      <p:ext uri="{BB962C8B-B14F-4D97-AF65-F5344CB8AC3E}">
        <p14:creationId xmlns:p14="http://schemas.microsoft.com/office/powerpoint/2010/main" val="412917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1ECEC-2C85-4B6B-B26E-6B2F125773BD}" type="datetimeFigureOut">
              <a:rPr lang="en-US" smtClean="0"/>
              <a:t>11/2/2019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F1B2A-3F75-4EE9-B554-96528EAD3F00}" type="slidenum">
              <a:rPr lang="en-US" smtClean="0"/>
              <a:t>‹#›</a:t>
            </a:fld>
            <a:endParaRPr lang="en-US"/>
          </a:p>
        </p:txBody>
      </p:sp>
    </p:spTree>
    <p:extLst>
      <p:ext uri="{BB962C8B-B14F-4D97-AF65-F5344CB8AC3E}">
        <p14:creationId xmlns:p14="http://schemas.microsoft.com/office/powerpoint/2010/main" val="3260109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43000"/>
            <a:ext cx="7772400" cy="1470025"/>
          </a:xfrm>
        </p:spPr>
        <p:txBody>
          <a:bodyPr>
            <a:normAutofit fontScale="90000"/>
          </a:bodyPr>
          <a:lstStyle/>
          <a:p>
            <a:r>
              <a:rPr lang="en-US" b="1" dirty="0"/>
              <a:t>TOPIC</a:t>
            </a:r>
            <a:r>
              <a:rPr lang="en-US" dirty="0"/>
              <a:t>: </a:t>
            </a:r>
            <a:r>
              <a:rPr lang="en-US" dirty="0">
                <a:solidFill>
                  <a:schemeClr val="accent2">
                    <a:lumMod val="75000"/>
                  </a:schemeClr>
                </a:solidFill>
              </a:rPr>
              <a:t>CARE TO BE TAKEN WHILE SHARING AND FORWARDING ON SOCIAL MEDIA</a:t>
            </a:r>
            <a:br>
              <a:rPr lang="en-US" dirty="0">
                <a:solidFill>
                  <a:schemeClr val="accent2">
                    <a:lumMod val="75000"/>
                  </a:schemeClr>
                </a:solidFill>
              </a:rPr>
            </a:br>
            <a:r>
              <a:rPr lang="en-US" dirty="0" smtClean="0">
                <a:solidFill>
                  <a:schemeClr val="accent2">
                    <a:lumMod val="75000"/>
                  </a:schemeClr>
                </a:solidFill>
              </a:rPr>
              <a:t> by</a:t>
            </a:r>
            <a:endParaRPr lang="en-US" dirty="0">
              <a:solidFill>
                <a:schemeClr val="accent2">
                  <a:lumMod val="75000"/>
                </a:schemeClr>
              </a:solidFill>
            </a:endParaRPr>
          </a:p>
        </p:txBody>
      </p:sp>
      <p:sp>
        <p:nvSpPr>
          <p:cNvPr id="5" name="Subtitle 4"/>
          <p:cNvSpPr>
            <a:spLocks noGrp="1"/>
          </p:cNvSpPr>
          <p:nvPr>
            <p:ph type="subTitle" idx="1"/>
          </p:nvPr>
        </p:nvSpPr>
        <p:spPr>
          <a:xfrm>
            <a:off x="990600" y="3657600"/>
            <a:ext cx="7467600" cy="1905000"/>
          </a:xfrm>
        </p:spPr>
        <p:txBody>
          <a:bodyPr>
            <a:normAutofit fontScale="32500" lnSpcReduction="20000"/>
          </a:bodyPr>
          <a:lstStyle/>
          <a:p>
            <a:r>
              <a:rPr lang="en-US" sz="11400" b="1" dirty="0" smtClean="0">
                <a:solidFill>
                  <a:schemeClr val="tx1">
                    <a:lumMod val="95000"/>
                    <a:lumOff val="5000"/>
                  </a:schemeClr>
                </a:solidFill>
              </a:rPr>
              <a:t>NAME:</a:t>
            </a:r>
            <a:r>
              <a:rPr lang="en-US" sz="11400" dirty="0" smtClean="0">
                <a:solidFill>
                  <a:schemeClr val="tx2">
                    <a:lumMod val="75000"/>
                  </a:schemeClr>
                </a:solidFill>
              </a:rPr>
              <a:t>KISHOR RAJABHAU YADAV</a:t>
            </a:r>
            <a:r>
              <a:rPr lang="en-US" sz="11400" dirty="0"/>
              <a:t/>
            </a:r>
            <a:br>
              <a:rPr lang="en-US" sz="11400" dirty="0"/>
            </a:br>
            <a:r>
              <a:rPr lang="en-US" sz="11400" b="1" dirty="0">
                <a:solidFill>
                  <a:schemeClr val="tx1">
                    <a:lumMod val="95000"/>
                    <a:lumOff val="5000"/>
                  </a:schemeClr>
                </a:solidFill>
              </a:rPr>
              <a:t>CADRE</a:t>
            </a:r>
            <a:r>
              <a:rPr lang="en-US" sz="11400" dirty="0">
                <a:solidFill>
                  <a:schemeClr val="tx1">
                    <a:lumMod val="95000"/>
                    <a:lumOff val="5000"/>
                  </a:schemeClr>
                </a:solidFill>
              </a:rPr>
              <a:t>:</a:t>
            </a:r>
            <a:r>
              <a:rPr lang="en-US" sz="11400" dirty="0">
                <a:solidFill>
                  <a:schemeClr val="tx2">
                    <a:lumMod val="75000"/>
                  </a:schemeClr>
                </a:solidFill>
              </a:rPr>
              <a:t>TAHSILDAR (CPTP 5)</a:t>
            </a:r>
            <a:br>
              <a:rPr lang="en-US" sz="11400" dirty="0">
                <a:solidFill>
                  <a:schemeClr val="tx2">
                    <a:lumMod val="75000"/>
                  </a:schemeClr>
                </a:solidFill>
              </a:rPr>
            </a:br>
            <a:r>
              <a:rPr lang="en-US" dirty="0"/>
              <a:t/>
            </a:r>
            <a:br>
              <a:rPr lang="en-US" dirty="0"/>
            </a:br>
            <a:endParaRPr lang="en-US" dirty="0"/>
          </a:p>
        </p:txBody>
      </p:sp>
    </p:spTree>
    <p:extLst>
      <p:ext uri="{BB962C8B-B14F-4D97-AF65-F5344CB8AC3E}">
        <p14:creationId xmlns:p14="http://schemas.microsoft.com/office/powerpoint/2010/main" val="3736845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What types of content can land you in legal trouble</a:t>
            </a:r>
            <a:r>
              <a:rPr lang="en-US" dirty="0" smtClean="0">
                <a:solidFill>
                  <a:srgbClr val="FF0000"/>
                </a:solidFill>
              </a:rPr>
              <a:t>?</a:t>
            </a:r>
            <a:endParaRPr lang="en-US" dirty="0">
              <a:solidFill>
                <a:srgbClr val="FF00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2186781"/>
            <a:ext cx="5029200" cy="3352800"/>
          </a:xfrm>
        </p:spPr>
      </p:pic>
    </p:spTree>
    <p:extLst>
      <p:ext uri="{BB962C8B-B14F-4D97-AF65-F5344CB8AC3E}">
        <p14:creationId xmlns:p14="http://schemas.microsoft.com/office/powerpoint/2010/main" val="2729972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1143000"/>
          </a:xfrm>
        </p:spPr>
        <p:txBody>
          <a:bodyPr>
            <a:noAutofit/>
          </a:bodyPr>
          <a:lstStyle/>
          <a:p>
            <a:r>
              <a:rPr lang="en-US" sz="3600" b="1" dirty="0">
                <a:solidFill>
                  <a:schemeClr val="tx1">
                    <a:lumMod val="95000"/>
                    <a:lumOff val="5000"/>
                  </a:schemeClr>
                </a:solidFill>
              </a:rPr>
              <a:t>You have to exercise caution on sharing or forwarding any kind of content </a:t>
            </a:r>
            <a:r>
              <a:rPr lang="en-US" sz="3600" b="1" dirty="0" smtClean="0">
                <a:solidFill>
                  <a:schemeClr val="tx1">
                    <a:lumMod val="95000"/>
                    <a:lumOff val="5000"/>
                  </a:schemeClr>
                </a:solidFill>
              </a:rPr>
              <a:t>which has</a:t>
            </a:r>
            <a:endParaRPr lang="en-US" sz="3600" b="1" dirty="0">
              <a:solidFill>
                <a:schemeClr val="tx1">
                  <a:lumMod val="95000"/>
                  <a:lumOff val="5000"/>
                </a:schemeClr>
              </a:solidFill>
            </a:endParaRPr>
          </a:p>
        </p:txBody>
      </p:sp>
      <p:sp>
        <p:nvSpPr>
          <p:cNvPr id="5" name="Content Placeholder 4"/>
          <p:cNvSpPr>
            <a:spLocks noGrp="1"/>
          </p:cNvSpPr>
          <p:nvPr>
            <p:ph idx="1"/>
          </p:nvPr>
        </p:nvSpPr>
        <p:spPr/>
        <p:txBody>
          <a:bodyPr/>
          <a:lstStyle/>
          <a:p>
            <a:r>
              <a:rPr lang="en-US" sz="4800" b="1" dirty="0" smtClean="0">
                <a:solidFill>
                  <a:srgbClr val="FF0000"/>
                </a:solidFill>
              </a:rPr>
              <a:t>Carnal interests</a:t>
            </a:r>
          </a:p>
          <a:p>
            <a:r>
              <a:rPr lang="en-US" sz="4800" b="1" dirty="0">
                <a:solidFill>
                  <a:srgbClr val="FF0000"/>
                </a:solidFill>
              </a:rPr>
              <a:t>O</a:t>
            </a:r>
            <a:r>
              <a:rPr lang="en-US" sz="4800" b="1" dirty="0" smtClean="0">
                <a:solidFill>
                  <a:srgbClr val="FF0000"/>
                </a:solidFill>
              </a:rPr>
              <a:t>nline obscenity</a:t>
            </a:r>
          </a:p>
          <a:p>
            <a:r>
              <a:rPr lang="en-US" sz="4800" b="1" dirty="0" smtClean="0">
                <a:solidFill>
                  <a:srgbClr val="FF0000"/>
                </a:solidFill>
              </a:rPr>
              <a:t>Defamatory content</a:t>
            </a:r>
          </a:p>
          <a:p>
            <a:r>
              <a:rPr lang="en-US" sz="4800" b="1" dirty="0" smtClean="0">
                <a:solidFill>
                  <a:srgbClr val="FF0000"/>
                </a:solidFill>
              </a:rPr>
              <a:t>Abuse of women </a:t>
            </a:r>
          </a:p>
          <a:p>
            <a:r>
              <a:rPr lang="en-US" sz="4800" b="1" dirty="0" smtClean="0">
                <a:solidFill>
                  <a:srgbClr val="FF0000"/>
                </a:solidFill>
              </a:rPr>
              <a:t>Abuse of children</a:t>
            </a:r>
          </a:p>
          <a:p>
            <a:endParaRPr lang="en-US" dirty="0" smtClean="0"/>
          </a:p>
          <a:p>
            <a:endParaRPr lang="en-US" dirty="0"/>
          </a:p>
        </p:txBody>
      </p:sp>
    </p:spTree>
    <p:extLst>
      <p:ext uri="{BB962C8B-B14F-4D97-AF65-F5344CB8AC3E}">
        <p14:creationId xmlns:p14="http://schemas.microsoft.com/office/powerpoint/2010/main" val="358478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lnSpcReduction="10000"/>
          </a:bodyPr>
          <a:lstStyle/>
          <a:p>
            <a:r>
              <a:rPr lang="en-US" sz="4000" b="1" dirty="0"/>
              <a:t>Offence like this falls under not just IT Act but under specific provisions of the Indian Penal Code as well.</a:t>
            </a:r>
          </a:p>
          <a:p>
            <a:r>
              <a:rPr lang="en-US" sz="4000" b="1" dirty="0"/>
              <a:t>Ignorance of law is no excuse.</a:t>
            </a:r>
          </a:p>
          <a:p>
            <a:r>
              <a:rPr lang="en-US" sz="4000" b="1" dirty="0"/>
              <a:t>You cannot plead that you didn’t know the </a:t>
            </a:r>
            <a:r>
              <a:rPr lang="en-US" sz="4000" b="1" dirty="0" err="1"/>
              <a:t>law,because</a:t>
            </a:r>
            <a:r>
              <a:rPr lang="en-US" sz="4000" b="1" dirty="0"/>
              <a:t> you can be held accountable.</a:t>
            </a:r>
          </a:p>
          <a:p>
            <a:endParaRPr lang="en-US" dirty="0"/>
          </a:p>
        </p:txBody>
      </p:sp>
    </p:spTree>
    <p:extLst>
      <p:ext uri="{BB962C8B-B14F-4D97-AF65-F5344CB8AC3E}">
        <p14:creationId xmlns:p14="http://schemas.microsoft.com/office/powerpoint/2010/main" val="4212598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244600"/>
            <a:ext cx="6934200" cy="4622800"/>
          </a:xfrm>
          <a:prstGeom prst="rect">
            <a:avLst/>
          </a:prstGeom>
        </p:spPr>
      </p:pic>
    </p:spTree>
    <p:extLst>
      <p:ext uri="{BB962C8B-B14F-4D97-AF65-F5344CB8AC3E}">
        <p14:creationId xmlns:p14="http://schemas.microsoft.com/office/powerpoint/2010/main" val="3532807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pPr lvl="4"/>
            <a:r>
              <a:rPr lang="en-US" sz="6800" b="1" dirty="0">
                <a:solidFill>
                  <a:srgbClr val="FF0000"/>
                </a:solidFill>
              </a:rPr>
              <a:t>Points to consider </a:t>
            </a:r>
            <a:r>
              <a:rPr lang="en-US" sz="6800" b="1" dirty="0" smtClean="0">
                <a:solidFill>
                  <a:srgbClr val="FF0000"/>
                </a:solidFill>
              </a:rPr>
              <a:t>before </a:t>
            </a:r>
            <a:r>
              <a:rPr lang="en-US" sz="6800" b="1" dirty="0">
                <a:solidFill>
                  <a:srgbClr val="FF0000"/>
                </a:solidFill>
              </a:rPr>
              <a:t>sharing on social media</a:t>
            </a:r>
          </a:p>
        </p:txBody>
      </p:sp>
    </p:spTree>
    <p:extLst>
      <p:ext uri="{BB962C8B-B14F-4D97-AF65-F5344CB8AC3E}">
        <p14:creationId xmlns:p14="http://schemas.microsoft.com/office/powerpoint/2010/main" val="191369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1600200"/>
            <a:ext cx="8229600" cy="4525963"/>
          </a:xfrm>
        </p:spPr>
        <p:txBody>
          <a:bodyPr/>
          <a:lstStyle/>
          <a:p>
            <a:r>
              <a:rPr lang="en-US" sz="6600" b="1" dirty="0" smtClean="0">
                <a:solidFill>
                  <a:schemeClr val="accent2">
                    <a:lumMod val="75000"/>
                  </a:schemeClr>
                </a:solidFill>
              </a:rPr>
              <a:t>1) </a:t>
            </a:r>
            <a:r>
              <a:rPr lang="en-US" sz="6600" b="1" dirty="0">
                <a:solidFill>
                  <a:schemeClr val="accent2">
                    <a:lumMod val="75000"/>
                  </a:schemeClr>
                </a:solidFill>
              </a:rPr>
              <a:t>Never be in a hurry to share or forward on social media</a:t>
            </a:r>
            <a:r>
              <a:rPr lang="en-US" b="1" dirty="0">
                <a:solidFill>
                  <a:schemeClr val="accent2">
                    <a:lumMod val="75000"/>
                  </a:schemeClr>
                </a:solidFill>
              </a:rPr>
              <a:t>.</a:t>
            </a:r>
          </a:p>
        </p:txBody>
      </p:sp>
    </p:spTree>
    <p:extLst>
      <p:ext uri="{BB962C8B-B14F-4D97-AF65-F5344CB8AC3E}">
        <p14:creationId xmlns:p14="http://schemas.microsoft.com/office/powerpoint/2010/main" val="3650299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sz="5400" b="1" dirty="0" smtClean="0">
                <a:solidFill>
                  <a:srgbClr val="00B050"/>
                </a:solidFill>
              </a:rPr>
              <a:t>2)Always  take a silent count of 1 to 10 – the benefit of doing this is that it may give you a fresh perspective.</a:t>
            </a:r>
            <a:endParaRPr lang="en-US" sz="5400" b="1" dirty="0">
              <a:solidFill>
                <a:srgbClr val="00B050"/>
              </a:solidFill>
            </a:endParaRPr>
          </a:p>
        </p:txBody>
      </p:sp>
    </p:spTree>
    <p:extLst>
      <p:ext uri="{BB962C8B-B14F-4D97-AF65-F5344CB8AC3E}">
        <p14:creationId xmlns:p14="http://schemas.microsoft.com/office/powerpoint/2010/main" val="366999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5400" b="1" dirty="0" smtClean="0">
                <a:solidFill>
                  <a:srgbClr val="002060"/>
                </a:solidFill>
              </a:rPr>
              <a:t>3)Let’s not consciously be part of the Great </a:t>
            </a:r>
            <a:r>
              <a:rPr lang="en-US" sz="5400" b="1" dirty="0" err="1" smtClean="0">
                <a:solidFill>
                  <a:srgbClr val="002060"/>
                </a:solidFill>
              </a:rPr>
              <a:t>indian</a:t>
            </a:r>
            <a:r>
              <a:rPr lang="en-US" sz="5400" b="1" dirty="0" smtClean="0">
                <a:solidFill>
                  <a:srgbClr val="002060"/>
                </a:solidFill>
              </a:rPr>
              <a:t> vomiting information revolution.</a:t>
            </a:r>
            <a:endParaRPr lang="en-US" sz="5400" b="1" dirty="0">
              <a:solidFill>
                <a:srgbClr val="002060"/>
              </a:solidFill>
            </a:endParaRPr>
          </a:p>
        </p:txBody>
      </p:sp>
    </p:spTree>
    <p:extLst>
      <p:ext uri="{BB962C8B-B14F-4D97-AF65-F5344CB8AC3E}">
        <p14:creationId xmlns:p14="http://schemas.microsoft.com/office/powerpoint/2010/main" val="7632281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sz="5400" b="1" dirty="0" smtClean="0">
                <a:solidFill>
                  <a:srgbClr val="00B050"/>
                </a:solidFill>
              </a:rPr>
              <a:t>4)Any </a:t>
            </a:r>
            <a:r>
              <a:rPr lang="en-US" sz="5400" b="1" dirty="0" err="1" smtClean="0">
                <a:solidFill>
                  <a:srgbClr val="00B050"/>
                </a:solidFill>
              </a:rPr>
              <a:t>forward,retweeting</a:t>
            </a:r>
            <a:r>
              <a:rPr lang="en-US" sz="5400" b="1" dirty="0" smtClean="0">
                <a:solidFill>
                  <a:srgbClr val="00B050"/>
                </a:solidFill>
              </a:rPr>
              <a:t> or sharing on social media will now have legal </a:t>
            </a:r>
            <a:r>
              <a:rPr lang="en-US" sz="5400" b="1" dirty="0" err="1" smtClean="0">
                <a:solidFill>
                  <a:srgbClr val="00B050"/>
                </a:solidFill>
              </a:rPr>
              <a:t>consequences.Always</a:t>
            </a:r>
            <a:r>
              <a:rPr lang="en-US" sz="5400" b="1" dirty="0" smtClean="0">
                <a:solidFill>
                  <a:srgbClr val="00B050"/>
                </a:solidFill>
              </a:rPr>
              <a:t> be mindful of this.</a:t>
            </a:r>
            <a:endParaRPr lang="en-US" sz="5400" b="1" dirty="0">
              <a:solidFill>
                <a:srgbClr val="00B050"/>
              </a:solidFill>
            </a:endParaRPr>
          </a:p>
        </p:txBody>
      </p:sp>
    </p:spTree>
    <p:extLst>
      <p:ext uri="{BB962C8B-B14F-4D97-AF65-F5344CB8AC3E}">
        <p14:creationId xmlns:p14="http://schemas.microsoft.com/office/powerpoint/2010/main" val="593851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Autofit/>
          </a:bodyPr>
          <a:lstStyle/>
          <a:p>
            <a:pPr marL="0" indent="0">
              <a:buNone/>
            </a:pPr>
            <a:r>
              <a:rPr lang="en-US" sz="4800" b="1" dirty="0" smtClean="0">
                <a:solidFill>
                  <a:schemeClr val="accent2">
                    <a:lumMod val="75000"/>
                  </a:schemeClr>
                </a:solidFill>
              </a:rPr>
              <a:t>5)Keep in mind that IT Act covers all your online activities in cyber sphere .Just because you are sharing or forwarding online does not make you less immune from the law or less accountable.</a:t>
            </a:r>
            <a:endParaRPr lang="en-US" sz="4800" b="1" dirty="0">
              <a:solidFill>
                <a:schemeClr val="accent2">
                  <a:lumMod val="75000"/>
                </a:schemeClr>
              </a:solidFill>
            </a:endParaRPr>
          </a:p>
        </p:txBody>
      </p:sp>
    </p:spTree>
    <p:extLst>
      <p:ext uri="{BB962C8B-B14F-4D97-AF65-F5344CB8AC3E}">
        <p14:creationId xmlns:p14="http://schemas.microsoft.com/office/powerpoint/2010/main" val="2143080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What is social media?</a:t>
            </a:r>
            <a:endParaRPr lang="en-US" sz="5400" b="1" dirty="0">
              <a:solidFill>
                <a:srgbClr val="FF0000"/>
              </a:solidFill>
            </a:endParaRPr>
          </a:p>
        </p:txBody>
      </p:sp>
      <p:sp>
        <p:nvSpPr>
          <p:cNvPr id="3" name="Content Placeholder 2"/>
          <p:cNvSpPr>
            <a:spLocks noGrp="1"/>
          </p:cNvSpPr>
          <p:nvPr>
            <p:ph idx="1"/>
          </p:nvPr>
        </p:nvSpPr>
        <p:spPr/>
        <p:txBody>
          <a:bodyPr/>
          <a:lstStyle/>
          <a:p>
            <a:r>
              <a:rPr lang="en-US" dirty="0" smtClean="0"/>
              <a:t>Social media is the collective of online communication channels dedicated to community-based </a:t>
            </a:r>
            <a:r>
              <a:rPr lang="en-US" dirty="0" err="1" smtClean="0"/>
              <a:t>input,interaction,content</a:t>
            </a:r>
            <a:r>
              <a:rPr lang="en-US" dirty="0" smtClean="0"/>
              <a:t>-sharing and </a:t>
            </a:r>
            <a:r>
              <a:rPr lang="en-US" dirty="0" err="1" smtClean="0"/>
              <a:t>collaboration.for</a:t>
            </a:r>
            <a:r>
              <a:rPr lang="en-US" dirty="0" smtClean="0"/>
              <a:t> ex.</a:t>
            </a:r>
          </a:p>
          <a:p>
            <a:r>
              <a:rPr lang="en-US" b="1" dirty="0" smtClean="0"/>
              <a:t>Facebook</a:t>
            </a:r>
          </a:p>
          <a:p>
            <a:r>
              <a:rPr lang="en-US" b="1" dirty="0" smtClean="0"/>
              <a:t>Twitter</a:t>
            </a:r>
          </a:p>
          <a:p>
            <a:r>
              <a:rPr lang="en-US" b="1" dirty="0" err="1" smtClean="0"/>
              <a:t>google</a:t>
            </a:r>
            <a:r>
              <a:rPr lang="en-US" b="1" dirty="0" smtClean="0"/>
              <a:t>+</a:t>
            </a:r>
          </a:p>
          <a:p>
            <a:r>
              <a:rPr lang="en-US" b="1" dirty="0" err="1" smtClean="0"/>
              <a:t>Youtube</a:t>
            </a:r>
            <a:endParaRPr lang="en-US" b="1" dirty="0" smtClean="0"/>
          </a:p>
          <a:p>
            <a:endParaRPr lang="en-US" dirty="0"/>
          </a:p>
        </p:txBody>
      </p:sp>
    </p:spTree>
    <p:extLst>
      <p:ext uri="{BB962C8B-B14F-4D97-AF65-F5344CB8AC3E}">
        <p14:creationId xmlns:p14="http://schemas.microsoft.com/office/powerpoint/2010/main" val="4067200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Autofit/>
          </a:bodyPr>
          <a:lstStyle/>
          <a:p>
            <a:r>
              <a:rPr lang="en-US" sz="6600" b="1" dirty="0" smtClean="0">
                <a:solidFill>
                  <a:srgbClr val="0070C0"/>
                </a:solidFill>
              </a:rPr>
              <a:t>6)Exercise caution and care before you share on social media.</a:t>
            </a:r>
          </a:p>
        </p:txBody>
      </p:sp>
    </p:spTree>
    <p:extLst>
      <p:ext uri="{BB962C8B-B14F-4D97-AF65-F5344CB8AC3E}">
        <p14:creationId xmlns:p14="http://schemas.microsoft.com/office/powerpoint/2010/main" val="3545702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4000" b="1" dirty="0" smtClean="0">
                <a:solidFill>
                  <a:srgbClr val="C00000"/>
                </a:solidFill>
              </a:rPr>
              <a:t>7)We </a:t>
            </a:r>
            <a:r>
              <a:rPr lang="en-US" sz="4000" b="1" dirty="0">
                <a:solidFill>
                  <a:srgbClr val="C00000"/>
                </a:solidFill>
              </a:rPr>
              <a:t>need to basically do what we want others to do for us in the social circles we move in –if some content can cause harm or hurt another ,or if it can be prejudicial to their </a:t>
            </a:r>
            <a:r>
              <a:rPr lang="en-US" sz="4000" b="1" dirty="0" err="1" smtClean="0">
                <a:solidFill>
                  <a:srgbClr val="C00000"/>
                </a:solidFill>
              </a:rPr>
              <a:t>interest,avoid</a:t>
            </a:r>
            <a:r>
              <a:rPr lang="en-US" sz="4000" b="1" dirty="0" smtClean="0">
                <a:solidFill>
                  <a:srgbClr val="C00000"/>
                </a:solidFill>
              </a:rPr>
              <a:t> </a:t>
            </a:r>
            <a:r>
              <a:rPr lang="en-US" sz="4000" b="1" dirty="0">
                <a:solidFill>
                  <a:srgbClr val="C00000"/>
                </a:solidFill>
              </a:rPr>
              <a:t>sharing or forwarding such content.</a:t>
            </a:r>
          </a:p>
          <a:p>
            <a:endParaRPr lang="en-US" dirty="0"/>
          </a:p>
        </p:txBody>
      </p:sp>
    </p:spTree>
    <p:extLst>
      <p:ext uri="{BB962C8B-B14F-4D97-AF65-F5344CB8AC3E}">
        <p14:creationId xmlns:p14="http://schemas.microsoft.com/office/powerpoint/2010/main" val="2472276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939800"/>
            <a:ext cx="7620000" cy="5080000"/>
          </a:xfrm>
          <a:prstGeom prst="rect">
            <a:avLst/>
          </a:prstGeom>
        </p:spPr>
      </p:pic>
    </p:spTree>
    <p:extLst>
      <p:ext uri="{BB962C8B-B14F-4D97-AF65-F5344CB8AC3E}">
        <p14:creationId xmlns:p14="http://schemas.microsoft.com/office/powerpoint/2010/main" val="3681315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52600"/>
            <a:ext cx="7315199" cy="1569660"/>
          </a:xfrm>
          <a:prstGeom prst="rect">
            <a:avLst/>
          </a:prstGeom>
          <a:solidFill>
            <a:schemeClr val="bg2">
              <a:lumMod val="25000"/>
            </a:schemeClr>
          </a:solidFill>
        </p:spPr>
        <p:txBody>
          <a:bodyPr wrap="square" lIns="91440" tIns="45720" rIns="91440" bIns="45720">
            <a:spAutoFit/>
          </a:bodyPr>
          <a:lstStyle/>
          <a:p>
            <a:pPr algn="ctr"/>
            <a:r>
              <a:rPr lang="en-US" sz="9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endParaRPr lang="en-US" sz="9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 name="Smiley Face 1"/>
          <p:cNvSpPr/>
          <p:nvPr/>
        </p:nvSpPr>
        <p:spPr>
          <a:xfrm>
            <a:off x="2971800" y="3886200"/>
            <a:ext cx="2743200" cy="2057400"/>
          </a:xfrm>
          <a:prstGeom prst="smileyFac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495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5400" b="1" dirty="0">
                <a:solidFill>
                  <a:srgbClr val="FF0000"/>
                </a:solidFill>
              </a:rPr>
              <a:t>Why one needs to be careful while sharing and forwarding on </a:t>
            </a:r>
            <a:r>
              <a:rPr lang="en-US" sz="5400" b="1" dirty="0" smtClean="0">
                <a:solidFill>
                  <a:srgbClr val="FF0000"/>
                </a:solidFill>
              </a:rPr>
              <a:t>social media </a:t>
            </a:r>
            <a:r>
              <a:rPr lang="en-US" sz="5400" b="1" dirty="0">
                <a:solidFill>
                  <a:srgbClr val="FF0000"/>
                </a:solidFill>
              </a:rPr>
              <a:t>?</a:t>
            </a:r>
          </a:p>
        </p:txBody>
      </p:sp>
    </p:spTree>
    <p:extLst>
      <p:ext uri="{BB962C8B-B14F-4D97-AF65-F5344CB8AC3E}">
        <p14:creationId xmlns:p14="http://schemas.microsoft.com/office/powerpoint/2010/main" val="4240915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Forwarding Social Media Posts Equal To Endorsing It: Madras High Court</a:t>
            </a:r>
            <a:endParaRPr lang="en-US" dirty="0"/>
          </a:p>
        </p:txBody>
      </p:sp>
      <p:sp>
        <p:nvSpPr>
          <p:cNvPr id="3" name="Content Placeholder 2"/>
          <p:cNvSpPr>
            <a:spLocks noGrp="1"/>
          </p:cNvSpPr>
          <p:nvPr>
            <p:ph idx="1"/>
          </p:nvPr>
        </p:nvSpPr>
        <p:spPr/>
        <p:txBody>
          <a:bodyPr>
            <a:normAutofit lnSpcReduction="10000"/>
          </a:bodyPr>
          <a:lstStyle/>
          <a:p>
            <a:r>
              <a:rPr lang="en-US" sz="3500" dirty="0" smtClean="0">
                <a:solidFill>
                  <a:schemeClr val="accent2">
                    <a:lumMod val="75000"/>
                  </a:schemeClr>
                </a:solidFill>
              </a:rPr>
              <a:t>Recently the madras high court rejected the anticipatory bail of a journalist turned party leader for his allegedly derogatory </a:t>
            </a:r>
            <a:r>
              <a:rPr lang="en-US" sz="3500" dirty="0" err="1" smtClean="0">
                <a:solidFill>
                  <a:schemeClr val="accent2">
                    <a:lumMod val="75000"/>
                  </a:schemeClr>
                </a:solidFill>
              </a:rPr>
              <a:t>facebook</a:t>
            </a:r>
            <a:r>
              <a:rPr lang="en-US" sz="3500" dirty="0" smtClean="0">
                <a:solidFill>
                  <a:schemeClr val="accent2">
                    <a:lumMod val="75000"/>
                  </a:schemeClr>
                </a:solidFill>
              </a:rPr>
              <a:t> post on women journalists</a:t>
            </a:r>
            <a:r>
              <a:rPr lang="en-US" sz="3500" dirty="0" smtClean="0"/>
              <a:t>.</a:t>
            </a:r>
          </a:p>
          <a:p>
            <a:r>
              <a:rPr lang="en-US" sz="3600" dirty="0" smtClean="0">
                <a:solidFill>
                  <a:schemeClr val="accent3">
                    <a:lumMod val="75000"/>
                  </a:schemeClr>
                </a:solidFill>
              </a:rPr>
              <a:t>Key observation made by court reads as follows: </a:t>
            </a:r>
            <a:r>
              <a:rPr lang="en-US" sz="4400" dirty="0" smtClean="0">
                <a:solidFill>
                  <a:srgbClr val="FF0000"/>
                </a:solidFill>
              </a:rPr>
              <a:t>“</a:t>
            </a:r>
            <a:r>
              <a:rPr lang="en-US" sz="3600" b="1" i="1" dirty="0" smtClean="0">
                <a:solidFill>
                  <a:srgbClr val="FF0000"/>
                </a:solidFill>
              </a:rPr>
              <a:t>forwarding a message is equal to accepting the message and endorsing the message</a:t>
            </a:r>
            <a:r>
              <a:rPr lang="en-US" sz="4000" b="1" i="1" dirty="0" smtClean="0">
                <a:solidFill>
                  <a:srgbClr val="FF0000"/>
                </a:solidFill>
              </a:rPr>
              <a:t>.” </a:t>
            </a:r>
            <a:endParaRPr lang="en-US" sz="4000" b="1" i="1" dirty="0">
              <a:solidFill>
                <a:srgbClr val="FF0000"/>
              </a:solidFill>
            </a:endParaRPr>
          </a:p>
        </p:txBody>
      </p:sp>
    </p:spTree>
    <p:extLst>
      <p:ext uri="{BB962C8B-B14F-4D97-AF65-F5344CB8AC3E}">
        <p14:creationId xmlns:p14="http://schemas.microsoft.com/office/powerpoint/2010/main" val="4209408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685800" y="838200"/>
            <a:ext cx="7165975" cy="4776788"/>
          </a:xfrm>
        </p:spPr>
      </p:pic>
    </p:spTree>
    <p:extLst>
      <p:ext uri="{BB962C8B-B14F-4D97-AF65-F5344CB8AC3E}">
        <p14:creationId xmlns:p14="http://schemas.microsoft.com/office/powerpoint/2010/main" val="914939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 y="914400"/>
            <a:ext cx="7772400" cy="5181600"/>
          </a:xfrm>
          <a:prstGeom prst="rect">
            <a:avLst/>
          </a:prstGeom>
        </p:spPr>
      </p:pic>
    </p:spTree>
    <p:extLst>
      <p:ext uri="{BB962C8B-B14F-4D97-AF65-F5344CB8AC3E}">
        <p14:creationId xmlns:p14="http://schemas.microsoft.com/office/powerpoint/2010/main" val="3491476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Key observations</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b="1" dirty="0" smtClean="0">
                <a:solidFill>
                  <a:srgbClr val="00B050"/>
                </a:solidFill>
              </a:rPr>
              <a:t>What is said is important ,but who has said it is very important in society.</a:t>
            </a:r>
          </a:p>
          <a:p>
            <a:r>
              <a:rPr lang="en-US" sz="4400" b="1" dirty="0" smtClean="0"/>
              <a:t>When a celebrity-like person forwards messages like </a:t>
            </a:r>
            <a:r>
              <a:rPr lang="en-US" sz="4400" b="1" dirty="0" err="1" smtClean="0"/>
              <a:t>this,the</a:t>
            </a:r>
            <a:r>
              <a:rPr lang="en-US" sz="4400" b="1" dirty="0" smtClean="0"/>
              <a:t> common public will believe that this type of things are going on.</a:t>
            </a:r>
            <a:endParaRPr lang="en-US" sz="4400" b="1" dirty="0"/>
          </a:p>
        </p:txBody>
      </p:sp>
    </p:spTree>
    <p:extLst>
      <p:ext uri="{BB962C8B-B14F-4D97-AF65-F5344CB8AC3E}">
        <p14:creationId xmlns:p14="http://schemas.microsoft.com/office/powerpoint/2010/main" val="3735493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381000" y="914400"/>
            <a:ext cx="8229600" cy="4525963"/>
          </a:xfrm>
        </p:spPr>
        <p:txBody>
          <a:bodyPr>
            <a:noAutofit/>
          </a:bodyPr>
          <a:lstStyle/>
          <a:p>
            <a:r>
              <a:rPr lang="en-US" sz="4000" b="1" dirty="0" smtClean="0">
                <a:solidFill>
                  <a:srgbClr val="00B050"/>
                </a:solidFill>
              </a:rPr>
              <a:t>Words from people who are in public life should bring peace and </a:t>
            </a:r>
            <a:r>
              <a:rPr lang="en-US" sz="4000" b="1" dirty="0" err="1" smtClean="0">
                <a:solidFill>
                  <a:srgbClr val="00B050"/>
                </a:solidFill>
              </a:rPr>
              <a:t>harmony,not</a:t>
            </a:r>
            <a:r>
              <a:rPr lang="en-US" sz="4000" b="1" dirty="0" smtClean="0">
                <a:solidFill>
                  <a:srgbClr val="00B050"/>
                </a:solidFill>
              </a:rPr>
              <a:t> incite hatred and disharmony.</a:t>
            </a:r>
          </a:p>
          <a:p>
            <a:r>
              <a:rPr lang="en-US" sz="4000" b="1" dirty="0" smtClean="0"/>
              <a:t>Talking is different from </a:t>
            </a:r>
            <a:r>
              <a:rPr lang="en-US" sz="4000" b="1" dirty="0" err="1" smtClean="0"/>
              <a:t>typing.Typing</a:t>
            </a:r>
            <a:r>
              <a:rPr lang="en-US" sz="4000" b="1" dirty="0" smtClean="0"/>
              <a:t> becomes a </a:t>
            </a:r>
            <a:r>
              <a:rPr lang="en-US" sz="4000" b="1" dirty="0" err="1" smtClean="0"/>
              <a:t>document,one</a:t>
            </a:r>
            <a:r>
              <a:rPr lang="en-US" sz="4000" b="1" dirty="0" smtClean="0"/>
              <a:t> cannot go back saying that I have not done it.</a:t>
            </a:r>
          </a:p>
        </p:txBody>
      </p:sp>
    </p:spTree>
    <p:extLst>
      <p:ext uri="{BB962C8B-B14F-4D97-AF65-F5344CB8AC3E}">
        <p14:creationId xmlns:p14="http://schemas.microsoft.com/office/powerpoint/2010/main" val="1625191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6381"/>
            <a:ext cx="7924800" cy="5283200"/>
          </a:xfrm>
        </p:spPr>
      </p:pic>
    </p:spTree>
    <p:extLst>
      <p:ext uri="{BB962C8B-B14F-4D97-AF65-F5344CB8AC3E}">
        <p14:creationId xmlns:p14="http://schemas.microsoft.com/office/powerpoint/2010/main" val="2353868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3979</TotalTime>
  <Words>449</Words>
  <Application>Microsoft Office PowerPoint</Application>
  <PresentationFormat>On-screen Show (4:3)</PresentationFormat>
  <Paragraphs>36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TOPIC: CARE TO BE TAKEN WHILE SHARING AND FORWARDING ON SOCIAL MEDIA  by</vt:lpstr>
      <vt:lpstr>What is social media?</vt:lpstr>
      <vt:lpstr>PowerPoint Presentation</vt:lpstr>
      <vt:lpstr>Forwarding Social Media Posts Equal To Endorsing It: Madras High Court</vt:lpstr>
      <vt:lpstr>PowerPoint Presentation</vt:lpstr>
      <vt:lpstr>PowerPoint Presentation</vt:lpstr>
      <vt:lpstr>Key observations</vt:lpstr>
      <vt:lpstr>PowerPoint Presentation</vt:lpstr>
      <vt:lpstr>PowerPoint Presentation</vt:lpstr>
      <vt:lpstr>What types of content can land you in legal trouble?</vt:lpstr>
      <vt:lpstr>You have to exercise caution on sharing or forwarding any kind of content which has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KISHOR RAJABHAU YADAV CADRE:TAHSILDAR</dc:title>
  <dc:creator>DELL</dc:creator>
  <cp:lastModifiedBy>DELL</cp:lastModifiedBy>
  <cp:revision>22</cp:revision>
  <dcterms:created xsi:type="dcterms:W3CDTF">2019-10-27T10:50:29Z</dcterms:created>
  <dcterms:modified xsi:type="dcterms:W3CDTF">2019-11-02T16:16:42Z</dcterms:modified>
</cp:coreProperties>
</file>