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72" r:id="rId5"/>
    <p:sldId id="273" r:id="rId6"/>
    <p:sldId id="258" r:id="rId7"/>
    <p:sldId id="271" r:id="rId8"/>
    <p:sldId id="259" r:id="rId9"/>
    <p:sldId id="260" r:id="rId10"/>
    <p:sldId id="261" r:id="rId11"/>
    <p:sldId id="265" r:id="rId12"/>
    <p:sldId id="263" r:id="rId13"/>
    <p:sldId id="264" r:id="rId14"/>
    <p:sldId id="266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0F2C0-ED37-457A-BEB9-F42B480A8CF0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ADFBD-1FF8-45F7-A29F-CD58BDABD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ADFBD-1FF8-45F7-A29F-CD58BDABD2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85F7-D88F-476A-B8C1-1AF1CC66477A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84BC-B481-4A9B-8BD3-C38FA3352691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1DD2-36CB-4E7A-9A5A-3880D998A73B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436D-7FFE-46C6-B933-5E09B09EDE21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F9DE-75E4-4766-8061-2EE51A665C9B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D07-29E1-4603-BF2F-9AFC9FD703B5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25B9-54F8-4D8D-B3F2-939D043F90E9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D490-EF74-42E4-86EC-63DEDA06170B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84E6-AFF3-491E-8C09-79D53A933D00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1F23-4BCF-46A2-8953-AF7CEB495F51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1776-0DD1-4241-97D1-D9E609FC2D24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348B-18B1-4F6A-BC46-8F2C0A0DF268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941C-588B-4A49-B404-2E597C10B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aplesarkar.mahaonline.gov.in/" TargetMode="External"/><Relationship Id="rId4" Type="http://schemas.openxmlformats.org/officeDocument/2006/relationships/hyperlink" Target="../../Public/Desktop/Google%20Chrome.ln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r="33000"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429132"/>
            <a:ext cx="8215370" cy="22145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Utsaah" pitchFamily="34" charset="0"/>
              </a:rPr>
              <a:t>Anupsinh Arunkumar Yadav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Utsaah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Utsaah" pitchFamily="34" charset="0"/>
              </a:rPr>
            </a:br>
            <a:r>
              <a:rPr lang="en-US" sz="3200" dirty="0" smtClean="0">
                <a:latin typeface="Arial Black" pitchFamily="34" charset="0"/>
                <a:cs typeface="Utsaah" pitchFamily="34" charset="0"/>
              </a:rPr>
              <a:t/>
            </a:r>
            <a:br>
              <a:rPr lang="en-US" sz="3200" dirty="0" smtClean="0">
                <a:latin typeface="Arial Black" pitchFamily="34" charset="0"/>
                <a:cs typeface="Utsaah" pitchFamily="34" charset="0"/>
              </a:rPr>
            </a:b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Prob. Assistant Commissioner of State Tax</a:t>
            </a:r>
            <a:b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CPTP – 5, Class A </a:t>
            </a:r>
            <a:r>
              <a:rPr lang="en-US" sz="2700" dirty="0" smtClean="0">
                <a:latin typeface="Arial Black" pitchFamily="34" charset="0"/>
                <a:cs typeface="Utsaah" pitchFamily="34" charset="0"/>
              </a:rPr>
              <a:t/>
            </a:r>
            <a:br>
              <a:rPr lang="en-US" sz="2700" dirty="0" smtClean="0">
                <a:latin typeface="Arial Black" pitchFamily="34" charset="0"/>
                <a:cs typeface="Utsaah" pitchFamily="34" charset="0"/>
              </a:rPr>
            </a:br>
            <a:endParaRPr lang="en-US" sz="2700" dirty="0">
              <a:latin typeface="Arial Black" pitchFamily="34" charset="0"/>
              <a:cs typeface="Utsaah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43604" y="571480"/>
            <a:ext cx="3000396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Utsaah" pitchFamily="34" charset="0"/>
              </a:rPr>
              <a:t>Apply</a:t>
            </a:r>
            <a:r>
              <a:rPr kumimoji="0" lang="en-US" sz="3700" b="1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Utsaah" pitchFamily="34" charset="0"/>
              </a:rPr>
              <a:t> for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700" b="1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Utsaah" pitchFamily="34" charset="0"/>
              </a:rPr>
              <a:t>BPL Certificate Online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Utsaah" pitchFamily="34" charset="0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Utsaah" pitchFamily="34" charset="0"/>
              </a:rPr>
            </a:b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Utsaah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714908" cy="6215106"/>
          </a:xfrm>
        </p:spPr>
      </p:pic>
      <p:sp>
        <p:nvSpPr>
          <p:cNvPr id="5" name="Flowchart: Alternate Process 4"/>
          <p:cNvSpPr/>
          <p:nvPr/>
        </p:nvSpPr>
        <p:spPr>
          <a:xfrm>
            <a:off x="428596" y="4000504"/>
            <a:ext cx="4214842" cy="228601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14678" y="785794"/>
            <a:ext cx="1714512" cy="257176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sz="1600" b="1" dirty="0" smtClean="0">
                <a:solidFill>
                  <a:schemeClr val="tx1"/>
                </a:solidFill>
              </a:rPr>
              <a:t>विचारलेली माहिती व्यवस्थित भरून देणे…</a:t>
            </a: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mr-IN" sz="1600" b="1" dirty="0" smtClean="0">
                <a:solidFill>
                  <a:schemeClr val="tx1"/>
                </a:solidFill>
              </a:rPr>
              <a:t>तिथे युजर प्रोफाईल तयार होईल…</a:t>
            </a:r>
            <a:r>
              <a:rPr lang="en-US" sz="1600" b="1" dirty="0" smtClean="0">
                <a:solidFill>
                  <a:schemeClr val="tx1"/>
                </a:solidFill>
              </a:rPr>
              <a:t>.</a:t>
            </a:r>
            <a:endParaRPr lang="mr-IN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144034" y="3713958"/>
            <a:ext cx="1571636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929090" cy="6429420"/>
          </a:xfrm>
          <a:prstGeom prst="rect">
            <a:avLst/>
          </a:prstGeom>
        </p:spPr>
      </p:pic>
      <p:sp>
        <p:nvSpPr>
          <p:cNvPr id="18" name="Flowchart: Alternate Process 17"/>
          <p:cNvSpPr/>
          <p:nvPr/>
        </p:nvSpPr>
        <p:spPr>
          <a:xfrm>
            <a:off x="5715008" y="2500306"/>
            <a:ext cx="2857520" cy="2143140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5214942" y="5286388"/>
            <a:ext cx="3500462" cy="10080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प्रोफाईल यशस्वी पणे तयार झाल्याचा असा संदेश येईल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2" idx="0"/>
          </p:cNvCxnSpPr>
          <p:nvPr/>
        </p:nvCxnSpPr>
        <p:spPr>
          <a:xfrm rot="16200000" flipV="1">
            <a:off x="6518686" y="4839900"/>
            <a:ext cx="857256" cy="35719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 flipV="1">
            <a:off x="428596" y="714356"/>
            <a:ext cx="1428760" cy="3214710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90B2-BF1A-4325-9A0A-A39C6CE8A369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500594" cy="6215130"/>
          </a:xfrm>
          <a:ln w="38100">
            <a:solidFill>
              <a:srgbClr val="0070C0"/>
            </a:solidFill>
          </a:ln>
        </p:spPr>
      </p:pic>
      <p:sp>
        <p:nvSpPr>
          <p:cNvPr id="5" name="Flowchart: Alternate Process 4"/>
          <p:cNvSpPr/>
          <p:nvPr/>
        </p:nvSpPr>
        <p:spPr>
          <a:xfrm>
            <a:off x="142844" y="6072206"/>
            <a:ext cx="1571636" cy="571504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357290" y="4000504"/>
            <a:ext cx="3143272" cy="14287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ग्रामविकास व पंचायत राज विभाग या वरती क्लिक करावे...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285852" y="5572140"/>
            <a:ext cx="500066" cy="21431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3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929090" cy="635798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9" name="Flowchart: Alternate Process 28"/>
          <p:cNvSpPr/>
          <p:nvPr/>
        </p:nvSpPr>
        <p:spPr>
          <a:xfrm>
            <a:off x="6858016" y="2928934"/>
            <a:ext cx="1071570" cy="1000132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643438" y="4000504"/>
            <a:ext cx="2571768" cy="1643074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1928794" y="5572140"/>
            <a:ext cx="2714644" cy="92871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ह्या प्रकारचा सर्च निकाल आपणास भेटेल... त्या वरती क्लिक करावे..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94F9-87DE-415A-9915-1CB4C0D315C5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01122" cy="6357982"/>
          </a:xfrm>
        </p:spPr>
      </p:pic>
      <p:sp>
        <p:nvSpPr>
          <p:cNvPr id="5" name="Flowchart: Alternate Process 4"/>
          <p:cNvSpPr/>
          <p:nvPr/>
        </p:nvSpPr>
        <p:spPr>
          <a:xfrm>
            <a:off x="1857356" y="0"/>
            <a:ext cx="1785950" cy="785794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786182" y="214290"/>
            <a:ext cx="5357818" cy="114300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आपणास </a:t>
            </a:r>
            <a:r>
              <a:rPr lang="en-US" b="1" dirty="0" smtClean="0">
                <a:solidFill>
                  <a:schemeClr val="tx1"/>
                </a:solidFill>
              </a:rPr>
              <a:t>Below Poverty Line Certificate </a:t>
            </a:r>
            <a:r>
              <a:rPr lang="mr-IN" b="1" dirty="0" smtClean="0">
                <a:solidFill>
                  <a:schemeClr val="tx1"/>
                </a:solidFill>
              </a:rPr>
              <a:t>बाबत माहिती मिळेल...५ कार्यरत दिवसा मध्ये आपणास हे प्रमाणपत्र मिळेल</a:t>
            </a:r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mr-IN" b="1" dirty="0" smtClean="0">
              <a:solidFill>
                <a:schemeClr val="tx1"/>
              </a:solidFill>
            </a:endParaRPr>
          </a:p>
          <a:p>
            <a:r>
              <a:rPr lang="mr-IN" b="1" dirty="0" smtClean="0">
                <a:solidFill>
                  <a:schemeClr val="tx1"/>
                </a:solidFill>
              </a:rPr>
              <a:t>ग्रामसेवक हे प्रमाणपत्र देण्यासाठी जबाबदार असेल</a:t>
            </a:r>
            <a:endParaRPr lang="mr-IN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893733" y="3250407"/>
            <a:ext cx="3714778" cy="71436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2214546" y="5143512"/>
            <a:ext cx="6786610" cy="1000132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0E6C-9B18-4C1C-A715-D4D957011DFB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Anupsinh A. Yadav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078" y="285728"/>
            <a:ext cx="8771922" cy="6286544"/>
          </a:xfrm>
        </p:spPr>
      </p:pic>
      <p:sp>
        <p:nvSpPr>
          <p:cNvPr id="5" name="Flowchart: Alternate Process 4"/>
          <p:cNvSpPr/>
          <p:nvPr/>
        </p:nvSpPr>
        <p:spPr>
          <a:xfrm>
            <a:off x="642910" y="2285992"/>
            <a:ext cx="2571768" cy="1143008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786314" y="1714488"/>
            <a:ext cx="3714776" cy="92869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ह्या प्रकारचा सर्च निकाल आपणास भेटेल... त्या वरती क्लिक करावे..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rot="10800000" flipV="1">
            <a:off x="3214678" y="2357430"/>
            <a:ext cx="1500198" cy="500066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667-E3BE-4872-934A-CDED60CDFECA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Anupsinh</a:t>
            </a:r>
            <a:r>
              <a:rPr lang="en-US" dirty="0" smtClean="0"/>
              <a:t> A. </a:t>
            </a:r>
            <a:r>
              <a:rPr lang="en-US" dirty="0" err="1" smtClean="0"/>
              <a:t>Yadav</a:t>
            </a:r>
            <a:endParaRPr lang="en-US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572560" cy="6215106"/>
          </a:xfrm>
        </p:spPr>
      </p:pic>
      <p:sp>
        <p:nvSpPr>
          <p:cNvPr id="5" name="Flowchart: Alternate Process 4"/>
          <p:cNvSpPr/>
          <p:nvPr/>
        </p:nvSpPr>
        <p:spPr>
          <a:xfrm>
            <a:off x="285720" y="2500306"/>
            <a:ext cx="8429684" cy="3857652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85720" y="142852"/>
            <a:ext cx="8643998" cy="200026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ह्या मध्ये विचारलेली माहिती व्यवस्थित भरावी.</a:t>
            </a:r>
            <a:br>
              <a:rPr lang="mr-IN" b="1" dirty="0" smtClean="0">
                <a:solidFill>
                  <a:schemeClr val="tx1"/>
                </a:solidFill>
              </a:rPr>
            </a:br>
            <a:endParaRPr lang="mr-IN" b="1" dirty="0" smtClean="0">
              <a:solidFill>
                <a:schemeClr val="tx1"/>
              </a:solidFill>
            </a:endParaRPr>
          </a:p>
          <a:p>
            <a:r>
              <a:rPr lang="mr-IN" b="1" dirty="0" smtClean="0">
                <a:solidFill>
                  <a:schemeClr val="tx1"/>
                </a:solidFill>
              </a:rPr>
              <a:t>माहिती भरल्यानंतर समावेश करा वरती क्लिक करावी.</a:t>
            </a:r>
          </a:p>
          <a:p>
            <a:endParaRPr lang="mr-IN" b="1" dirty="0" smtClean="0">
              <a:solidFill>
                <a:schemeClr val="tx1"/>
              </a:solidFill>
            </a:endParaRPr>
          </a:p>
          <a:p>
            <a:r>
              <a:rPr lang="mr-IN" b="1" dirty="0" smtClean="0">
                <a:solidFill>
                  <a:schemeClr val="tx1"/>
                </a:solidFill>
              </a:rPr>
              <a:t>आपला अर्ज आपले सरकार या पोर्टल वरून संबंधित विभागाला पुढील कार्यवाही साठी पाठवण्यात येतो.</a:t>
            </a:r>
            <a:endParaRPr lang="mr-IN" dirty="0" smtClean="0"/>
          </a:p>
          <a:p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036215" y="2035959"/>
            <a:ext cx="1143008" cy="7143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0800-60FE-411C-8B19-88C2B81BDF80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  <p:sp>
        <p:nvSpPr>
          <p:cNvPr id="5" name="Flowchart: Alternate Process 4"/>
          <p:cNvSpPr/>
          <p:nvPr/>
        </p:nvSpPr>
        <p:spPr>
          <a:xfrm>
            <a:off x="1714480" y="2285992"/>
            <a:ext cx="5643602" cy="2000264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643042" y="1000108"/>
            <a:ext cx="7215238" cy="121444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अर्ज यशस्वी भरल्याचा आपणास असा संदेश येईल.</a:t>
            </a:r>
            <a:br>
              <a:rPr lang="mr-IN" b="1" dirty="0" smtClean="0">
                <a:solidFill>
                  <a:schemeClr val="tx1"/>
                </a:solidFill>
              </a:rPr>
            </a:br>
            <a:endParaRPr lang="mr-IN" b="1" dirty="0" smtClean="0">
              <a:solidFill>
                <a:schemeClr val="tx1"/>
              </a:solidFill>
            </a:endParaRPr>
          </a:p>
          <a:p>
            <a:r>
              <a:rPr lang="mr-IN" b="1" dirty="0" smtClean="0">
                <a:solidFill>
                  <a:schemeClr val="tx1"/>
                </a:solidFill>
              </a:rPr>
              <a:t>अश्या पद्धतीने आपण </a:t>
            </a:r>
            <a:r>
              <a:rPr lang="en-US" b="1" dirty="0" smtClean="0">
                <a:solidFill>
                  <a:schemeClr val="tx1"/>
                </a:solidFill>
              </a:rPr>
              <a:t>Below Poverty Line Certificate </a:t>
            </a:r>
            <a:r>
              <a:rPr lang="mr-IN" b="1" dirty="0" smtClean="0">
                <a:solidFill>
                  <a:schemeClr val="tx1"/>
                </a:solidFill>
              </a:rPr>
              <a:t>साठी </a:t>
            </a:r>
            <a:r>
              <a:rPr lang="en-US" b="1" dirty="0" smtClean="0">
                <a:solidFill>
                  <a:schemeClr val="tx1"/>
                </a:solidFill>
              </a:rPr>
              <a:t>Online </a:t>
            </a:r>
            <a:r>
              <a:rPr lang="mr-IN" b="1" dirty="0" smtClean="0">
                <a:solidFill>
                  <a:schemeClr val="tx1"/>
                </a:solidFill>
              </a:rPr>
              <a:t>अर्ज करू शकतो...</a:t>
            </a:r>
            <a:endParaRPr lang="mr-IN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23F7-67F7-4853-AA83-D4675B5A2A05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358246" cy="6072230"/>
          </a:xfrm>
        </p:spPr>
      </p:pic>
      <p:sp>
        <p:nvSpPr>
          <p:cNvPr id="5" name="Flowchart: Alternate Process 4"/>
          <p:cNvSpPr/>
          <p:nvPr/>
        </p:nvSpPr>
        <p:spPr>
          <a:xfrm>
            <a:off x="2143108" y="1857364"/>
            <a:ext cx="6715172" cy="3286148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43504" y="285728"/>
            <a:ext cx="3714776" cy="14287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आपण आपल्या अर्जाचा मागोवा येथे घेवू शकतो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CCB8-3E92-4E1A-8FAB-9D7E4855A87A}" type="datetime2">
              <a:rPr lang="mr-IN" smtClean="0"/>
              <a:pPr/>
              <a:t>रविवार, 10 नोव्हेंबर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43248"/>
            <a:ext cx="5214974" cy="32861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71726" cy="365125"/>
          </a:xfrm>
        </p:spPr>
        <p:txBody>
          <a:bodyPr/>
          <a:lstStyle/>
          <a:p>
            <a:fld id="{CFFF1A0B-6122-435C-B481-B97FE9D3F587}" type="datetime2">
              <a:rPr lang="mr-IN" sz="1400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6DA941C-588B-4A49-B404-2E597C10BA30}" type="slidenum">
              <a:rPr lang="en-US" sz="1400" b="1" smtClean="0">
                <a:solidFill>
                  <a:schemeClr val="tx1"/>
                </a:solidFill>
              </a:rPr>
              <a:pPr algn="ctr"/>
              <a:t>17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Anupsinh</a:t>
            </a:r>
            <a:r>
              <a:rPr lang="en-US" sz="1400" b="1" dirty="0" smtClean="0">
                <a:solidFill>
                  <a:schemeClr val="tx1"/>
                </a:solidFill>
              </a:rPr>
              <a:t> A. </a:t>
            </a:r>
            <a:r>
              <a:rPr lang="en-US" sz="1400" b="1" dirty="0" err="1" smtClean="0">
                <a:solidFill>
                  <a:schemeClr val="tx1"/>
                </a:solidFill>
              </a:rPr>
              <a:t>Yadav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29256" y="4572008"/>
            <a:ext cx="3571900" cy="928694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Questions</a:t>
            </a:r>
            <a:r>
              <a:rPr lang="en-US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en-US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</a:p>
          <a:p>
            <a:r>
              <a:rPr lang="en-US" dirty="0" smtClean="0"/>
              <a:t>Required Documents</a:t>
            </a:r>
          </a:p>
          <a:p>
            <a:r>
              <a:rPr lang="en-US" dirty="0" smtClean="0"/>
              <a:t>Flow Chart</a:t>
            </a:r>
          </a:p>
          <a:p>
            <a:r>
              <a:rPr lang="en-US" dirty="0" smtClean="0"/>
              <a:t>Actual Application</a:t>
            </a:r>
          </a:p>
          <a:p>
            <a:r>
              <a:rPr lang="en-US" smtClean="0"/>
              <a:t>Steps Required </a:t>
            </a:r>
            <a:endParaRPr lang="en-US" dirty="0" smtClean="0"/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436D-7FFE-46C6-B933-5E09B09EDE21}" type="datetime2">
              <a:rPr lang="mr-IN" smtClean="0"/>
              <a:pPr/>
              <a:t>रविवार, 10 नोव्हेंबर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44" y="500042"/>
          <a:ext cx="5429288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3500462"/>
              </a:tblGrid>
              <a:tr h="12144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Poverty line Concept</a:t>
                      </a: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449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 is defined as the money value of the goods and services needed to provide basic welfare to an individual.</a:t>
                      </a:r>
                      <a:endParaRPr lang="en-US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Poverty is measured by comparing family's income to a set poverty threshold or minimum amount of income needed to cover basic needs. </a:t>
                      </a:r>
                      <a:endParaRPr lang="en-US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57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People whose income falls under their threshold are considered poor.</a:t>
                      </a:r>
                      <a:endParaRPr lang="en-US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57158" y="2000240"/>
            <a:ext cx="1428760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What is Poverty Line ?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3357562"/>
            <a:ext cx="1428760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How it is Define?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2" y="4929198"/>
            <a:ext cx="1714512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BPL Certificate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71480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5" y="3500438"/>
            <a:ext cx="3247367" cy="285752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D6FC-1853-46BB-8BD0-B8852220CD13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6DA941C-588B-4A49-B404-2E597C10BA30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3286148" cy="32147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mr-IN" sz="2800" b="1" dirty="0" smtClean="0">
                <a:solidFill>
                  <a:srgbClr val="FF0000"/>
                </a:solidFill>
              </a:rPr>
              <a:t>आवश्यक कागदपत्रे </a:t>
            </a:r>
            <a:r>
              <a:rPr lang="mr-IN" sz="2400" dirty="0" smtClean="0"/>
              <a:t>-</a:t>
            </a:r>
            <a:br>
              <a:rPr lang="mr-IN" sz="2400" dirty="0" smtClean="0"/>
            </a:br>
            <a:endParaRPr lang="mr-IN" sz="2400" dirty="0" smtClean="0"/>
          </a:p>
          <a:p>
            <a:pPr>
              <a:buNone/>
            </a:pPr>
            <a:r>
              <a:rPr lang="mr-IN" sz="2400" dirty="0" smtClean="0"/>
              <a:t>१) पूर्ण नाव आणि पत्ता</a:t>
            </a:r>
          </a:p>
          <a:p>
            <a:pPr>
              <a:buNone/>
            </a:pPr>
            <a:r>
              <a:rPr lang="mr-IN" sz="2400" dirty="0" smtClean="0"/>
              <a:t>२) आधार क्रमांक</a:t>
            </a:r>
          </a:p>
          <a:p>
            <a:pPr>
              <a:buNone/>
            </a:pPr>
            <a:r>
              <a:rPr lang="mr-IN" sz="2400" dirty="0" smtClean="0"/>
              <a:t>३) उत्पनाचा दाखला</a:t>
            </a:r>
          </a:p>
          <a:p>
            <a:pPr>
              <a:buNone/>
            </a:pPr>
            <a:r>
              <a:rPr lang="mr-IN" sz="2400" dirty="0" smtClean="0"/>
              <a:t>४) यादी मधील क्रमांक</a:t>
            </a:r>
          </a:p>
          <a:p>
            <a:pPr>
              <a:buNone/>
            </a:pPr>
            <a:r>
              <a:rPr lang="mr-IN" sz="2400" dirty="0" smtClean="0"/>
              <a:t>५) पालकाचे नाव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436D-7FFE-46C6-B933-5E09B09EDE21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Cap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00042"/>
            <a:ext cx="5000660" cy="11430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643050"/>
            <a:ext cx="5000660" cy="47149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28596" y="3643314"/>
            <a:ext cx="3286148" cy="2714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mr-IN" sz="2800" b="1" dirty="0" smtClean="0">
                <a:solidFill>
                  <a:srgbClr val="FF0000"/>
                </a:solidFill>
              </a:rPr>
              <a:t>ऑनलाईन सेवे मधील महत्वाचे घटक--</a:t>
            </a:r>
            <a:r>
              <a:rPr lang="mr-IN" sz="2400" dirty="0" smtClean="0"/>
              <a:t/>
            </a:r>
            <a:br>
              <a:rPr lang="mr-IN" sz="2400" dirty="0" smtClean="0"/>
            </a:br>
            <a:endParaRPr lang="mr-IN" sz="2400" dirty="0" smtClean="0"/>
          </a:p>
          <a:p>
            <a:pPr marL="457200" indent="-457200">
              <a:buAutoNum type="hindiNumParenR"/>
            </a:pPr>
            <a:r>
              <a:rPr lang="mr-IN" sz="2800" dirty="0" smtClean="0"/>
              <a:t>महाराष्ट्र लोकसेवा हक्क अधिनियम २०१५</a:t>
            </a:r>
            <a:endParaRPr lang="en-US" sz="2800" dirty="0" smtClean="0"/>
          </a:p>
          <a:p>
            <a:pPr marL="457200" indent="-457200">
              <a:buAutoNum type="hindiNumParenR"/>
            </a:pPr>
            <a:endParaRPr lang="mr-IN" sz="2800" dirty="0" smtClean="0"/>
          </a:p>
          <a:p>
            <a:r>
              <a:rPr lang="mr-IN" sz="2800" dirty="0" smtClean="0"/>
              <a:t>२) आपले सरकार पोर्टल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mr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436D-7FFE-46C6-B933-5E09B09EDE21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3857652" cy="1500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428604"/>
            <a:ext cx="421484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r-IN" sz="2400" b="1" dirty="0" smtClean="0">
                <a:solidFill>
                  <a:srgbClr val="FF0000"/>
                </a:solidFill>
                <a:cs typeface="+mj-cs"/>
              </a:rPr>
              <a:t>आपले सरकार पोर्टल चा वापर करून </a:t>
            </a:r>
            <a:r>
              <a:rPr lang="en-US" sz="2400" b="1" dirty="0" smtClean="0">
                <a:solidFill>
                  <a:srgbClr val="FF0000"/>
                </a:solidFill>
                <a:cs typeface="+mj-cs"/>
              </a:rPr>
              <a:t>BPL </a:t>
            </a:r>
            <a:r>
              <a:rPr lang="mr-IN" sz="2400" b="1" dirty="0" smtClean="0">
                <a:solidFill>
                  <a:srgbClr val="FF0000"/>
                </a:solidFill>
                <a:cs typeface="+mj-cs"/>
              </a:rPr>
              <a:t>चा ऑनलाईन दाखला </a:t>
            </a:r>
            <a:r>
              <a:rPr lang="mr-IN" sz="2400" b="1" dirty="0" smtClean="0">
                <a:solidFill>
                  <a:srgbClr val="FF0000"/>
                </a:solidFill>
              </a:rPr>
              <a:t>काढताना</a:t>
            </a:r>
            <a:r>
              <a:rPr lang="mr-IN" sz="2400" b="1" dirty="0" smtClean="0">
                <a:solidFill>
                  <a:srgbClr val="FF0000"/>
                </a:solidFill>
                <a:cs typeface="+mj-cs"/>
              </a:rPr>
              <a:t> आवश्यक असणाऱ्या पायऱ्या...</a:t>
            </a:r>
            <a:endParaRPr lang="en-US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282" y="2428868"/>
            <a:ext cx="207170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400" b="1" dirty="0" smtClean="0">
                <a:solidFill>
                  <a:srgbClr val="7030A0"/>
                </a:solidFill>
              </a:rPr>
              <a:t>पोर्टल उघडणे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86116" y="2428868"/>
            <a:ext cx="257176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400" b="1" dirty="0" smtClean="0">
                <a:solidFill>
                  <a:srgbClr val="7030A0"/>
                </a:solidFill>
              </a:rPr>
              <a:t>सेवा हक्क कायदा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29322" y="2643182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58082" y="2143116"/>
            <a:ext cx="1643106" cy="31432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400" b="1" dirty="0" smtClean="0">
                <a:solidFill>
                  <a:srgbClr val="7030A0"/>
                </a:solidFill>
              </a:rPr>
              <a:t>लॉग इन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mr-IN" sz="2400" b="1" dirty="0" smtClean="0">
                <a:solidFill>
                  <a:srgbClr val="7030A0"/>
                </a:solidFill>
              </a:rPr>
              <a:t>करणे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mr-IN" sz="2400" b="1" dirty="0" smtClean="0">
              <a:solidFill>
                <a:srgbClr val="7030A0"/>
              </a:solidFill>
            </a:endParaRPr>
          </a:p>
          <a:p>
            <a:pPr algn="ctr"/>
            <a:r>
              <a:rPr lang="mr-IN" sz="2400" b="1" dirty="0" smtClean="0">
                <a:solidFill>
                  <a:srgbClr val="7030A0"/>
                </a:solidFill>
              </a:rPr>
              <a:t>युजर प्रोफाईल तयार करणे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14678" y="3786190"/>
            <a:ext cx="3071834" cy="150019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sz="2400" b="1" dirty="0" smtClean="0">
                <a:solidFill>
                  <a:srgbClr val="7030A0"/>
                </a:solidFill>
              </a:rPr>
              <a:t>ग्रामविकास आणि पंचायत राज विकास विभाग निवडावा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4282" y="3643314"/>
            <a:ext cx="2143140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BPL </a:t>
            </a:r>
            <a:r>
              <a:rPr lang="mr-IN" sz="2400" b="1" dirty="0" smtClean="0">
                <a:solidFill>
                  <a:srgbClr val="7030A0"/>
                </a:solidFill>
              </a:rPr>
              <a:t>चा ऑनलाईन दाखला </a:t>
            </a:r>
            <a:br>
              <a:rPr lang="mr-IN" sz="2400" b="1" dirty="0" smtClean="0">
                <a:solidFill>
                  <a:srgbClr val="7030A0"/>
                </a:solidFill>
              </a:rPr>
            </a:br>
            <a:endParaRPr lang="mr-IN" sz="2400" b="1" dirty="0" smtClean="0">
              <a:solidFill>
                <a:srgbClr val="7030A0"/>
              </a:solidFill>
            </a:endParaRPr>
          </a:p>
          <a:p>
            <a:r>
              <a:rPr lang="mr-IN" sz="2400" b="1" dirty="0" smtClean="0">
                <a:solidFill>
                  <a:srgbClr val="7030A0"/>
                </a:solidFill>
              </a:rPr>
              <a:t>माहिती भरणे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2214546" y="4643446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85984" y="2643182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143636" y="4643446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16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2000" t="7000" r="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  <a:ln w="28575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Alternate Process 4"/>
          <p:cNvSpPr/>
          <p:nvPr/>
        </p:nvSpPr>
        <p:spPr>
          <a:xfrm>
            <a:off x="1285852" y="785794"/>
            <a:ext cx="1143008" cy="571504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57224" y="1857364"/>
            <a:ext cx="5000660" cy="442915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Flowchart: Alternate Process 10">
            <a:hlinkClick r:id="rId4" action="ppaction://hlinkfile"/>
          </p:cNvPr>
          <p:cNvSpPr/>
          <p:nvPr/>
        </p:nvSpPr>
        <p:spPr>
          <a:xfrm>
            <a:off x="4143372" y="500042"/>
            <a:ext cx="4357718" cy="121444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ysClr val="windowText" lastClr="000000"/>
                </a:solidFill>
              </a:rPr>
              <a:t>प्रथम गुगल वरती " आपले सरकार " असे टाईप करावे</a:t>
            </a:r>
            <a:r>
              <a:rPr lang="mr-IN" dirty="0" smtClean="0"/>
              <a:t>.</a:t>
            </a:r>
            <a:r>
              <a:rPr lang="en-US" dirty="0" smtClean="0"/>
              <a:t> 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en-US" b="1" dirty="0" smtClean="0">
                <a:hlinkClick r:id="rId5"/>
              </a:rPr>
              <a:t>https://aaplesarkar.mahaonline.gov.in/</a:t>
            </a:r>
            <a:endParaRPr lang="en-US" b="1" dirty="0" smtClean="0"/>
          </a:p>
          <a:p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428860" y="1071546"/>
            <a:ext cx="1643074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6429388" y="2786058"/>
            <a:ext cx="2357454" cy="214314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आपणास ह्या प्रकारचा सर्च निकाल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mr-IN" b="1" dirty="0" smtClean="0">
                <a:solidFill>
                  <a:schemeClr val="tx1"/>
                </a:solidFill>
              </a:rPr>
              <a:t>भेटेल... त्या वरती क्लिक करावे..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>
            <a:off x="5857884" y="3857628"/>
            <a:ext cx="571504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E21D-724A-4A0F-AAE9-8596A37D2F1B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6DA941C-588B-4A49-B404-2E597C10BA30}" type="slidenum">
              <a:rPr lang="en-US" b="1" smtClean="0">
                <a:solidFill>
                  <a:schemeClr val="tx1"/>
                </a:solidFill>
              </a:rPr>
              <a:pPr algn="ctr"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 animBg="1"/>
      <p:bldP spid="6" grpId="0" animBg="1"/>
      <p:bldP spid="11" grpId="3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6357982" cy="6286544"/>
          </a:xfrm>
        </p:spPr>
      </p:pic>
      <p:sp>
        <p:nvSpPr>
          <p:cNvPr id="6" name="Flowchart: Alternate Process 5"/>
          <p:cNvSpPr/>
          <p:nvPr/>
        </p:nvSpPr>
        <p:spPr>
          <a:xfrm>
            <a:off x="142844" y="1857364"/>
            <a:ext cx="2214578" cy="3143272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357422" y="1785926"/>
            <a:ext cx="4214842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Alternate Process 7"/>
          <p:cNvSpPr/>
          <p:nvPr/>
        </p:nvSpPr>
        <p:spPr>
          <a:xfrm>
            <a:off x="6715140" y="285728"/>
            <a:ext cx="2214578" cy="292895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  <a:latin typeface="Arial Black" pitchFamily="34" charset="0"/>
              </a:rPr>
              <a:t>आपले सरकार पोर्टल 26 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January 2015 </a:t>
            </a:r>
            <a:r>
              <a:rPr lang="mr-IN" b="1" dirty="0" smtClean="0">
                <a:solidFill>
                  <a:schemeClr val="tx1"/>
                </a:solidFill>
                <a:latin typeface="Arial Black" pitchFamily="34" charset="0"/>
              </a:rPr>
              <a:t>ला महाराष्ट्र शासनाने चालू केले आहे. या पोर्टल वरती आपणास एकाच ठिकाणी वेगवेगळ्या सेवा 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online </a:t>
            </a:r>
            <a:r>
              <a:rPr lang="mr-IN" b="1" dirty="0" smtClean="0">
                <a:solidFill>
                  <a:schemeClr val="tx1"/>
                </a:solidFill>
                <a:latin typeface="Arial Black" pitchFamily="34" charset="0"/>
              </a:rPr>
              <a:t>मिळतात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786578" y="3429000"/>
            <a:ext cx="2214578" cy="321471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  <a:latin typeface="Arial Black" pitchFamily="34" charset="0"/>
              </a:rPr>
              <a:t>आपले सरकार</a:t>
            </a:r>
            <a:r>
              <a:rPr lang="mr-IN" dirty="0" smtClean="0"/>
              <a:t> </a:t>
            </a:r>
            <a:r>
              <a:rPr lang="mr-IN" b="1" dirty="0" smtClean="0">
                <a:solidFill>
                  <a:schemeClr val="tx1"/>
                </a:solidFill>
              </a:rPr>
              <a:t>पोर्टल वरती आपणास सेवा हक्क कायदा ह्या प्रकारचा पर्याय दिसतो. त्या वरती क्लिक केले असता आपणास "महाराष्ट्र लोकसेवा हक्क अधिनियम" चे </a:t>
            </a:r>
            <a:r>
              <a:rPr lang="en-US" b="1" dirty="0" smtClean="0">
                <a:solidFill>
                  <a:schemeClr val="tx1"/>
                </a:solidFill>
              </a:rPr>
              <a:t>Web page </a:t>
            </a:r>
            <a:r>
              <a:rPr lang="mr-IN" b="1" dirty="0" smtClean="0">
                <a:solidFill>
                  <a:schemeClr val="tx1"/>
                </a:solidFill>
              </a:rPr>
              <a:t>दिसते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A770-BF4D-491D-9B2A-EDABD6EAB4EE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00858"/>
          </a:xfrm>
        </p:spPr>
      </p:pic>
      <p:sp>
        <p:nvSpPr>
          <p:cNvPr id="5" name="Flowchart: Alternate Process 4"/>
          <p:cNvSpPr/>
          <p:nvPr/>
        </p:nvSpPr>
        <p:spPr>
          <a:xfrm>
            <a:off x="4286248" y="4143380"/>
            <a:ext cx="3429024" cy="228601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57818" y="928670"/>
            <a:ext cx="3357586" cy="171448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१)आपण जर आधीच आपले सरकार या पोर्टल वरती युजर प्रोफाईल तयार केले असेल तर .. ह्या ठिकाणी लॉग इन करावे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500826" y="3357562"/>
            <a:ext cx="2000264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4357686" y="3071810"/>
            <a:ext cx="2214578" cy="714380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000364" y="1428736"/>
            <a:ext cx="1857388" cy="100013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2)</a:t>
            </a:r>
            <a:r>
              <a:rPr lang="mr-IN" b="1" dirty="0" smtClean="0">
                <a:solidFill>
                  <a:schemeClr val="tx1"/>
                </a:solidFill>
              </a:rPr>
              <a:t>आपण नवीन असाल तर येथे क्लिक करावे...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179091" y="2750339"/>
            <a:ext cx="714380" cy="7143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1C44-9722-4A4C-B8E3-14B327DBEFBF}" type="datetime2">
              <a:rPr lang="mr-IN" smtClean="0"/>
              <a:pPr/>
              <a:t>रविवार, 10 नोव्हेंबर 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Anupsinh A. Yadav</a:t>
            </a:r>
            <a:endParaRPr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779731" cy="6357982"/>
          </a:xfrm>
        </p:spPr>
      </p:pic>
      <p:sp>
        <p:nvSpPr>
          <p:cNvPr id="5" name="Flowchart: Alternate Process 4"/>
          <p:cNvSpPr/>
          <p:nvPr/>
        </p:nvSpPr>
        <p:spPr>
          <a:xfrm>
            <a:off x="428596" y="2928934"/>
            <a:ext cx="5500726" cy="3286148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00760" y="2214554"/>
            <a:ext cx="2857520" cy="150019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chemeClr val="tx1"/>
                </a:solidFill>
              </a:rPr>
              <a:t>इथे युजर प्रोफाईल तयार करण्याचे दोन पर्याय आहेत.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mr-IN" dirty="0" smtClean="0"/>
              <a:t>...</a:t>
            </a:r>
            <a:endParaRPr lang="en-US" b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072198" y="4786322"/>
            <a:ext cx="2857520" cy="150019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r-IN" b="1" dirty="0" smtClean="0">
                <a:solidFill>
                  <a:sysClr val="windowText" lastClr="000000"/>
                </a:solidFill>
              </a:rPr>
              <a:t>आपण पर्याय क्रमांक १ ची निवड करूया... कारण पर्याय १ तुलनेत सोपा आहे आणि वापरताना कमी त्रास होतो</a:t>
            </a:r>
            <a:endParaRPr lang="en-US" b="1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B28C-96D3-47DC-BF55-5B514BE63C73}" type="datetime2">
              <a:rPr lang="mr-IN" b="1" smtClean="0">
                <a:solidFill>
                  <a:schemeClr val="tx1"/>
                </a:solidFill>
              </a:rPr>
              <a:pPr/>
              <a:t>रविवार, 10 नोव्हेंबर 2019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41C-588B-4A49-B404-2E597C10BA30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Anupsinh</a:t>
            </a:r>
            <a:r>
              <a:rPr lang="en-US" b="1" dirty="0" smtClean="0">
                <a:solidFill>
                  <a:schemeClr val="tx1"/>
                </a:solidFill>
              </a:rPr>
              <a:t> A. </a:t>
            </a:r>
            <a:r>
              <a:rPr lang="en-US" b="1" dirty="0" err="1" smtClean="0">
                <a:solidFill>
                  <a:schemeClr val="tx1"/>
                </a:solidFill>
              </a:rPr>
              <a:t>Yadav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437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Anupsinh Arunkumar Yadav  Prob. Assistant Commissioner of State Tax CPTP – 5, Class A  </vt:lpstr>
      <vt:lpstr>Index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215</cp:revision>
  <dcterms:created xsi:type="dcterms:W3CDTF">2019-10-31T13:48:27Z</dcterms:created>
  <dcterms:modified xsi:type="dcterms:W3CDTF">2019-11-10T04:13:58Z</dcterms:modified>
</cp:coreProperties>
</file>