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7" r:id="rId3"/>
    <p:sldId id="258" r:id="rId4"/>
    <p:sldId id="259" r:id="rId5"/>
    <p:sldId id="265" r:id="rId6"/>
    <p:sldId id="261" r:id="rId7"/>
    <p:sldId id="266"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38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7A00F72-E705-414F-8502-C37448E84E3A}" type="datetimeFigureOut">
              <a:rPr lang="en-IN" smtClean="0"/>
              <a:t>03-11-2019</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9E767DC-4529-4620-BE0B-77C8B793FA96}"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A00F72-E705-414F-8502-C37448E84E3A}" type="datetimeFigureOut">
              <a:rPr lang="en-IN" smtClean="0"/>
              <a:t>03-11-2019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E767DC-4529-4620-BE0B-77C8B793FA96}"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A00F72-E705-414F-8502-C37448E84E3A}" type="datetimeFigureOut">
              <a:rPr lang="en-IN" smtClean="0"/>
              <a:t>03-11-2019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E767DC-4529-4620-BE0B-77C8B793FA96}"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7A00F72-E705-414F-8502-C37448E84E3A}" type="datetimeFigureOut">
              <a:rPr lang="en-IN" smtClean="0"/>
              <a:t>03-11-2019</a:t>
            </a:fld>
            <a:endParaRPr lang="en-IN"/>
          </a:p>
        </p:txBody>
      </p:sp>
      <p:sp>
        <p:nvSpPr>
          <p:cNvPr id="9" name="Slide Number Placeholder 8"/>
          <p:cNvSpPr>
            <a:spLocks noGrp="1"/>
          </p:cNvSpPr>
          <p:nvPr>
            <p:ph type="sldNum" sz="quarter" idx="15"/>
          </p:nvPr>
        </p:nvSpPr>
        <p:spPr/>
        <p:txBody>
          <a:bodyPr rtlCol="0"/>
          <a:lstStyle/>
          <a:p>
            <a:fld id="{09E767DC-4529-4620-BE0B-77C8B793FA96}" type="slidenum">
              <a:rPr lang="en-IN" smtClean="0"/>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7A00F72-E705-414F-8502-C37448E84E3A}" type="datetimeFigureOut">
              <a:rPr lang="en-IN" smtClean="0"/>
              <a:t>03-11-2019</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9E767DC-4529-4620-BE0B-77C8B793FA96}"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7A00F72-E705-414F-8502-C37448E84E3A}" type="datetimeFigureOut">
              <a:rPr lang="en-IN" smtClean="0"/>
              <a:t>03-11-2019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9E767DC-4529-4620-BE0B-77C8B793FA96}" type="slidenum">
              <a:rPr lang="en-IN" smtClean="0"/>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7A00F72-E705-414F-8502-C37448E84E3A}" type="datetimeFigureOut">
              <a:rPr lang="en-IN" smtClean="0"/>
              <a:t>03-11-2019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9E767DC-4529-4620-BE0B-77C8B793FA96}" type="slidenum">
              <a:rPr lang="en-IN" smtClean="0"/>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7A00F72-E705-414F-8502-C37448E84E3A}" type="datetimeFigureOut">
              <a:rPr lang="en-IN" smtClean="0"/>
              <a:t>03-11-2019</a:t>
            </a:fld>
            <a:endParaRPr lang="en-IN"/>
          </a:p>
        </p:txBody>
      </p:sp>
      <p:sp>
        <p:nvSpPr>
          <p:cNvPr id="7" name="Slide Number Placeholder 6"/>
          <p:cNvSpPr>
            <a:spLocks noGrp="1"/>
          </p:cNvSpPr>
          <p:nvPr>
            <p:ph type="sldNum" sz="quarter" idx="11"/>
          </p:nvPr>
        </p:nvSpPr>
        <p:spPr/>
        <p:txBody>
          <a:bodyPr rtlCol="0"/>
          <a:lstStyle/>
          <a:p>
            <a:fld id="{09E767DC-4529-4620-BE0B-77C8B793FA96}" type="slidenum">
              <a:rPr lang="en-IN" smtClean="0"/>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A00F72-E705-414F-8502-C37448E84E3A}" type="datetimeFigureOut">
              <a:rPr lang="en-IN" smtClean="0"/>
              <a:t>03-11-2019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9E767DC-4529-4620-BE0B-77C8B793FA96}"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7A00F72-E705-414F-8502-C37448E84E3A}" type="datetimeFigureOut">
              <a:rPr lang="en-IN" smtClean="0"/>
              <a:t>03-11-2019</a:t>
            </a:fld>
            <a:endParaRPr lang="en-IN"/>
          </a:p>
        </p:txBody>
      </p:sp>
      <p:sp>
        <p:nvSpPr>
          <p:cNvPr id="22" name="Slide Number Placeholder 21"/>
          <p:cNvSpPr>
            <a:spLocks noGrp="1"/>
          </p:cNvSpPr>
          <p:nvPr>
            <p:ph type="sldNum" sz="quarter" idx="15"/>
          </p:nvPr>
        </p:nvSpPr>
        <p:spPr/>
        <p:txBody>
          <a:bodyPr rtlCol="0"/>
          <a:lstStyle/>
          <a:p>
            <a:fld id="{09E767DC-4529-4620-BE0B-77C8B793FA96}" type="slidenum">
              <a:rPr lang="en-IN" smtClean="0"/>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7A00F72-E705-414F-8502-C37448E84E3A}" type="datetimeFigureOut">
              <a:rPr lang="en-IN" smtClean="0"/>
              <a:t>03-11-2019</a:t>
            </a:fld>
            <a:endParaRPr lang="en-IN"/>
          </a:p>
        </p:txBody>
      </p:sp>
      <p:sp>
        <p:nvSpPr>
          <p:cNvPr id="18" name="Slide Number Placeholder 17"/>
          <p:cNvSpPr>
            <a:spLocks noGrp="1"/>
          </p:cNvSpPr>
          <p:nvPr>
            <p:ph type="sldNum" sz="quarter" idx="11"/>
          </p:nvPr>
        </p:nvSpPr>
        <p:spPr/>
        <p:txBody>
          <a:bodyPr rtlCol="0"/>
          <a:lstStyle/>
          <a:p>
            <a:fld id="{09E767DC-4529-4620-BE0B-77C8B793FA96}" type="slidenum">
              <a:rPr lang="en-IN" smtClean="0"/>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7A00F72-E705-414F-8502-C37448E84E3A}" type="datetimeFigureOut">
              <a:rPr lang="en-IN" smtClean="0"/>
              <a:t>03-11-2019</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9E767DC-4529-4620-BE0B-77C8B793FA96}"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39896" y="1417320"/>
            <a:ext cx="5120640" cy="2621280"/>
          </a:xfrm>
        </p:spPr>
        <p:txBody>
          <a:bodyPr>
            <a:normAutofit fontScale="90000"/>
          </a:bodyPr>
          <a:lstStyle/>
          <a:p>
            <a:r>
              <a:rPr lang="en-IN" sz="3600" dirty="0" smtClean="0"/>
              <a:t>The </a:t>
            </a:r>
            <a:r>
              <a:rPr lang="en-IN" sz="3600" dirty="0"/>
              <a:t>Legal Aspects Of Fake </a:t>
            </a:r>
            <a:r>
              <a:rPr lang="en-IN" sz="3600" dirty="0" smtClean="0"/>
              <a:t>Profiles </a:t>
            </a:r>
            <a:r>
              <a:rPr lang="en-IN" sz="3600" dirty="0"/>
              <a:t>On Social Media </a:t>
            </a:r>
            <a:r>
              <a:rPr lang="en-IN" sz="3600" dirty="0" smtClean="0"/>
              <a:t>Sites </a:t>
            </a:r>
            <a:r>
              <a:rPr lang="en-IN" dirty="0"/>
              <a:t/>
            </a:r>
            <a:br>
              <a:rPr lang="en-IN" dirty="0"/>
            </a:br>
            <a:endParaRPr lang="en-IN" dirty="0"/>
          </a:p>
        </p:txBody>
      </p:sp>
      <p:sp>
        <p:nvSpPr>
          <p:cNvPr id="3" name="Subtitle 2"/>
          <p:cNvSpPr>
            <a:spLocks noGrp="1"/>
          </p:cNvSpPr>
          <p:nvPr>
            <p:ph type="subTitle" idx="1"/>
          </p:nvPr>
        </p:nvSpPr>
        <p:spPr>
          <a:xfrm>
            <a:off x="2286000" y="5003322"/>
            <a:ext cx="6172200" cy="1473678"/>
          </a:xfrm>
        </p:spPr>
        <p:txBody>
          <a:bodyPr>
            <a:normAutofit fontScale="77500" lnSpcReduction="20000"/>
          </a:bodyPr>
          <a:lstStyle/>
          <a:p>
            <a:r>
              <a:rPr lang="en-US" sz="2400" dirty="0" smtClean="0"/>
              <a:t>          Presented By:</a:t>
            </a:r>
          </a:p>
          <a:p>
            <a:r>
              <a:rPr lang="en-US" sz="3000" dirty="0" smtClean="0"/>
              <a:t>        </a:t>
            </a:r>
            <a:r>
              <a:rPr lang="en-US" sz="3000" dirty="0" err="1" smtClean="0"/>
              <a:t>Turerao</a:t>
            </a:r>
            <a:r>
              <a:rPr lang="en-US" sz="3000" dirty="0" smtClean="0"/>
              <a:t> Ajay </a:t>
            </a:r>
            <a:r>
              <a:rPr lang="en-US" sz="3000" dirty="0" err="1" smtClean="0"/>
              <a:t>Bhimrao</a:t>
            </a:r>
            <a:endParaRPr lang="en-US" sz="3000" dirty="0" smtClean="0"/>
          </a:p>
          <a:p>
            <a:r>
              <a:rPr lang="en-US" sz="2300" dirty="0" smtClean="0"/>
              <a:t>           (Assistant Commissioner Of State Tax)</a:t>
            </a:r>
          </a:p>
          <a:p>
            <a:r>
              <a:rPr lang="en-US" sz="1500" dirty="0" smtClean="0"/>
              <a:t>                 CPTP-5 (2019)</a:t>
            </a:r>
          </a:p>
          <a:p>
            <a:r>
              <a:rPr lang="en-US" i="1" dirty="0" smtClean="0"/>
              <a:t>              </a:t>
            </a:r>
            <a:r>
              <a:rPr lang="en-US" i="1" dirty="0" err="1" smtClean="0"/>
              <a:t>Yashada</a:t>
            </a:r>
            <a:endParaRPr lang="en-IN" i="1" dirty="0"/>
          </a:p>
        </p:txBody>
      </p:sp>
    </p:spTree>
    <p:extLst>
      <p:ext uri="{BB962C8B-B14F-4D97-AF65-F5344CB8AC3E}">
        <p14:creationId xmlns:p14="http://schemas.microsoft.com/office/powerpoint/2010/main" val="30063909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600" b="1" dirty="0"/>
              <a:t>#</a:t>
            </a:r>
            <a:r>
              <a:rPr lang="en-IN" b="1" dirty="0"/>
              <a:t> What are Fake Profiles ?</a:t>
            </a:r>
            <a:endParaRPr lang="en-IN" dirty="0"/>
          </a:p>
        </p:txBody>
      </p:sp>
      <p:sp>
        <p:nvSpPr>
          <p:cNvPr id="3" name="Content Placeholder 2"/>
          <p:cNvSpPr>
            <a:spLocks noGrp="1"/>
          </p:cNvSpPr>
          <p:nvPr>
            <p:ph sz="quarter" idx="1"/>
          </p:nvPr>
        </p:nvSpPr>
        <p:spPr/>
        <p:txBody>
          <a:bodyPr/>
          <a:lstStyle/>
          <a:p>
            <a:pPr fontAlgn="base"/>
            <a:r>
              <a:rPr lang="en-IN" dirty="0"/>
              <a:t>A fake profile is the representation of a </a:t>
            </a:r>
            <a:r>
              <a:rPr lang="en-IN" b="1" dirty="0"/>
              <a:t>person, organization or company </a:t>
            </a:r>
            <a:r>
              <a:rPr lang="en-IN" dirty="0"/>
              <a:t>that does not truly exist, on social media. Often these accounts use names and identities that not only look real but are designed to get closer access to specific people and their target audience.   </a:t>
            </a:r>
          </a:p>
          <a:p>
            <a:pPr marL="0" indent="0" fontAlgn="base">
              <a:buNone/>
            </a:pPr>
            <a:endParaRPr lang="en-IN" dirty="0"/>
          </a:p>
          <a:p>
            <a:r>
              <a:rPr lang="en-IN" dirty="0"/>
              <a:t>These fake profiles are often used to commit cybercrime anonymously or with an untraceable identity. It’s definitely alarming that there has been a </a:t>
            </a:r>
            <a:r>
              <a:rPr lang="en-IN" b="1" dirty="0"/>
              <a:t>168%</a:t>
            </a:r>
            <a:r>
              <a:rPr lang="en-IN" dirty="0"/>
              <a:t> rise in such cybercrimes in the last one year.</a:t>
            </a:r>
          </a:p>
          <a:p>
            <a:endParaRPr lang="en-IN" dirty="0"/>
          </a:p>
        </p:txBody>
      </p:sp>
    </p:spTree>
    <p:extLst>
      <p:ext uri="{BB962C8B-B14F-4D97-AF65-F5344CB8AC3E}">
        <p14:creationId xmlns:p14="http://schemas.microsoft.com/office/powerpoint/2010/main" val="427507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002322" y="1066800"/>
            <a:ext cx="6477000" cy="2209800"/>
          </a:xfrm>
        </p:spPr>
      </p:pic>
      <p:sp>
        <p:nvSpPr>
          <p:cNvPr id="5" name="AutoShape 4" descr="fake profile account साठी इमेज परिणाम"/>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6" descr="fake profile account साठी इमेज परिणाम"/>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03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599" y="3733800"/>
            <a:ext cx="6476999"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3343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Problems Related To fake Profile</a:t>
            </a:r>
            <a:endParaRPr lang="en-IN" dirty="0">
              <a:solidFill>
                <a:srgbClr val="00B0F0"/>
              </a:solidFill>
            </a:endParaRPr>
          </a:p>
        </p:txBody>
      </p:sp>
      <p:sp>
        <p:nvSpPr>
          <p:cNvPr id="3" name="Content Placeholder 2"/>
          <p:cNvSpPr>
            <a:spLocks noGrp="1"/>
          </p:cNvSpPr>
          <p:nvPr>
            <p:ph sz="quarter" idx="1"/>
          </p:nvPr>
        </p:nvSpPr>
        <p:spPr/>
        <p:txBody>
          <a:bodyPr/>
          <a:lstStyle/>
          <a:p>
            <a:r>
              <a:rPr lang="en-US" dirty="0" smtClean="0"/>
              <a:t>Cyber stalking</a:t>
            </a:r>
          </a:p>
          <a:p>
            <a:r>
              <a:rPr lang="en-US" dirty="0" smtClean="0"/>
              <a:t>Cyber Defamation</a:t>
            </a:r>
          </a:p>
          <a:p>
            <a:r>
              <a:rPr lang="en-US" dirty="0" smtClean="0"/>
              <a:t>Cyber Extortion</a:t>
            </a:r>
          </a:p>
          <a:p>
            <a:r>
              <a:rPr lang="en-US" dirty="0" smtClean="0"/>
              <a:t>Sending Malicious Links And Carrying Out Financial Frauds</a:t>
            </a:r>
          </a:p>
          <a:p>
            <a:r>
              <a:rPr lang="en-US" dirty="0" smtClean="0"/>
              <a:t>To Spread Misleading Information and propaganda to a Larger Audience.</a:t>
            </a:r>
          </a:p>
          <a:p>
            <a:r>
              <a:rPr lang="en-US" dirty="0" smtClean="0"/>
              <a:t>Spying sensitive information related to national security by hackers.</a:t>
            </a:r>
          </a:p>
          <a:p>
            <a:endParaRPr lang="en-IN" dirty="0"/>
          </a:p>
          <a:p>
            <a:endParaRPr lang="en-IN" dirty="0"/>
          </a:p>
        </p:txBody>
      </p:sp>
    </p:spTree>
    <p:extLst>
      <p:ext uri="{BB962C8B-B14F-4D97-AF65-F5344CB8AC3E}">
        <p14:creationId xmlns:p14="http://schemas.microsoft.com/office/powerpoint/2010/main" val="1406213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B0F0"/>
                </a:solidFill>
              </a:rPr>
              <a:t>Legal Aspects</a:t>
            </a:r>
            <a:endParaRPr lang="en-IN" dirty="0">
              <a:solidFill>
                <a:srgbClr val="00B0F0"/>
              </a:solidFill>
            </a:endParaRPr>
          </a:p>
        </p:txBody>
      </p:sp>
      <p:sp>
        <p:nvSpPr>
          <p:cNvPr id="3" name="Content Placeholder 2"/>
          <p:cNvSpPr>
            <a:spLocks noGrp="1"/>
          </p:cNvSpPr>
          <p:nvPr>
            <p:ph sz="quarter" idx="1"/>
          </p:nvPr>
        </p:nvSpPr>
        <p:spPr/>
        <p:txBody>
          <a:bodyPr/>
          <a:lstStyle/>
          <a:p>
            <a:r>
              <a:rPr lang="en-IN" b="1" dirty="0" smtClean="0"/>
              <a:t>SECTION 66D of the Information Technology Act, 2000 </a:t>
            </a:r>
            <a:r>
              <a:rPr lang="en-IN" dirty="0" smtClean="0"/>
              <a:t>deals with CHEATING BY PERSONATION USING COMPUTER OR COMPUTER DEVICE, which brings within its ambit fake social media profiles.</a:t>
            </a:r>
          </a:p>
          <a:p>
            <a:r>
              <a:rPr lang="en-IN" dirty="0" smtClean="0"/>
              <a:t>Whoever, by means for any communication device or computer resource </a:t>
            </a:r>
            <a:r>
              <a:rPr lang="en-IN" b="1" dirty="0" smtClean="0"/>
              <a:t>cheats by personating</a:t>
            </a:r>
            <a:r>
              <a:rPr lang="en-IN" dirty="0" smtClean="0"/>
              <a:t>, shall be punished with Imprisonment of either description for a term which may extend to </a:t>
            </a:r>
            <a:r>
              <a:rPr lang="en-IN" sz="2510" b="1" dirty="0"/>
              <a:t>T</a:t>
            </a:r>
            <a:r>
              <a:rPr lang="en-IN" sz="2510" b="1" dirty="0" smtClean="0"/>
              <a:t>hree years and shall also be liable to fine which may extend to one lakh rupees.</a:t>
            </a:r>
            <a:endParaRPr lang="en-IN" sz="2510" dirty="0" smtClean="0"/>
          </a:p>
          <a:p>
            <a:endParaRPr lang="en-IN" dirty="0"/>
          </a:p>
        </p:txBody>
      </p:sp>
    </p:spTree>
    <p:extLst>
      <p:ext uri="{BB962C8B-B14F-4D97-AF65-F5344CB8AC3E}">
        <p14:creationId xmlns:p14="http://schemas.microsoft.com/office/powerpoint/2010/main" val="1659304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97877" y="-218152"/>
            <a:ext cx="8001000" cy="5355312"/>
          </a:xfrm>
          <a:prstGeom prst="rect">
            <a:avLst/>
          </a:prstGeom>
        </p:spPr>
        <p:txBody>
          <a:bodyPr wrap="square">
            <a:spAutoFit/>
          </a:bodyPr>
          <a:lstStyle/>
          <a:p>
            <a:r>
              <a:rPr lang="en-IN" dirty="0"/>
              <a:t> </a:t>
            </a:r>
            <a:endParaRPr lang="en-IN" dirty="0" smtClean="0"/>
          </a:p>
          <a:p>
            <a:endParaRPr lang="en-IN" dirty="0"/>
          </a:p>
          <a:p>
            <a:endParaRPr lang="en-IN" dirty="0" smtClean="0"/>
          </a:p>
          <a:p>
            <a:endParaRPr lang="en-IN" dirty="0"/>
          </a:p>
          <a:p>
            <a:endParaRPr lang="en-IN" dirty="0" smtClean="0"/>
          </a:p>
          <a:p>
            <a:endParaRPr lang="en-IN" dirty="0"/>
          </a:p>
          <a:p>
            <a:endParaRPr lang="en-IN" dirty="0" smtClean="0"/>
          </a:p>
          <a:p>
            <a:r>
              <a:rPr lang="en-IN" sz="2400" b="1" dirty="0" smtClean="0"/>
              <a:t>Section 66 A of the Information Technology Act, 2000 </a:t>
            </a:r>
            <a:r>
              <a:rPr lang="en-IN" sz="2400" dirty="0" smtClean="0"/>
              <a:t>which makes “using a computer or communication device to send data which is injurious or offensive” an offence.  It states that:</a:t>
            </a:r>
          </a:p>
          <a:p>
            <a:r>
              <a:rPr lang="en-IN" sz="2400" dirty="0" smtClean="0"/>
              <a:t>Any person who sends, by means of a computer resource or a communication device,-</a:t>
            </a:r>
          </a:p>
          <a:p>
            <a:endParaRPr lang="en-IN" sz="2400" dirty="0" smtClean="0"/>
          </a:p>
          <a:p>
            <a:r>
              <a:rPr lang="en-IN" sz="2400" dirty="0" smtClean="0"/>
              <a:t>(a) Any information that is grossly offensive or has menacing character; or</a:t>
            </a:r>
            <a:endParaRPr lang="en-IN" sz="2400" dirty="0"/>
          </a:p>
        </p:txBody>
      </p:sp>
    </p:spTree>
    <p:extLst>
      <p:ext uri="{BB962C8B-B14F-4D97-AF65-F5344CB8AC3E}">
        <p14:creationId xmlns:p14="http://schemas.microsoft.com/office/powerpoint/2010/main" val="16729459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166843"/>
            <a:ext cx="6781800" cy="4401205"/>
          </a:xfrm>
          <a:prstGeom prst="rect">
            <a:avLst/>
          </a:prstGeom>
        </p:spPr>
        <p:txBody>
          <a:bodyPr wrap="square">
            <a:spAutoFit/>
          </a:bodyPr>
          <a:lstStyle/>
          <a:p>
            <a:r>
              <a:rPr lang="en-IN" sz="2000" dirty="0" smtClean="0"/>
              <a:t>(b) any information which he knows to be false, but for the purpose of causing annoyance, inconvenience, danger, obstruction, insult, injury, criminal intimidation, enmity, hatred, or ill will, persistently makes by making use of such computer resource or a communication device,</a:t>
            </a:r>
          </a:p>
          <a:p>
            <a:endParaRPr lang="en-IN" sz="2000" dirty="0" smtClean="0"/>
          </a:p>
          <a:p>
            <a:r>
              <a:rPr lang="en-IN" sz="2000" dirty="0" smtClean="0"/>
              <a:t>(c) any electronic mail or electronic mail message for the purpose of causing annoyance or inconvenience or to deceive or to mislead the addressee or recipient about the origin of such messages</a:t>
            </a:r>
          </a:p>
          <a:p>
            <a:endParaRPr lang="en-IN" sz="2000" dirty="0" smtClean="0"/>
          </a:p>
          <a:p>
            <a:r>
              <a:rPr lang="en-IN" sz="2000" b="1" dirty="0" smtClean="0"/>
              <a:t>shall be punishable with imprisonment for a term which may extend to three years and with fine.</a:t>
            </a:r>
            <a:endParaRPr lang="en-IN" sz="2000" dirty="0"/>
          </a:p>
        </p:txBody>
      </p:sp>
    </p:spTree>
    <p:extLst>
      <p:ext uri="{BB962C8B-B14F-4D97-AF65-F5344CB8AC3E}">
        <p14:creationId xmlns:p14="http://schemas.microsoft.com/office/powerpoint/2010/main" val="667017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solidFill>
                  <a:srgbClr val="00B0F0"/>
                </a:solidFill>
              </a:rPr>
              <a:t>LEGAL RECOURSE</a:t>
            </a:r>
            <a:r>
              <a:rPr lang="en-IN" dirty="0" smtClean="0"/>
              <a:t/>
            </a:r>
            <a:br>
              <a:rPr lang="en-IN" dirty="0" smtClean="0"/>
            </a:br>
            <a:endParaRPr lang="en-IN" dirty="0"/>
          </a:p>
        </p:txBody>
      </p:sp>
      <p:sp>
        <p:nvSpPr>
          <p:cNvPr id="3" name="Content Placeholder 2"/>
          <p:cNvSpPr>
            <a:spLocks noGrp="1"/>
          </p:cNvSpPr>
          <p:nvPr>
            <p:ph sz="quarter" idx="1"/>
          </p:nvPr>
        </p:nvSpPr>
        <p:spPr/>
        <p:txBody>
          <a:bodyPr>
            <a:normAutofit fontScale="85000" lnSpcReduction="20000"/>
          </a:bodyPr>
          <a:lstStyle/>
          <a:p>
            <a:r>
              <a:rPr lang="en-IN" dirty="0" smtClean="0"/>
              <a:t>A victim must file a complaint with the cyber crime cell or Adjudicating Officer in the format mentioned in the Information Technology Act, 2000 with the fees payable.</a:t>
            </a:r>
          </a:p>
          <a:p>
            <a:pPr marL="0" indent="0">
              <a:buNone/>
            </a:pPr>
            <a:endParaRPr lang="en-IN" dirty="0"/>
          </a:p>
          <a:p>
            <a:r>
              <a:rPr lang="en-IN" dirty="0" smtClean="0"/>
              <a:t>Also</a:t>
            </a:r>
            <a:r>
              <a:rPr lang="en-IN" dirty="0"/>
              <a:t>, the victim must contact the intermediary to take temporary action against the offender</a:t>
            </a:r>
            <a:r>
              <a:rPr lang="en-IN" dirty="0" smtClean="0"/>
              <a:t>.</a:t>
            </a:r>
          </a:p>
          <a:p>
            <a:endParaRPr lang="en-IN" dirty="0"/>
          </a:p>
          <a:p>
            <a:r>
              <a:rPr lang="en-IN" dirty="0"/>
              <a:t>It is always advisable to interact with people you personally know on social media, however, if you do interact with people you don’t know well it is best to check out mutual friends</a:t>
            </a:r>
            <a:r>
              <a:rPr lang="en-IN" dirty="0" smtClean="0"/>
              <a:t>.</a:t>
            </a:r>
          </a:p>
          <a:p>
            <a:endParaRPr lang="en-IN" dirty="0"/>
          </a:p>
          <a:p>
            <a:r>
              <a:rPr lang="en-IN" dirty="0"/>
              <a:t>If you do spot any fake profiles on social media, you must report the same, as you not only will save yourself from cyber crimes, but also many others who could fall prey to such scammers.</a:t>
            </a:r>
          </a:p>
          <a:p>
            <a:endParaRPr lang="en-IN" dirty="0"/>
          </a:p>
        </p:txBody>
      </p:sp>
    </p:spTree>
    <p:extLst>
      <p:ext uri="{BB962C8B-B14F-4D97-AF65-F5344CB8AC3E}">
        <p14:creationId xmlns:p14="http://schemas.microsoft.com/office/powerpoint/2010/main" val="4249147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IN" dirty="0"/>
              <a:t/>
            </a:r>
            <a:br>
              <a:rPr lang="en-IN" dirty="0"/>
            </a:br>
            <a:r>
              <a:rPr lang="en-IN" dirty="0" smtClean="0"/>
              <a:t/>
            </a:r>
            <a:br>
              <a:rPr lang="en-IN" dirty="0" smtClean="0"/>
            </a:br>
            <a:r>
              <a:rPr lang="en-IN" dirty="0"/>
              <a:t/>
            </a:r>
            <a:br>
              <a:rPr lang="en-IN" dirty="0"/>
            </a:br>
            <a:endParaRPr lang="en-IN" dirty="0"/>
          </a:p>
        </p:txBody>
      </p:sp>
      <p:sp>
        <p:nvSpPr>
          <p:cNvPr id="3" name="Content Placeholder 2"/>
          <p:cNvSpPr>
            <a:spLocks noGrp="1"/>
          </p:cNvSpPr>
          <p:nvPr>
            <p:ph sz="quarter" idx="1"/>
          </p:nvPr>
        </p:nvSpPr>
        <p:spPr>
          <a:xfrm>
            <a:off x="762000" y="1984248"/>
            <a:ext cx="8991600" cy="4873752"/>
          </a:xfrm>
        </p:spPr>
        <p:txBody>
          <a:bodyPr>
            <a:normAutofit/>
          </a:bodyPr>
          <a:lstStyle/>
          <a:p>
            <a:pPr marL="0" indent="0">
              <a:buNone/>
            </a:pPr>
            <a:r>
              <a:rPr lang="en-US" sz="9600" dirty="0" smtClean="0"/>
              <a:t>Thank You.</a:t>
            </a:r>
            <a:endParaRPr lang="en-IN" sz="9600" dirty="0"/>
          </a:p>
        </p:txBody>
      </p:sp>
    </p:spTree>
    <p:extLst>
      <p:ext uri="{BB962C8B-B14F-4D97-AF65-F5344CB8AC3E}">
        <p14:creationId xmlns:p14="http://schemas.microsoft.com/office/powerpoint/2010/main" val="13730264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96</TotalTime>
  <Words>443</Words>
  <Application>Microsoft Office PowerPoint</Application>
  <PresentationFormat>On-screen Show (4:3)</PresentationFormat>
  <Paragraphs>47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The Legal Aspects Of Fake Profiles On Social Media Sites  </vt:lpstr>
      <vt:lpstr># What are Fake Profiles ?</vt:lpstr>
      <vt:lpstr> </vt:lpstr>
      <vt:lpstr>Problems Related To fake Profile</vt:lpstr>
      <vt:lpstr>Legal Aspects</vt:lpstr>
      <vt:lpstr>PowerPoint Presentation</vt:lpstr>
      <vt:lpstr>PowerPoint Presentation</vt:lpstr>
      <vt:lpstr>LEGAL RECOURSE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Legal Aspects Of Fake Profile On Social Media Sites.</dc:title>
  <dc:creator>ROOM80</dc:creator>
  <cp:lastModifiedBy>ROOM80</cp:lastModifiedBy>
  <cp:revision>9</cp:revision>
  <dcterms:created xsi:type="dcterms:W3CDTF">2019-11-03T16:37:35Z</dcterms:created>
  <dcterms:modified xsi:type="dcterms:W3CDTF">2019-11-03T18:13:58Z</dcterms:modified>
</cp:coreProperties>
</file>