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703569-A2A8-4CB7-9945-7DC5B9AF021A}" type="datetimeFigureOut">
              <a:rPr lang="en-IN" smtClean="0"/>
              <a:t>04-11-2019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EB70F-13AA-48C3-B8E3-843261CEC9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78933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EB70F-13AA-48C3-B8E3-843261CEC927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56575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B6A2069-94E5-4743-A9A9-8841CABABC4B}" type="datetimeFigureOut">
              <a:rPr lang="en-IN" smtClean="0"/>
              <a:t>04-11-2019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IN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BC27EC4-026B-46BF-B195-F2789849191D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A2069-94E5-4743-A9A9-8841CABABC4B}" type="datetimeFigureOut">
              <a:rPr lang="en-IN" smtClean="0"/>
              <a:t>04-11-2019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27EC4-026B-46BF-B195-F2789849191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A2069-94E5-4743-A9A9-8841CABABC4B}" type="datetimeFigureOut">
              <a:rPr lang="en-IN" smtClean="0"/>
              <a:t>04-11-2019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27EC4-026B-46BF-B195-F2789849191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B6A2069-94E5-4743-A9A9-8841CABABC4B}" type="datetimeFigureOut">
              <a:rPr lang="en-IN" smtClean="0"/>
              <a:t>04-11-2019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BC27EC4-026B-46BF-B195-F2789849191D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B6A2069-94E5-4743-A9A9-8841CABABC4B}" type="datetimeFigureOut">
              <a:rPr lang="en-IN" smtClean="0"/>
              <a:t>04-11-2019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IN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BC27EC4-026B-46BF-B195-F2789849191D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A2069-94E5-4743-A9A9-8841CABABC4B}" type="datetimeFigureOut">
              <a:rPr lang="en-IN" smtClean="0"/>
              <a:t>04-11-2019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27EC4-026B-46BF-B195-F2789849191D}" type="slidenum">
              <a:rPr lang="en-IN" smtClean="0"/>
              <a:t>‹#›</a:t>
            </a:fld>
            <a:endParaRPr lang="en-I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A2069-94E5-4743-A9A9-8841CABABC4B}" type="datetimeFigureOut">
              <a:rPr lang="en-IN" smtClean="0"/>
              <a:t>04-11-2019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27EC4-026B-46BF-B195-F2789849191D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6A2069-94E5-4743-A9A9-8841CABABC4B}" type="datetimeFigureOut">
              <a:rPr lang="en-IN" smtClean="0"/>
              <a:t>04-11-2019</a:t>
            </a:fld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BC27EC4-026B-46BF-B195-F2789849191D}" type="slidenum">
              <a:rPr lang="en-IN" smtClean="0"/>
              <a:t>‹#›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A2069-94E5-4743-A9A9-8841CABABC4B}" type="datetimeFigureOut">
              <a:rPr lang="en-IN" smtClean="0"/>
              <a:t>04-11-2019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27EC4-026B-46BF-B195-F2789849191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B6A2069-94E5-4743-A9A9-8841CABABC4B}" type="datetimeFigureOut">
              <a:rPr lang="en-IN" smtClean="0"/>
              <a:t>04-11-2019</a:t>
            </a:fld>
            <a:endParaRPr lang="en-IN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BC27EC4-026B-46BF-B195-F2789849191D}" type="slidenum">
              <a:rPr lang="en-IN" smtClean="0"/>
              <a:t>‹#›</a:t>
            </a:fld>
            <a:endParaRPr lang="en-IN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6A2069-94E5-4743-A9A9-8841CABABC4B}" type="datetimeFigureOut">
              <a:rPr lang="en-IN" smtClean="0"/>
              <a:t>04-11-2019</a:t>
            </a:fld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BC27EC4-026B-46BF-B195-F2789849191D}" type="slidenum">
              <a:rPr lang="en-IN" smtClean="0"/>
              <a:t>‹#›</a:t>
            </a:fld>
            <a:endParaRPr lang="en-IN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B6A2069-94E5-4743-A9A9-8841CABABC4B}" type="datetimeFigureOut">
              <a:rPr lang="en-IN" smtClean="0"/>
              <a:t>04-11-2019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BC27EC4-026B-46BF-B195-F2789849191D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229600" cy="3240359"/>
          </a:xfrm>
        </p:spPr>
        <p:txBody>
          <a:bodyPr>
            <a:normAutofit fontScale="90000"/>
          </a:bodyPr>
          <a:lstStyle/>
          <a:p>
            <a:pPr algn="ctr"/>
            <a:r>
              <a:rPr lang="en-IN" sz="4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SONAWANE ANIKET GIRIDHAR</a:t>
            </a:r>
            <a:br>
              <a:rPr lang="en-IN" sz="4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en-IN" sz="4400" dirty="0" smtClean="0">
                <a:solidFill>
                  <a:srgbClr val="C00000"/>
                </a:solidFill>
              </a:rPr>
              <a:t>(</a:t>
            </a:r>
            <a:r>
              <a:rPr lang="en-IN" sz="3200" dirty="0" smtClean="0">
                <a:solidFill>
                  <a:srgbClr val="C00000"/>
                </a:solidFill>
              </a:rPr>
              <a:t>TAHSILDAR)</a:t>
            </a:r>
            <a:r>
              <a:rPr lang="en-IN" sz="3200" dirty="0">
                <a:solidFill>
                  <a:srgbClr val="C00000"/>
                </a:solidFill>
              </a:rPr>
              <a:t/>
            </a:r>
            <a:br>
              <a:rPr lang="en-IN" sz="3200" dirty="0">
                <a:solidFill>
                  <a:srgbClr val="C00000"/>
                </a:solidFill>
              </a:rPr>
            </a:br>
            <a:r>
              <a:rPr lang="en-IN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Batch </a:t>
            </a:r>
            <a:r>
              <a:rPr lang="en-IN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IN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IN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N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Roll no. </a:t>
            </a:r>
            <a:r>
              <a:rPr lang="en-IN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3074" name="Picture 2" descr="C:\Users\room63\Desktop\inde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3099" y="3573016"/>
            <a:ext cx="4430879" cy="2848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047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467600" cy="2808312"/>
          </a:xfrm>
        </p:spPr>
        <p:txBody>
          <a:bodyPr>
            <a:normAutofit/>
          </a:bodyPr>
          <a:lstStyle/>
          <a:p>
            <a:pPr algn="ctr"/>
            <a:r>
              <a:rPr lang="en-IN" sz="3600" b="1" dirty="0">
                <a:solidFill>
                  <a:srgbClr val="FF0000"/>
                </a:solidFill>
              </a:rPr>
              <a:t>Secure my online banking transactions and take care of information safety </a:t>
            </a:r>
            <a:br>
              <a:rPr lang="en-IN" sz="3600" b="1" dirty="0">
                <a:solidFill>
                  <a:srgbClr val="FF0000"/>
                </a:solidFill>
              </a:rPr>
            </a:br>
            <a:endParaRPr lang="en-IN" sz="3600" b="1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2420888"/>
            <a:ext cx="5642260" cy="4196953"/>
          </a:xfrm>
        </p:spPr>
      </p:pic>
    </p:spTree>
    <p:extLst>
      <p:ext uri="{BB962C8B-B14F-4D97-AF65-F5344CB8AC3E}">
        <p14:creationId xmlns:p14="http://schemas.microsoft.com/office/powerpoint/2010/main" val="128185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4000" b="1" dirty="0" smtClean="0">
                <a:solidFill>
                  <a:srgbClr val="FF0000"/>
                </a:solidFill>
              </a:rPr>
              <a:t>What is online banking</a:t>
            </a:r>
            <a:endParaRPr lang="en-IN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7467600" cy="491716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IN" b="1" dirty="0" smtClean="0">
                <a:solidFill>
                  <a:srgbClr val="002060"/>
                </a:solidFill>
              </a:rPr>
              <a:t>Banking in which costumer view their account details and transfer</a:t>
            </a:r>
          </a:p>
          <a:p>
            <a:pPr>
              <a:buFont typeface="Wingdings" pitchFamily="2" charset="2"/>
              <a:buChar char="v"/>
            </a:pPr>
            <a:r>
              <a:rPr lang="en-IN" b="1" dirty="0" smtClean="0">
                <a:solidFill>
                  <a:srgbClr val="002060"/>
                </a:solidFill>
              </a:rPr>
              <a:t>Delivery of products and services through electronic medium</a:t>
            </a:r>
          </a:p>
          <a:p>
            <a:pPr>
              <a:buFont typeface="Wingdings" pitchFamily="2" charset="2"/>
              <a:buChar char="v"/>
            </a:pPr>
            <a:r>
              <a:rPr lang="en-IN" b="1" dirty="0" smtClean="0">
                <a:solidFill>
                  <a:srgbClr val="002060"/>
                </a:solidFill>
              </a:rPr>
              <a:t>Ex. Cash </a:t>
            </a:r>
            <a:r>
              <a:rPr lang="en-IN" b="1" dirty="0" err="1" smtClean="0">
                <a:solidFill>
                  <a:srgbClr val="002060"/>
                </a:solidFill>
              </a:rPr>
              <a:t>withdrawl</a:t>
            </a:r>
            <a:r>
              <a:rPr lang="en-IN" b="1" dirty="0" smtClean="0">
                <a:solidFill>
                  <a:srgbClr val="002060"/>
                </a:solidFill>
              </a:rPr>
              <a:t>, </a:t>
            </a:r>
            <a:r>
              <a:rPr lang="en-IN" b="1" dirty="0" smtClean="0">
                <a:solidFill>
                  <a:srgbClr val="002060"/>
                </a:solidFill>
              </a:rPr>
              <a:t>online statement, small saving certificates</a:t>
            </a:r>
          </a:p>
          <a:p>
            <a:pPr marL="0" indent="0">
              <a:buNone/>
            </a:pPr>
            <a:endParaRPr lang="en-IN" dirty="0"/>
          </a:p>
        </p:txBody>
      </p:sp>
      <p:pic>
        <p:nvPicPr>
          <p:cNvPr id="1026" name="Picture 2" descr="C:\Users\room63\Desktop\a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049688"/>
            <a:ext cx="4320480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080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sz="4900" b="1" dirty="0" smtClean="0">
                <a:solidFill>
                  <a:srgbClr val="FF0000"/>
                </a:solidFill>
              </a:rPr>
              <a:t>Why </a:t>
            </a:r>
            <a:r>
              <a:rPr lang="en-IN" sz="4400" b="1" dirty="0" smtClean="0">
                <a:solidFill>
                  <a:srgbClr val="FF0000"/>
                </a:solidFill>
              </a:rPr>
              <a:t>internet</a:t>
            </a:r>
            <a:r>
              <a:rPr lang="en-IN" sz="4900" b="1" dirty="0" smtClean="0">
                <a:solidFill>
                  <a:srgbClr val="FF0000"/>
                </a:solidFill>
              </a:rPr>
              <a:t> banking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IN" b="1" dirty="0" smtClean="0">
                <a:solidFill>
                  <a:srgbClr val="002060"/>
                </a:solidFill>
              </a:rPr>
              <a:t>Any time banking</a:t>
            </a:r>
          </a:p>
          <a:p>
            <a:pPr>
              <a:buFont typeface="Wingdings" pitchFamily="2" charset="2"/>
              <a:buChar char="v"/>
            </a:pPr>
            <a:r>
              <a:rPr lang="en-IN" b="1" dirty="0" smtClean="0">
                <a:solidFill>
                  <a:srgbClr val="002060"/>
                </a:solidFill>
              </a:rPr>
              <a:t>Any where banking</a:t>
            </a:r>
          </a:p>
          <a:p>
            <a:pPr>
              <a:buFont typeface="Wingdings" pitchFamily="2" charset="2"/>
              <a:buChar char="v"/>
            </a:pPr>
            <a:r>
              <a:rPr lang="en-IN" b="1" dirty="0" smtClean="0">
                <a:solidFill>
                  <a:srgbClr val="002060"/>
                </a:solidFill>
              </a:rPr>
              <a:t>Cash free banking</a:t>
            </a:r>
          </a:p>
          <a:p>
            <a:pPr>
              <a:buFont typeface="Wingdings" pitchFamily="2" charset="2"/>
              <a:buChar char="v"/>
            </a:pPr>
            <a:r>
              <a:rPr lang="en-IN" b="1" dirty="0" smtClean="0">
                <a:solidFill>
                  <a:srgbClr val="002060"/>
                </a:solidFill>
              </a:rPr>
              <a:t>Online purchases, online payments</a:t>
            </a:r>
          </a:p>
          <a:p>
            <a:pPr marL="0" indent="0">
              <a:buNone/>
            </a:pPr>
            <a:r>
              <a:rPr lang="en-IN" b="1" dirty="0" smtClean="0">
                <a:solidFill>
                  <a:srgbClr val="002060"/>
                </a:solidFill>
              </a:rPr>
              <a:t>Ex. Shopping on </a:t>
            </a:r>
            <a:r>
              <a:rPr lang="en-IN" b="1" dirty="0" err="1" smtClean="0">
                <a:solidFill>
                  <a:srgbClr val="002060"/>
                </a:solidFill>
              </a:rPr>
              <a:t>myntra</a:t>
            </a:r>
            <a:r>
              <a:rPr lang="en-IN" b="1" dirty="0" smtClean="0">
                <a:solidFill>
                  <a:srgbClr val="002060"/>
                </a:solidFill>
              </a:rPr>
              <a:t>, </a:t>
            </a:r>
            <a:r>
              <a:rPr lang="en-IN" b="1" dirty="0" err="1" smtClean="0">
                <a:solidFill>
                  <a:srgbClr val="002060"/>
                </a:solidFill>
              </a:rPr>
              <a:t>flipkart</a:t>
            </a:r>
            <a:r>
              <a:rPr lang="en-IN" b="1" dirty="0" smtClean="0">
                <a:solidFill>
                  <a:srgbClr val="002060"/>
                </a:solidFill>
              </a:rPr>
              <a:t>, Electricity bill</a:t>
            </a:r>
          </a:p>
          <a:p>
            <a:pPr>
              <a:buFont typeface="Wingdings" pitchFamily="2" charset="2"/>
              <a:buChar char="v"/>
            </a:pPr>
            <a:r>
              <a:rPr lang="en-IN" b="1" dirty="0" smtClean="0">
                <a:solidFill>
                  <a:srgbClr val="002060"/>
                </a:solidFill>
              </a:rPr>
              <a:t>Better customer relationship</a:t>
            </a:r>
          </a:p>
          <a:p>
            <a:pPr>
              <a:buFont typeface="Wingdings" pitchFamily="2" charset="2"/>
              <a:buChar char="v"/>
            </a:pPr>
            <a:r>
              <a:rPr lang="en-IN" b="1" dirty="0" smtClean="0">
                <a:solidFill>
                  <a:srgbClr val="002060"/>
                </a:solidFill>
              </a:rPr>
              <a:t>Avoid physical appearance at branch</a:t>
            </a:r>
          </a:p>
          <a:p>
            <a:pPr>
              <a:buFont typeface="Wingdings" pitchFamily="2" charset="2"/>
              <a:buChar char="v"/>
            </a:pPr>
            <a:r>
              <a:rPr lang="en-IN" b="1" dirty="0" smtClean="0">
                <a:solidFill>
                  <a:srgbClr val="002060"/>
                </a:solidFill>
              </a:rPr>
              <a:t>Save time</a:t>
            </a:r>
            <a:endParaRPr lang="en-IN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82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4400" b="1" dirty="0" smtClean="0">
                <a:solidFill>
                  <a:srgbClr val="FF0000"/>
                </a:solidFill>
              </a:rPr>
              <a:t>services</a:t>
            </a:r>
            <a:endParaRPr lang="en-IN" sz="4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060848"/>
            <a:ext cx="7467600" cy="4413104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IN" b="1" dirty="0">
                <a:solidFill>
                  <a:srgbClr val="002060"/>
                </a:solidFill>
              </a:rPr>
              <a:t>View account balance</a:t>
            </a:r>
          </a:p>
          <a:p>
            <a:pPr>
              <a:buFont typeface="Wingdings" pitchFamily="2" charset="2"/>
              <a:buChar char="v"/>
            </a:pPr>
            <a:r>
              <a:rPr lang="en-IN" b="1" dirty="0" smtClean="0">
                <a:solidFill>
                  <a:srgbClr val="002060"/>
                </a:solidFill>
              </a:rPr>
              <a:t>Bill payments</a:t>
            </a:r>
          </a:p>
          <a:p>
            <a:pPr>
              <a:buFont typeface="Wingdings" pitchFamily="2" charset="2"/>
              <a:buChar char="v"/>
            </a:pPr>
            <a:r>
              <a:rPr lang="en-IN" b="1" dirty="0" smtClean="0">
                <a:solidFill>
                  <a:srgbClr val="002060"/>
                </a:solidFill>
              </a:rPr>
              <a:t>Cash </a:t>
            </a:r>
            <a:r>
              <a:rPr lang="en-IN" b="1" dirty="0" err="1" smtClean="0">
                <a:solidFill>
                  <a:srgbClr val="002060"/>
                </a:solidFill>
              </a:rPr>
              <a:t>withdrawl</a:t>
            </a:r>
            <a:endParaRPr lang="en-IN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IN" b="1" dirty="0" smtClean="0">
                <a:solidFill>
                  <a:srgbClr val="002060"/>
                </a:solidFill>
              </a:rPr>
              <a:t>Loan application and transactions</a:t>
            </a:r>
          </a:p>
          <a:p>
            <a:pPr>
              <a:buFont typeface="Wingdings" pitchFamily="2" charset="2"/>
              <a:buChar char="v"/>
            </a:pPr>
            <a:r>
              <a:rPr lang="en-IN" b="1" dirty="0" smtClean="0">
                <a:solidFill>
                  <a:srgbClr val="002060"/>
                </a:solidFill>
              </a:rPr>
              <a:t>Credit card and debit card</a:t>
            </a:r>
          </a:p>
          <a:p>
            <a:pPr>
              <a:buFont typeface="Wingdings" pitchFamily="2" charset="2"/>
              <a:buChar char="v"/>
            </a:pPr>
            <a:r>
              <a:rPr lang="en-IN" b="1" dirty="0" smtClean="0">
                <a:solidFill>
                  <a:srgbClr val="002060"/>
                </a:solidFill>
              </a:rPr>
              <a:t>Insurance, PPF, Mutual funds,</a:t>
            </a:r>
          </a:p>
          <a:p>
            <a:pPr>
              <a:buFont typeface="Wingdings" pitchFamily="2" charset="2"/>
              <a:buChar char="v"/>
            </a:pPr>
            <a:r>
              <a:rPr lang="en-IN" b="1" dirty="0" smtClean="0">
                <a:solidFill>
                  <a:srgbClr val="002060"/>
                </a:solidFill>
              </a:rPr>
              <a:t>Bank statements</a:t>
            </a:r>
          </a:p>
          <a:p>
            <a:pPr>
              <a:buFont typeface="Wingdings" pitchFamily="2" charset="2"/>
              <a:buChar char="v"/>
            </a:pPr>
            <a:r>
              <a:rPr lang="en-IN" b="1" dirty="0" smtClean="0">
                <a:solidFill>
                  <a:srgbClr val="002060"/>
                </a:solidFill>
              </a:rPr>
              <a:t>chequebook</a:t>
            </a:r>
            <a:endParaRPr lang="en-IN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79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4400" b="1" dirty="0" smtClean="0">
                <a:solidFill>
                  <a:srgbClr val="FF0000"/>
                </a:solidFill>
              </a:rPr>
              <a:t>Security risk</a:t>
            </a:r>
            <a:endParaRPr lang="en-IN" sz="4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556792"/>
            <a:ext cx="7467600" cy="5112568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IN" b="1" dirty="0" smtClean="0">
                <a:solidFill>
                  <a:srgbClr val="002060"/>
                </a:solidFill>
              </a:rPr>
              <a:t>Increasing no. of fraudulent websites</a:t>
            </a:r>
          </a:p>
          <a:p>
            <a:pPr>
              <a:buFont typeface="Wingdings" pitchFamily="2" charset="2"/>
              <a:buChar char="v"/>
            </a:pPr>
            <a:r>
              <a:rPr lang="en-IN" b="1" dirty="0" smtClean="0">
                <a:solidFill>
                  <a:srgbClr val="002060"/>
                </a:solidFill>
              </a:rPr>
              <a:t>Fake emails</a:t>
            </a:r>
          </a:p>
          <a:p>
            <a:pPr>
              <a:buFont typeface="Wingdings" pitchFamily="2" charset="2"/>
              <a:buChar char="v"/>
            </a:pPr>
            <a:r>
              <a:rPr lang="en-IN" b="1" dirty="0" smtClean="0">
                <a:solidFill>
                  <a:srgbClr val="002060"/>
                </a:solidFill>
              </a:rPr>
              <a:t>Bombarding of phishing mails, </a:t>
            </a:r>
            <a:r>
              <a:rPr lang="en-IN" b="1" dirty="0" err="1" smtClean="0">
                <a:solidFill>
                  <a:srgbClr val="002060"/>
                </a:solidFill>
              </a:rPr>
              <a:t>trojan</a:t>
            </a:r>
            <a:r>
              <a:rPr lang="en-IN" b="1" dirty="0" smtClean="0">
                <a:solidFill>
                  <a:srgbClr val="002060"/>
                </a:solidFill>
              </a:rPr>
              <a:t> horse programs</a:t>
            </a:r>
          </a:p>
          <a:p>
            <a:pPr>
              <a:buFont typeface="Wingdings" pitchFamily="2" charset="2"/>
              <a:buChar char="v"/>
            </a:pPr>
            <a:r>
              <a:rPr lang="en-IN" b="1" dirty="0" smtClean="0">
                <a:solidFill>
                  <a:srgbClr val="002060"/>
                </a:solidFill>
              </a:rPr>
              <a:t>Hacking</a:t>
            </a:r>
          </a:p>
          <a:p>
            <a:pPr>
              <a:buFont typeface="Wingdings" pitchFamily="2" charset="2"/>
              <a:buChar char="v"/>
            </a:pPr>
            <a:r>
              <a:rPr lang="en-IN" b="1" dirty="0" smtClean="0">
                <a:solidFill>
                  <a:srgbClr val="002060"/>
                </a:solidFill>
              </a:rPr>
              <a:t>Impersonated calls</a:t>
            </a:r>
            <a:endParaRPr lang="en-IN" b="1" dirty="0">
              <a:solidFill>
                <a:srgbClr val="002060"/>
              </a:solidFill>
            </a:endParaRPr>
          </a:p>
        </p:txBody>
      </p:sp>
      <p:pic>
        <p:nvPicPr>
          <p:cNvPr id="2050" name="Picture 2" descr="C:\Users\room63\Desktop\a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221088"/>
            <a:ext cx="5328592" cy="22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597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sz="4400" b="1" dirty="0" smtClean="0">
                <a:solidFill>
                  <a:srgbClr val="FF0000"/>
                </a:solidFill>
              </a:rPr>
              <a:t>Security options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91264" cy="514116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IN" b="1" dirty="0" smtClean="0">
                <a:solidFill>
                  <a:srgbClr val="002060"/>
                </a:solidFill>
              </a:rPr>
              <a:t>Always use licenced version of </a:t>
            </a:r>
            <a:r>
              <a:rPr lang="en-IN" b="1" dirty="0" smtClean="0">
                <a:solidFill>
                  <a:srgbClr val="002060"/>
                </a:solidFill>
              </a:rPr>
              <a:t>software's</a:t>
            </a:r>
            <a:endParaRPr lang="en-IN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IN" b="1" dirty="0" smtClean="0">
                <a:solidFill>
                  <a:srgbClr val="002060"/>
                </a:solidFill>
              </a:rPr>
              <a:t>Check authenticity before downloading</a:t>
            </a:r>
          </a:p>
          <a:p>
            <a:pPr>
              <a:buFont typeface="Wingdings" pitchFamily="2" charset="2"/>
              <a:buChar char="v"/>
            </a:pPr>
            <a:r>
              <a:rPr lang="en-IN" b="1" dirty="0" smtClean="0">
                <a:solidFill>
                  <a:srgbClr val="002060"/>
                </a:solidFill>
              </a:rPr>
              <a:t>Do not click on any links, messages </a:t>
            </a:r>
          </a:p>
          <a:p>
            <a:pPr>
              <a:buFont typeface="Wingdings" pitchFamily="2" charset="2"/>
              <a:buChar char="v"/>
            </a:pPr>
            <a:r>
              <a:rPr lang="en-IN" b="1" dirty="0">
                <a:solidFill>
                  <a:srgbClr val="002060"/>
                </a:solidFill>
              </a:rPr>
              <a:t>Completely logout after banking </a:t>
            </a:r>
            <a:r>
              <a:rPr lang="en-IN" b="1" dirty="0" smtClean="0">
                <a:solidFill>
                  <a:srgbClr val="002060"/>
                </a:solidFill>
              </a:rPr>
              <a:t>session</a:t>
            </a:r>
          </a:p>
          <a:p>
            <a:pPr>
              <a:buFont typeface="Wingdings" pitchFamily="2" charset="2"/>
              <a:buChar char="v"/>
            </a:pPr>
            <a:r>
              <a:rPr lang="en-IN" b="1" dirty="0" smtClean="0">
                <a:solidFill>
                  <a:srgbClr val="002060"/>
                </a:solidFill>
              </a:rPr>
              <a:t>Use newer version of operating system</a:t>
            </a:r>
          </a:p>
          <a:p>
            <a:pPr>
              <a:buFont typeface="Wingdings" pitchFamily="2" charset="2"/>
              <a:buChar char="v"/>
            </a:pPr>
            <a:r>
              <a:rPr lang="en-IN" b="1" dirty="0" smtClean="0">
                <a:solidFill>
                  <a:srgbClr val="002060"/>
                </a:solidFill>
              </a:rPr>
              <a:t>Use newer version of browser</a:t>
            </a:r>
          </a:p>
          <a:p>
            <a:pPr>
              <a:buFont typeface="Wingdings" pitchFamily="2" charset="2"/>
              <a:buChar char="v"/>
            </a:pPr>
            <a:r>
              <a:rPr lang="en-IN" b="1" dirty="0" smtClean="0">
                <a:solidFill>
                  <a:srgbClr val="002060"/>
                </a:solidFill>
              </a:rPr>
              <a:t>Always enable firewall</a:t>
            </a:r>
          </a:p>
          <a:p>
            <a:pPr>
              <a:buFont typeface="Wingdings" pitchFamily="2" charset="2"/>
              <a:buChar char="v"/>
            </a:pPr>
            <a:r>
              <a:rPr lang="en-IN" b="1" dirty="0" smtClean="0">
                <a:solidFill>
                  <a:srgbClr val="002060"/>
                </a:solidFill>
              </a:rPr>
              <a:t>Use antivirus </a:t>
            </a:r>
          </a:p>
          <a:p>
            <a:pPr>
              <a:buFont typeface="Wingdings" pitchFamily="2" charset="2"/>
              <a:buChar char="v"/>
            </a:pPr>
            <a:r>
              <a:rPr lang="en-IN" b="1" dirty="0">
                <a:solidFill>
                  <a:srgbClr val="002060"/>
                </a:solidFill>
              </a:rPr>
              <a:t>Use secured websites</a:t>
            </a:r>
          </a:p>
          <a:p>
            <a:pPr>
              <a:buFont typeface="Wingdings" pitchFamily="2" charset="2"/>
              <a:buChar char="v"/>
            </a:pPr>
            <a:endParaRPr lang="en-IN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v"/>
            </a:pPr>
            <a:endParaRPr lang="en-IN" b="1" dirty="0" smtClean="0"/>
          </a:p>
          <a:p>
            <a:pPr>
              <a:buFont typeface="Wingdings" pitchFamily="2" charset="2"/>
              <a:buChar char="v"/>
            </a:pPr>
            <a:endParaRPr lang="en-IN" dirty="0" smtClean="0"/>
          </a:p>
          <a:p>
            <a:pPr>
              <a:buFont typeface="Wingdings" pitchFamily="2" charset="2"/>
              <a:buChar char="v"/>
            </a:pPr>
            <a:endParaRPr lang="en-IN" dirty="0"/>
          </a:p>
        </p:txBody>
      </p:sp>
      <p:pic>
        <p:nvPicPr>
          <p:cNvPr id="5123" name="Picture 3" descr="C:\Users\room63\Desktop\t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221089"/>
            <a:ext cx="2808312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330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002234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76872"/>
            <a:ext cx="7467600" cy="419708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IN" b="1" dirty="0" smtClean="0">
                <a:solidFill>
                  <a:srgbClr val="002060"/>
                </a:solidFill>
              </a:rPr>
              <a:t>Use incognito tab</a:t>
            </a:r>
          </a:p>
          <a:p>
            <a:pPr>
              <a:buFont typeface="Wingdings" pitchFamily="2" charset="2"/>
              <a:buChar char="v"/>
            </a:pPr>
            <a:r>
              <a:rPr lang="en-IN" b="1" dirty="0">
                <a:solidFill>
                  <a:srgbClr val="002060"/>
                </a:solidFill>
              </a:rPr>
              <a:t>D</a:t>
            </a:r>
            <a:r>
              <a:rPr lang="en-IN" b="1" dirty="0" smtClean="0">
                <a:solidFill>
                  <a:srgbClr val="002060"/>
                </a:solidFill>
              </a:rPr>
              <a:t>on't share your bank account details to anyone</a:t>
            </a:r>
          </a:p>
          <a:p>
            <a:pPr marL="0" indent="0">
              <a:buNone/>
            </a:pPr>
            <a:r>
              <a:rPr lang="en-IN" b="1" dirty="0" smtClean="0">
                <a:solidFill>
                  <a:srgbClr val="002060"/>
                </a:solidFill>
              </a:rPr>
              <a:t>Ex. CVV, </a:t>
            </a:r>
            <a:r>
              <a:rPr lang="en-IN" b="1" dirty="0">
                <a:solidFill>
                  <a:srgbClr val="002060"/>
                </a:solidFill>
              </a:rPr>
              <a:t>d</a:t>
            </a:r>
            <a:r>
              <a:rPr lang="en-IN" b="1" dirty="0" smtClean="0">
                <a:solidFill>
                  <a:srgbClr val="002060"/>
                </a:solidFill>
              </a:rPr>
              <a:t>ebit card no.</a:t>
            </a:r>
          </a:p>
          <a:p>
            <a:pPr>
              <a:buFont typeface="Wingdings" pitchFamily="2" charset="2"/>
              <a:buChar char="v"/>
            </a:pPr>
            <a:r>
              <a:rPr lang="en-IN" b="1" dirty="0">
                <a:solidFill>
                  <a:srgbClr val="002060"/>
                </a:solidFill>
              </a:rPr>
              <a:t>avoid access internet banking account from public </a:t>
            </a:r>
            <a:r>
              <a:rPr lang="en-IN" b="1" dirty="0" err="1" smtClean="0">
                <a:solidFill>
                  <a:srgbClr val="002060"/>
                </a:solidFill>
              </a:rPr>
              <a:t>Wifi</a:t>
            </a:r>
            <a:endParaRPr lang="en-IN" b="1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IN" b="1" dirty="0">
                <a:solidFill>
                  <a:srgbClr val="002060"/>
                </a:solidFill>
              </a:rPr>
              <a:t>Change password periodically</a:t>
            </a:r>
          </a:p>
          <a:p>
            <a:pPr>
              <a:buFont typeface="Wingdings" pitchFamily="2" charset="2"/>
              <a:buChar char="v"/>
            </a:pPr>
            <a:r>
              <a:rPr lang="en-IN" b="1" dirty="0">
                <a:solidFill>
                  <a:srgbClr val="002060"/>
                </a:solidFill>
              </a:rPr>
              <a:t>Do not share OTPs and password</a:t>
            </a:r>
          </a:p>
          <a:p>
            <a:pPr>
              <a:buFont typeface="Wingdings" pitchFamily="2" charset="2"/>
              <a:buChar char="v"/>
            </a:pPr>
            <a:endParaRPr lang="en-IN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IN" dirty="0"/>
          </a:p>
        </p:txBody>
      </p:sp>
      <p:pic>
        <p:nvPicPr>
          <p:cNvPr id="4098" name="Picture 2" descr="C:\Users\room63\Desktop\jj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92834"/>
            <a:ext cx="7128792" cy="2021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990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07704" y="1435684"/>
            <a:ext cx="640388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itchFamily="34" charset="0"/>
                <a:cs typeface="Aparajita" pitchFamily="34" charset="0"/>
              </a:rPr>
              <a:t>Thank You</a:t>
            </a:r>
          </a:p>
          <a:p>
            <a:pPr algn="ctr"/>
            <a:r>
              <a:rPr lang="en-IN" sz="4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itchFamily="34" charset="0"/>
                <a:cs typeface="Aparajita" pitchFamily="34" charset="0"/>
              </a:rPr>
              <a:t>Sonawane</a:t>
            </a:r>
            <a:r>
              <a:rPr lang="en-IN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itchFamily="34" charset="0"/>
                <a:cs typeface="Aparajita" pitchFamily="34" charset="0"/>
              </a:rPr>
              <a:t> </a:t>
            </a:r>
            <a:r>
              <a:rPr lang="en-IN" sz="4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itchFamily="34" charset="0"/>
                <a:cs typeface="Aparajita" pitchFamily="34" charset="0"/>
              </a:rPr>
              <a:t>A</a:t>
            </a:r>
            <a:r>
              <a:rPr lang="en-IN" sz="4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itchFamily="34" charset="0"/>
                <a:cs typeface="Aparajita" pitchFamily="34" charset="0"/>
              </a:rPr>
              <a:t>niket</a:t>
            </a:r>
            <a:r>
              <a:rPr lang="en-IN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itchFamily="34" charset="0"/>
                <a:cs typeface="Aparajita" pitchFamily="34" charset="0"/>
              </a:rPr>
              <a:t> </a:t>
            </a:r>
            <a:r>
              <a:rPr lang="en-IN" sz="4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itchFamily="34" charset="0"/>
                <a:cs typeface="Aparajita" pitchFamily="34" charset="0"/>
              </a:rPr>
              <a:t>G</a:t>
            </a:r>
            <a:r>
              <a:rPr lang="en-IN" sz="4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itchFamily="34" charset="0"/>
                <a:cs typeface="Aparajita" pitchFamily="34" charset="0"/>
              </a:rPr>
              <a:t>iridhar</a:t>
            </a:r>
            <a:endParaRPr lang="en-IN" sz="4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parajita" pitchFamily="34" charset="0"/>
              <a:cs typeface="Aparajita" pitchFamily="34" charset="0"/>
            </a:endParaRPr>
          </a:p>
          <a:p>
            <a:pPr algn="ctr"/>
            <a:r>
              <a:rPr lang="en-IN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itchFamily="34" charset="0"/>
                <a:cs typeface="Aparajita" pitchFamily="34" charset="0"/>
              </a:rPr>
              <a:t>(</a:t>
            </a:r>
            <a:r>
              <a:rPr lang="en-IN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itchFamily="34" charset="0"/>
                <a:cs typeface="Aparajita" pitchFamily="34" charset="0"/>
              </a:rPr>
              <a:t>Tahsildar</a:t>
            </a:r>
            <a:r>
              <a:rPr lang="en-IN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itchFamily="34" charset="0"/>
                <a:cs typeface="Aparajita" pitchFamily="34" charset="0"/>
              </a:rPr>
              <a:t>)</a:t>
            </a:r>
            <a:r>
              <a:rPr lang="en-IN" sz="5400" dirty="0"/>
              <a:t/>
            </a:r>
            <a:br>
              <a:rPr lang="en-IN" sz="5400" dirty="0"/>
            </a:br>
            <a:endParaRPr lang="en-IN" sz="5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parajita" pitchFamily="34" charset="0"/>
              <a:cs typeface="Aparajita" pitchFamily="34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562258"/>
            <a:ext cx="3600400" cy="3037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079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71</TotalTime>
  <Words>221</Words>
  <Application>Microsoft Office PowerPoint</Application>
  <PresentationFormat>On-screen Show (4:3)</PresentationFormat>
  <Paragraphs>52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Oriel</vt:lpstr>
      <vt:lpstr>SONAWANE ANIKET GIRIDHAR (TAHSILDAR) Batch C Roll no. 3</vt:lpstr>
      <vt:lpstr>Secure my online banking transactions and take care of information safety  </vt:lpstr>
      <vt:lpstr>What is online banking</vt:lpstr>
      <vt:lpstr>Why internet banking </vt:lpstr>
      <vt:lpstr>services</vt:lpstr>
      <vt:lpstr>Security risk</vt:lpstr>
      <vt:lpstr>Security options 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SONAWANE ANIKET GIRIDHAR (TAHSILDAR) Batch C Roll no. 3</dc:title>
  <dc:creator>room63</dc:creator>
  <cp:lastModifiedBy>room63</cp:lastModifiedBy>
  <cp:revision>17</cp:revision>
  <dcterms:created xsi:type="dcterms:W3CDTF">2019-11-03T17:43:19Z</dcterms:created>
  <dcterms:modified xsi:type="dcterms:W3CDTF">2019-11-04T13:22:20Z</dcterms:modified>
</cp:coreProperties>
</file>