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4" r:id="rId6"/>
    <p:sldId id="260" r:id="rId7"/>
    <p:sldId id="266" r:id="rId8"/>
    <p:sldId id="261" r:id="rId9"/>
    <p:sldId id="262" r:id="rId10"/>
    <p:sldId id="265"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4" d="100"/>
          <a:sy n="114" d="100"/>
        </p:scale>
        <p:origin x="-1434"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B67D19-F4D7-42D5-8799-77D650A5E77B}"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IN"/>
        </a:p>
      </dgm:t>
    </dgm:pt>
    <dgm:pt modelId="{F3118194-F4A5-4DC7-BF7D-8AF7B0954665}">
      <dgm:prSet phldrT="[Text]"/>
      <dgm:spPr>
        <a:solidFill>
          <a:srgbClr val="00B0F0"/>
        </a:solidFill>
      </dgm:spPr>
      <dgm:t>
        <a:bodyPr/>
        <a:lstStyle/>
        <a:p>
          <a:r>
            <a:rPr lang="en-IN" dirty="0"/>
            <a:t>Reuse</a:t>
          </a:r>
        </a:p>
      </dgm:t>
    </dgm:pt>
    <dgm:pt modelId="{50A2E8A4-9534-49E9-99C4-52B4C8904B2E}" type="parTrans" cxnId="{A95D7C29-9C56-4656-AAD2-0B7603A3D370}">
      <dgm:prSet/>
      <dgm:spPr/>
      <dgm:t>
        <a:bodyPr/>
        <a:lstStyle/>
        <a:p>
          <a:endParaRPr lang="en-IN"/>
        </a:p>
      </dgm:t>
    </dgm:pt>
    <dgm:pt modelId="{DC572EC8-C974-4BFA-B928-668A72D378D7}" type="sibTrans" cxnId="{A95D7C29-9C56-4656-AAD2-0B7603A3D370}">
      <dgm:prSet/>
      <dgm:spPr/>
      <dgm:t>
        <a:bodyPr/>
        <a:lstStyle/>
        <a:p>
          <a:endParaRPr lang="en-IN"/>
        </a:p>
      </dgm:t>
    </dgm:pt>
    <dgm:pt modelId="{E6934381-A5A0-4D0B-AA43-69F9B2F40179}">
      <dgm:prSet phldrT="[Text]"/>
      <dgm:spPr>
        <a:solidFill>
          <a:srgbClr val="00B0F0"/>
        </a:solidFill>
      </dgm:spPr>
      <dgm:t>
        <a:bodyPr/>
        <a:lstStyle/>
        <a:p>
          <a:r>
            <a:rPr lang="en-IN" dirty="0"/>
            <a:t>Recycle</a:t>
          </a:r>
        </a:p>
      </dgm:t>
    </dgm:pt>
    <dgm:pt modelId="{2CAAC8F0-A4BF-4CAC-BA53-48E749C92C71}" type="parTrans" cxnId="{5CC42F8E-6F15-408E-92F0-06659CE728EC}">
      <dgm:prSet/>
      <dgm:spPr/>
      <dgm:t>
        <a:bodyPr/>
        <a:lstStyle/>
        <a:p>
          <a:endParaRPr lang="en-IN"/>
        </a:p>
      </dgm:t>
    </dgm:pt>
    <dgm:pt modelId="{0B87CAF1-110E-4B14-8F4B-E0DD600FD5D3}" type="sibTrans" cxnId="{5CC42F8E-6F15-408E-92F0-06659CE728EC}">
      <dgm:prSet/>
      <dgm:spPr/>
      <dgm:t>
        <a:bodyPr/>
        <a:lstStyle/>
        <a:p>
          <a:endParaRPr lang="en-IN"/>
        </a:p>
      </dgm:t>
    </dgm:pt>
    <dgm:pt modelId="{F2B89E28-DB9E-4D22-81F9-21D1B2AB637D}">
      <dgm:prSet phldrT="[Text]"/>
      <dgm:spPr>
        <a:solidFill>
          <a:srgbClr val="00B0F0"/>
        </a:solidFill>
      </dgm:spPr>
      <dgm:t>
        <a:bodyPr/>
        <a:lstStyle/>
        <a:p>
          <a:r>
            <a:rPr lang="en-IN" dirty="0"/>
            <a:t>Refurbish</a:t>
          </a:r>
        </a:p>
      </dgm:t>
    </dgm:pt>
    <dgm:pt modelId="{8CB2DE37-E6FB-48DB-8236-EBC4D64782D1}" type="parTrans" cxnId="{6109E3E3-9A9A-46C7-A546-D4B968EF4B75}">
      <dgm:prSet/>
      <dgm:spPr/>
      <dgm:t>
        <a:bodyPr/>
        <a:lstStyle/>
        <a:p>
          <a:endParaRPr lang="en-IN"/>
        </a:p>
      </dgm:t>
    </dgm:pt>
    <dgm:pt modelId="{26C4B02F-50E2-47DE-9565-65993E061223}" type="sibTrans" cxnId="{6109E3E3-9A9A-46C7-A546-D4B968EF4B75}">
      <dgm:prSet/>
      <dgm:spPr/>
      <dgm:t>
        <a:bodyPr/>
        <a:lstStyle/>
        <a:p>
          <a:endParaRPr lang="en-IN"/>
        </a:p>
      </dgm:t>
    </dgm:pt>
    <dgm:pt modelId="{F307A247-4159-429C-B69E-B7B44562010E}" type="pres">
      <dgm:prSet presAssocID="{E4B67D19-F4D7-42D5-8799-77D650A5E77B}" presName="cycle" presStyleCnt="0">
        <dgm:presLayoutVars>
          <dgm:dir/>
          <dgm:resizeHandles val="exact"/>
        </dgm:presLayoutVars>
      </dgm:prSet>
      <dgm:spPr/>
      <dgm:t>
        <a:bodyPr/>
        <a:lstStyle/>
        <a:p>
          <a:endParaRPr lang="en-US"/>
        </a:p>
      </dgm:t>
    </dgm:pt>
    <dgm:pt modelId="{FC9CBC7D-8C2D-4FBA-ACCD-E35A95039337}" type="pres">
      <dgm:prSet presAssocID="{F3118194-F4A5-4DC7-BF7D-8AF7B0954665}" presName="node" presStyleLbl="node1" presStyleIdx="0" presStyleCnt="3">
        <dgm:presLayoutVars>
          <dgm:bulletEnabled val="1"/>
        </dgm:presLayoutVars>
      </dgm:prSet>
      <dgm:spPr/>
      <dgm:t>
        <a:bodyPr/>
        <a:lstStyle/>
        <a:p>
          <a:endParaRPr lang="en-US"/>
        </a:p>
      </dgm:t>
    </dgm:pt>
    <dgm:pt modelId="{02789213-0512-4768-94B1-009454B05717}" type="pres">
      <dgm:prSet presAssocID="{F3118194-F4A5-4DC7-BF7D-8AF7B0954665}" presName="spNode" presStyleCnt="0"/>
      <dgm:spPr/>
    </dgm:pt>
    <dgm:pt modelId="{2AB0D47C-7266-4149-8282-8FF0DEFD132C}" type="pres">
      <dgm:prSet presAssocID="{DC572EC8-C974-4BFA-B928-668A72D378D7}" presName="sibTrans" presStyleLbl="sibTrans1D1" presStyleIdx="0" presStyleCnt="3"/>
      <dgm:spPr/>
      <dgm:t>
        <a:bodyPr/>
        <a:lstStyle/>
        <a:p>
          <a:endParaRPr lang="en-US"/>
        </a:p>
      </dgm:t>
    </dgm:pt>
    <dgm:pt modelId="{E5ABB60E-4DE7-44D3-9AED-B0CEC5A81C46}" type="pres">
      <dgm:prSet presAssocID="{E6934381-A5A0-4D0B-AA43-69F9B2F40179}" presName="node" presStyleLbl="node1" presStyleIdx="1" presStyleCnt="3">
        <dgm:presLayoutVars>
          <dgm:bulletEnabled val="1"/>
        </dgm:presLayoutVars>
      </dgm:prSet>
      <dgm:spPr/>
      <dgm:t>
        <a:bodyPr/>
        <a:lstStyle/>
        <a:p>
          <a:endParaRPr lang="en-US"/>
        </a:p>
      </dgm:t>
    </dgm:pt>
    <dgm:pt modelId="{1B4D5CE7-8706-4802-87FE-39F15AEF2A8A}" type="pres">
      <dgm:prSet presAssocID="{E6934381-A5A0-4D0B-AA43-69F9B2F40179}" presName="spNode" presStyleCnt="0"/>
      <dgm:spPr/>
    </dgm:pt>
    <dgm:pt modelId="{12780069-5564-425A-9FD1-E4CBC73894EE}" type="pres">
      <dgm:prSet presAssocID="{0B87CAF1-110E-4B14-8F4B-E0DD600FD5D3}" presName="sibTrans" presStyleLbl="sibTrans1D1" presStyleIdx="1" presStyleCnt="3"/>
      <dgm:spPr/>
      <dgm:t>
        <a:bodyPr/>
        <a:lstStyle/>
        <a:p>
          <a:endParaRPr lang="en-US"/>
        </a:p>
      </dgm:t>
    </dgm:pt>
    <dgm:pt modelId="{F52C67A9-2ABE-493F-993A-06098BFE4473}" type="pres">
      <dgm:prSet presAssocID="{F2B89E28-DB9E-4D22-81F9-21D1B2AB637D}" presName="node" presStyleLbl="node1" presStyleIdx="2" presStyleCnt="3">
        <dgm:presLayoutVars>
          <dgm:bulletEnabled val="1"/>
        </dgm:presLayoutVars>
      </dgm:prSet>
      <dgm:spPr/>
      <dgm:t>
        <a:bodyPr/>
        <a:lstStyle/>
        <a:p>
          <a:endParaRPr lang="en-US"/>
        </a:p>
      </dgm:t>
    </dgm:pt>
    <dgm:pt modelId="{D55D92CA-3F34-46FE-B14F-A2C2BA667435}" type="pres">
      <dgm:prSet presAssocID="{F2B89E28-DB9E-4D22-81F9-21D1B2AB637D}" presName="spNode" presStyleCnt="0"/>
      <dgm:spPr/>
    </dgm:pt>
    <dgm:pt modelId="{618ED44F-0FE7-4B36-A452-1953D8464F1E}" type="pres">
      <dgm:prSet presAssocID="{26C4B02F-50E2-47DE-9565-65993E061223}" presName="sibTrans" presStyleLbl="sibTrans1D1" presStyleIdx="2" presStyleCnt="3"/>
      <dgm:spPr/>
      <dgm:t>
        <a:bodyPr/>
        <a:lstStyle/>
        <a:p>
          <a:endParaRPr lang="en-US"/>
        </a:p>
      </dgm:t>
    </dgm:pt>
  </dgm:ptLst>
  <dgm:cxnLst>
    <dgm:cxn modelId="{5CC42F8E-6F15-408E-92F0-06659CE728EC}" srcId="{E4B67D19-F4D7-42D5-8799-77D650A5E77B}" destId="{E6934381-A5A0-4D0B-AA43-69F9B2F40179}" srcOrd="1" destOrd="0" parTransId="{2CAAC8F0-A4BF-4CAC-BA53-48E749C92C71}" sibTransId="{0B87CAF1-110E-4B14-8F4B-E0DD600FD5D3}"/>
    <dgm:cxn modelId="{C110E0E8-36DC-46F7-9FA7-CF716F76EA31}" type="presOf" srcId="{DC572EC8-C974-4BFA-B928-668A72D378D7}" destId="{2AB0D47C-7266-4149-8282-8FF0DEFD132C}" srcOrd="0" destOrd="0" presId="urn:microsoft.com/office/officeart/2005/8/layout/cycle6"/>
    <dgm:cxn modelId="{B685E308-CACC-401D-8AAB-3DFF7A190C2D}" type="presOf" srcId="{0B87CAF1-110E-4B14-8F4B-E0DD600FD5D3}" destId="{12780069-5564-425A-9FD1-E4CBC73894EE}" srcOrd="0" destOrd="0" presId="urn:microsoft.com/office/officeart/2005/8/layout/cycle6"/>
    <dgm:cxn modelId="{6109E3E3-9A9A-46C7-A546-D4B968EF4B75}" srcId="{E4B67D19-F4D7-42D5-8799-77D650A5E77B}" destId="{F2B89E28-DB9E-4D22-81F9-21D1B2AB637D}" srcOrd="2" destOrd="0" parTransId="{8CB2DE37-E6FB-48DB-8236-EBC4D64782D1}" sibTransId="{26C4B02F-50E2-47DE-9565-65993E061223}"/>
    <dgm:cxn modelId="{C935A5BD-F9C8-4B21-982F-075D22DF389F}" type="presOf" srcId="{E6934381-A5A0-4D0B-AA43-69F9B2F40179}" destId="{E5ABB60E-4DE7-44D3-9AED-B0CEC5A81C46}" srcOrd="0" destOrd="0" presId="urn:microsoft.com/office/officeart/2005/8/layout/cycle6"/>
    <dgm:cxn modelId="{B6697B70-9E94-4B33-BE2F-EB973DD8D160}" type="presOf" srcId="{F3118194-F4A5-4DC7-BF7D-8AF7B0954665}" destId="{FC9CBC7D-8C2D-4FBA-ACCD-E35A95039337}" srcOrd="0" destOrd="0" presId="urn:microsoft.com/office/officeart/2005/8/layout/cycle6"/>
    <dgm:cxn modelId="{D789D9FE-186B-4B50-A2BA-D3E7BE804BA7}" type="presOf" srcId="{E4B67D19-F4D7-42D5-8799-77D650A5E77B}" destId="{F307A247-4159-429C-B69E-B7B44562010E}" srcOrd="0" destOrd="0" presId="urn:microsoft.com/office/officeart/2005/8/layout/cycle6"/>
    <dgm:cxn modelId="{A95D7C29-9C56-4656-AAD2-0B7603A3D370}" srcId="{E4B67D19-F4D7-42D5-8799-77D650A5E77B}" destId="{F3118194-F4A5-4DC7-BF7D-8AF7B0954665}" srcOrd="0" destOrd="0" parTransId="{50A2E8A4-9534-49E9-99C4-52B4C8904B2E}" sibTransId="{DC572EC8-C974-4BFA-B928-668A72D378D7}"/>
    <dgm:cxn modelId="{70FB16AD-BD11-4DE0-83DB-63BB4FF53179}" type="presOf" srcId="{F2B89E28-DB9E-4D22-81F9-21D1B2AB637D}" destId="{F52C67A9-2ABE-493F-993A-06098BFE4473}" srcOrd="0" destOrd="0" presId="urn:microsoft.com/office/officeart/2005/8/layout/cycle6"/>
    <dgm:cxn modelId="{E8E641FD-5864-49B7-B3D1-E42012951C0A}" type="presOf" srcId="{26C4B02F-50E2-47DE-9565-65993E061223}" destId="{618ED44F-0FE7-4B36-A452-1953D8464F1E}" srcOrd="0" destOrd="0" presId="urn:microsoft.com/office/officeart/2005/8/layout/cycle6"/>
    <dgm:cxn modelId="{67C1BEF5-D668-44F2-9429-28BE80E39E5E}" type="presParOf" srcId="{F307A247-4159-429C-B69E-B7B44562010E}" destId="{FC9CBC7D-8C2D-4FBA-ACCD-E35A95039337}" srcOrd="0" destOrd="0" presId="urn:microsoft.com/office/officeart/2005/8/layout/cycle6"/>
    <dgm:cxn modelId="{98B36332-DCB2-41FA-95C4-E7E29D324061}" type="presParOf" srcId="{F307A247-4159-429C-B69E-B7B44562010E}" destId="{02789213-0512-4768-94B1-009454B05717}" srcOrd="1" destOrd="0" presId="urn:microsoft.com/office/officeart/2005/8/layout/cycle6"/>
    <dgm:cxn modelId="{B2891650-AD14-4A1E-AD40-DACECD938FC7}" type="presParOf" srcId="{F307A247-4159-429C-B69E-B7B44562010E}" destId="{2AB0D47C-7266-4149-8282-8FF0DEFD132C}" srcOrd="2" destOrd="0" presId="urn:microsoft.com/office/officeart/2005/8/layout/cycle6"/>
    <dgm:cxn modelId="{EDA954D2-44A7-4261-ABDD-80112490F1F1}" type="presParOf" srcId="{F307A247-4159-429C-B69E-B7B44562010E}" destId="{E5ABB60E-4DE7-44D3-9AED-B0CEC5A81C46}" srcOrd="3" destOrd="0" presId="urn:microsoft.com/office/officeart/2005/8/layout/cycle6"/>
    <dgm:cxn modelId="{51082CDF-CC80-414C-93E6-B9D002E79062}" type="presParOf" srcId="{F307A247-4159-429C-B69E-B7B44562010E}" destId="{1B4D5CE7-8706-4802-87FE-39F15AEF2A8A}" srcOrd="4" destOrd="0" presId="urn:microsoft.com/office/officeart/2005/8/layout/cycle6"/>
    <dgm:cxn modelId="{8299B015-4EB5-4DC6-86D2-663F6C1FA154}" type="presParOf" srcId="{F307A247-4159-429C-B69E-B7B44562010E}" destId="{12780069-5564-425A-9FD1-E4CBC73894EE}" srcOrd="5" destOrd="0" presId="urn:microsoft.com/office/officeart/2005/8/layout/cycle6"/>
    <dgm:cxn modelId="{A376846A-5F14-4ABD-B8F4-347F15A7E5C7}" type="presParOf" srcId="{F307A247-4159-429C-B69E-B7B44562010E}" destId="{F52C67A9-2ABE-493F-993A-06098BFE4473}" srcOrd="6" destOrd="0" presId="urn:microsoft.com/office/officeart/2005/8/layout/cycle6"/>
    <dgm:cxn modelId="{6DB2C6C9-909B-4DF5-AC84-BA6FE480A7FA}" type="presParOf" srcId="{F307A247-4159-429C-B69E-B7B44562010E}" destId="{D55D92CA-3F34-46FE-B14F-A2C2BA667435}" srcOrd="7" destOrd="0" presId="urn:microsoft.com/office/officeart/2005/8/layout/cycle6"/>
    <dgm:cxn modelId="{9551ECEC-EB02-4F4F-8392-3ED5D4C80A1E}" type="presParOf" srcId="{F307A247-4159-429C-B69E-B7B44562010E}" destId="{618ED44F-0FE7-4B36-A452-1953D8464F1E}" srcOrd="8"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9CBC7D-8C2D-4FBA-ACCD-E35A95039337}">
      <dsp:nvSpPr>
        <dsp:cNvPr id="0" name=""/>
        <dsp:cNvSpPr/>
      </dsp:nvSpPr>
      <dsp:spPr>
        <a:xfrm>
          <a:off x="2506643" y="1351"/>
          <a:ext cx="1763750" cy="1146437"/>
        </a:xfrm>
        <a:prstGeom prst="roundRect">
          <a:avLst/>
        </a:prstGeom>
        <a:solidFill>
          <a:srgbClr val="00B0F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IN" sz="2600" kern="1200" dirty="0"/>
            <a:t>Reuse</a:t>
          </a:r>
        </a:p>
      </dsp:txBody>
      <dsp:txXfrm>
        <a:off x="2562607" y="57315"/>
        <a:ext cx="1651822" cy="1034509"/>
      </dsp:txXfrm>
    </dsp:sp>
    <dsp:sp modelId="{2AB0D47C-7266-4149-8282-8FF0DEFD132C}">
      <dsp:nvSpPr>
        <dsp:cNvPr id="0" name=""/>
        <dsp:cNvSpPr/>
      </dsp:nvSpPr>
      <dsp:spPr>
        <a:xfrm>
          <a:off x="1860486" y="574570"/>
          <a:ext cx="3056063" cy="3056063"/>
        </a:xfrm>
        <a:custGeom>
          <a:avLst/>
          <a:gdLst/>
          <a:ahLst/>
          <a:cxnLst/>
          <a:rect l="0" t="0" r="0" b="0"/>
          <a:pathLst>
            <a:path>
              <a:moveTo>
                <a:pt x="2422699" y="289302"/>
              </a:moveTo>
              <a:arcTo wR="1528031" hR="1528031" stAng="18350314" swAng="364468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5ABB60E-4DE7-44D3-9AED-B0CEC5A81C46}">
      <dsp:nvSpPr>
        <dsp:cNvPr id="0" name=""/>
        <dsp:cNvSpPr/>
      </dsp:nvSpPr>
      <dsp:spPr>
        <a:xfrm>
          <a:off x="3829957" y="2293398"/>
          <a:ext cx="1763750" cy="1146437"/>
        </a:xfrm>
        <a:prstGeom prst="roundRect">
          <a:avLst/>
        </a:prstGeom>
        <a:solidFill>
          <a:srgbClr val="00B0F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IN" sz="2600" kern="1200" dirty="0"/>
            <a:t>Recycle</a:t>
          </a:r>
        </a:p>
      </dsp:txBody>
      <dsp:txXfrm>
        <a:off x="3885921" y="2349362"/>
        <a:ext cx="1651822" cy="1034509"/>
      </dsp:txXfrm>
    </dsp:sp>
    <dsp:sp modelId="{12780069-5564-425A-9FD1-E4CBC73894EE}">
      <dsp:nvSpPr>
        <dsp:cNvPr id="0" name=""/>
        <dsp:cNvSpPr/>
      </dsp:nvSpPr>
      <dsp:spPr>
        <a:xfrm>
          <a:off x="1860486" y="574570"/>
          <a:ext cx="3056063" cy="3056063"/>
        </a:xfrm>
        <a:custGeom>
          <a:avLst/>
          <a:gdLst/>
          <a:ahLst/>
          <a:cxnLst/>
          <a:rect l="0" t="0" r="0" b="0"/>
          <a:pathLst>
            <a:path>
              <a:moveTo>
                <a:pt x="2254437" y="2872359"/>
              </a:moveTo>
              <a:arcTo wR="1528031" hR="1528031" stAng="3696929" swAng="3406141"/>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52C67A9-2ABE-493F-993A-06098BFE4473}">
      <dsp:nvSpPr>
        <dsp:cNvPr id="0" name=""/>
        <dsp:cNvSpPr/>
      </dsp:nvSpPr>
      <dsp:spPr>
        <a:xfrm>
          <a:off x="1183328" y="2293398"/>
          <a:ext cx="1763750" cy="1146437"/>
        </a:xfrm>
        <a:prstGeom prst="roundRect">
          <a:avLst/>
        </a:prstGeom>
        <a:solidFill>
          <a:srgbClr val="00B0F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IN" sz="2600" kern="1200" dirty="0"/>
            <a:t>Refurbish</a:t>
          </a:r>
        </a:p>
      </dsp:txBody>
      <dsp:txXfrm>
        <a:off x="1239292" y="2349362"/>
        <a:ext cx="1651822" cy="1034509"/>
      </dsp:txXfrm>
    </dsp:sp>
    <dsp:sp modelId="{618ED44F-0FE7-4B36-A452-1953D8464F1E}">
      <dsp:nvSpPr>
        <dsp:cNvPr id="0" name=""/>
        <dsp:cNvSpPr/>
      </dsp:nvSpPr>
      <dsp:spPr>
        <a:xfrm>
          <a:off x="1860486" y="574570"/>
          <a:ext cx="3056063" cy="3056063"/>
        </a:xfrm>
        <a:custGeom>
          <a:avLst/>
          <a:gdLst/>
          <a:ahLst/>
          <a:cxnLst/>
          <a:rect l="0" t="0" r="0" b="0"/>
          <a:pathLst>
            <a:path>
              <a:moveTo>
                <a:pt x="10075" y="1703219"/>
              </a:moveTo>
              <a:arcTo wR="1528031" hR="1528031" stAng="10404996" swAng="364468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32CF8528-EFF1-4D76-BD17-F8E908B2A566}" type="datetimeFigureOut">
              <a:rPr lang="en-IN" smtClean="0"/>
              <a:t>04-11-2019</a:t>
            </a:fld>
            <a:endParaRPr lang="en-IN"/>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IN"/>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80EDC5A-B392-41D9-91F7-B310DDBB259C}" type="slidenum">
              <a:rPr lang="en-IN" smtClean="0"/>
              <a:t>‹#›</a:t>
            </a:fld>
            <a:endParaRPr lang="en-IN"/>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CF8528-EFF1-4D76-BD17-F8E908B2A566}" type="datetimeFigureOut">
              <a:rPr lang="en-IN" smtClean="0"/>
              <a:t>04-11-2019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0EDC5A-B392-41D9-91F7-B310DDBB259C}"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CF8528-EFF1-4D76-BD17-F8E908B2A566}" type="datetimeFigureOut">
              <a:rPr lang="en-IN" smtClean="0"/>
              <a:t>04-11-2019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0EDC5A-B392-41D9-91F7-B310DDBB259C}"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CF8528-EFF1-4D76-BD17-F8E908B2A566}" type="datetimeFigureOut">
              <a:rPr lang="en-IN" smtClean="0"/>
              <a:t>04-11-2019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0EDC5A-B392-41D9-91F7-B310DDBB259C}"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2CF8528-EFF1-4D76-BD17-F8E908B2A566}" type="datetimeFigureOut">
              <a:rPr lang="en-IN" smtClean="0"/>
              <a:t>04-11-2019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0EDC5A-B392-41D9-91F7-B310DDBB259C}"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32CF8528-EFF1-4D76-BD17-F8E908B2A566}" type="datetimeFigureOut">
              <a:rPr lang="en-IN" smtClean="0"/>
              <a:t>04-11-2019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0EDC5A-B392-41D9-91F7-B310DDBB259C}" type="slidenum">
              <a:rPr lang="en-IN" smtClean="0"/>
              <a:t>‹#›</a:t>
            </a:fld>
            <a:endParaRPr lang="en-IN"/>
          </a:p>
        </p:txBody>
      </p:sp>
      <p:sp>
        <p:nvSpPr>
          <p:cNvPr id="9" name="Content Placeholder 8"/>
          <p:cNvSpPr>
            <a:spLocks noGrp="1"/>
          </p:cNvSpPr>
          <p:nvPr>
            <p:ph sz="quarter" idx="13"/>
          </p:nvPr>
        </p:nvSpPr>
        <p:spPr>
          <a:xfrm>
            <a:off x="1042416" y="2313432"/>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2CF8528-EFF1-4D76-BD17-F8E908B2A566}" type="datetimeFigureOut">
              <a:rPr lang="en-IN" smtClean="0"/>
              <a:t>04-11-2019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80EDC5A-B392-41D9-91F7-B310DDBB259C}"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2CF8528-EFF1-4D76-BD17-F8E908B2A566}" type="datetimeFigureOut">
              <a:rPr lang="en-IN" smtClean="0"/>
              <a:t>04-11-2019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80EDC5A-B392-41D9-91F7-B310DDBB259C}"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CF8528-EFF1-4D76-BD17-F8E908B2A566}" type="datetimeFigureOut">
              <a:rPr lang="en-IN" smtClean="0"/>
              <a:t>04-11-2019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80EDC5A-B392-41D9-91F7-B310DDBB259C}"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2CF8528-EFF1-4D76-BD17-F8E908B2A566}" type="datetimeFigureOut">
              <a:rPr lang="en-IN" smtClean="0"/>
              <a:t>04-11-2019</a:t>
            </a:fld>
            <a:endParaRPr lang="en-IN"/>
          </a:p>
        </p:txBody>
      </p:sp>
      <p:sp>
        <p:nvSpPr>
          <p:cNvPr id="7" name="Slide Number Placeholder 6"/>
          <p:cNvSpPr>
            <a:spLocks noGrp="1"/>
          </p:cNvSpPr>
          <p:nvPr>
            <p:ph type="sldNum" sz="quarter" idx="12"/>
          </p:nvPr>
        </p:nvSpPr>
        <p:spPr/>
        <p:txBody>
          <a:bodyPr/>
          <a:lstStyle/>
          <a:p>
            <a:fld id="{E80EDC5A-B392-41D9-91F7-B310DDBB259C}" type="slidenum">
              <a:rPr lang="en-IN" smtClean="0"/>
              <a:t>‹#›</a:t>
            </a:fld>
            <a:endParaRPr lang="en-IN"/>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IN"/>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CF8528-EFF1-4D76-BD17-F8E908B2A566}" type="datetimeFigureOut">
              <a:rPr lang="en-IN" smtClean="0"/>
              <a:t>04-11-2019</a:t>
            </a:fld>
            <a:endParaRPr lang="en-IN"/>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IN"/>
          </a:p>
        </p:txBody>
      </p:sp>
      <p:sp>
        <p:nvSpPr>
          <p:cNvPr id="7" name="Slide Number Placeholder 6"/>
          <p:cNvSpPr>
            <a:spLocks noGrp="1"/>
          </p:cNvSpPr>
          <p:nvPr>
            <p:ph type="sldNum" sz="quarter" idx="12"/>
          </p:nvPr>
        </p:nvSpPr>
        <p:spPr/>
        <p:txBody>
          <a:bodyPr/>
          <a:lstStyle/>
          <a:p>
            <a:fld id="{E80EDC5A-B392-41D9-91F7-B310DDBB259C}"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32CF8528-EFF1-4D76-BD17-F8E908B2A566}" type="datetimeFigureOut">
              <a:rPr lang="en-IN" smtClean="0"/>
              <a:t>04-11-2019</a:t>
            </a:fld>
            <a:endParaRPr lang="en-IN"/>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IN"/>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80EDC5A-B392-41D9-91F7-B310DDBB259C}"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7.jpg"/></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33365" y="0"/>
            <a:ext cx="3313355" cy="4410636"/>
          </a:xfrm>
        </p:spPr>
        <p:txBody>
          <a:bodyPr/>
          <a:lstStyle/>
          <a:p>
            <a:r>
              <a:rPr lang="en-IN" dirty="0"/>
              <a:t/>
            </a:r>
            <a:br>
              <a:rPr lang="en-IN" dirty="0"/>
            </a:br>
            <a:r>
              <a:rPr lang="en-IN" b="1" dirty="0"/>
              <a:t>Tips On </a:t>
            </a:r>
            <a:br>
              <a:rPr lang="en-IN" b="1" dirty="0"/>
            </a:br>
            <a:r>
              <a:rPr lang="en-IN" b="1" dirty="0"/>
              <a:t>Green</a:t>
            </a:r>
            <a:br>
              <a:rPr lang="en-IN" b="1" dirty="0"/>
            </a:br>
            <a:r>
              <a:rPr lang="en-IN" b="1" dirty="0"/>
              <a:t>Computing</a:t>
            </a:r>
          </a:p>
        </p:txBody>
      </p:sp>
      <p:sp>
        <p:nvSpPr>
          <p:cNvPr id="3" name="Subtitle 2"/>
          <p:cNvSpPr>
            <a:spLocks noGrp="1"/>
          </p:cNvSpPr>
          <p:nvPr>
            <p:ph type="subTitle" idx="1"/>
          </p:nvPr>
        </p:nvSpPr>
        <p:spPr>
          <a:xfrm>
            <a:off x="4733365" y="4421080"/>
            <a:ext cx="3309803" cy="1672216"/>
          </a:xfrm>
        </p:spPr>
        <p:txBody>
          <a:bodyPr>
            <a:normAutofit lnSpcReduction="10000"/>
          </a:bodyPr>
          <a:lstStyle/>
          <a:p>
            <a:endParaRPr lang="en-IN" dirty="0"/>
          </a:p>
          <a:p>
            <a:r>
              <a:rPr lang="en-IN" dirty="0"/>
              <a:t>By</a:t>
            </a:r>
          </a:p>
          <a:p>
            <a:r>
              <a:rPr lang="en-IN" b="1" dirty="0" err="1"/>
              <a:t>Sumit</a:t>
            </a:r>
            <a:r>
              <a:rPr lang="en-IN" b="1" dirty="0"/>
              <a:t> </a:t>
            </a:r>
            <a:r>
              <a:rPr lang="en-IN" b="1" dirty="0" err="1"/>
              <a:t>Shinde</a:t>
            </a:r>
            <a:r>
              <a:rPr lang="en-IN" b="1" dirty="0"/>
              <a:t> </a:t>
            </a:r>
            <a:r>
              <a:rPr lang="en-IN" dirty="0"/>
              <a:t>(</a:t>
            </a:r>
            <a:r>
              <a:rPr lang="en-IN" dirty="0" err="1"/>
              <a:t>B.Tech</a:t>
            </a:r>
            <a:r>
              <a:rPr lang="en-IN" dirty="0"/>
              <a:t> IT)</a:t>
            </a:r>
          </a:p>
          <a:p>
            <a:r>
              <a:rPr lang="en-IN" dirty="0"/>
              <a:t>Prob. Deputy Collector</a:t>
            </a:r>
          </a:p>
          <a:p>
            <a:r>
              <a:rPr lang="en-IN" dirty="0"/>
              <a:t>Batch </a:t>
            </a:r>
            <a:r>
              <a:rPr lang="en-IN" b="1" dirty="0"/>
              <a:t>D </a:t>
            </a:r>
            <a:r>
              <a:rPr lang="en-IN" dirty="0"/>
              <a:t>Roll no. </a:t>
            </a:r>
            <a:r>
              <a:rPr lang="en-IN" b="1" dirty="0" smtClean="0"/>
              <a:t>1 </a:t>
            </a:r>
            <a:r>
              <a:rPr lang="en-IN" dirty="0" smtClean="0"/>
              <a:t>(CPTP-6)</a:t>
            </a:r>
            <a:endParaRPr lang="en-IN" dirty="0"/>
          </a:p>
          <a:p>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34115" y="0"/>
            <a:ext cx="3600400" cy="2564904"/>
          </a:xfrm>
          <a:prstGeom prst="rect">
            <a:avLst/>
          </a:prstGeom>
        </p:spPr>
      </p:pic>
    </p:spTree>
    <p:extLst>
      <p:ext uri="{BB962C8B-B14F-4D97-AF65-F5344CB8AC3E}">
        <p14:creationId xmlns:p14="http://schemas.microsoft.com/office/powerpoint/2010/main" val="21859581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340768"/>
            <a:ext cx="6777317" cy="4491861"/>
          </a:xfrm>
        </p:spPr>
        <p:txBody>
          <a:bodyPr>
            <a:normAutofit fontScale="92500" lnSpcReduction="20000"/>
          </a:bodyPr>
          <a:lstStyle/>
          <a:p>
            <a:r>
              <a:rPr lang="en-IN" b="1" dirty="0"/>
              <a:t>Reuse</a:t>
            </a:r>
            <a:r>
              <a:rPr lang="en-IN" dirty="0"/>
              <a:t> : Donate the old computers to the people with less hardware requirements.</a:t>
            </a:r>
          </a:p>
          <a:p>
            <a:endParaRPr lang="en-IN" dirty="0"/>
          </a:p>
          <a:p>
            <a:r>
              <a:rPr lang="en-IN" b="1" dirty="0"/>
              <a:t>Refurbish</a:t>
            </a:r>
            <a:r>
              <a:rPr lang="en-IN" dirty="0"/>
              <a:t> : Replace the hardware component rather than replacing the whole computer device  </a:t>
            </a:r>
            <a:r>
              <a:rPr lang="en-IN" dirty="0" err="1"/>
              <a:t>Eg</a:t>
            </a:r>
            <a:r>
              <a:rPr lang="en-IN" dirty="0"/>
              <a:t>. RAM update</a:t>
            </a:r>
          </a:p>
          <a:p>
            <a:pPr marL="68580" indent="0">
              <a:buNone/>
            </a:pPr>
            <a:endParaRPr lang="en-IN" dirty="0"/>
          </a:p>
          <a:p>
            <a:r>
              <a:rPr lang="en-IN" b="1" dirty="0"/>
              <a:t>Recycle</a:t>
            </a:r>
            <a:r>
              <a:rPr lang="en-IN" dirty="0"/>
              <a:t> : The correct way to dispose of old and used computer materials is to recycle them. If you recycle them, they can be broken down into new materials. Computers contain many useful materials such as Copper, Gold, Silver, Iron etc. which can be used again.</a:t>
            </a:r>
          </a:p>
          <a:p>
            <a:pPr marL="68580" indent="0">
              <a:buNone/>
            </a:pPr>
            <a:endParaRPr lang="en-IN" dirty="0"/>
          </a:p>
        </p:txBody>
      </p:sp>
    </p:spTree>
    <p:extLst>
      <p:ext uri="{BB962C8B-B14F-4D97-AF65-F5344CB8AC3E}">
        <p14:creationId xmlns:p14="http://schemas.microsoft.com/office/powerpoint/2010/main" val="32264126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70000" lnSpcReduction="20000"/>
          </a:bodyPr>
          <a:lstStyle/>
          <a:p>
            <a:pPr marL="68580" indent="0">
              <a:buNone/>
            </a:pPr>
            <a:r>
              <a:rPr lang="en-IN" sz="6600" dirty="0">
                <a:solidFill>
                  <a:srgbClr val="00B0F0"/>
                </a:solidFill>
              </a:rPr>
              <a:t>        THANK YOU !</a:t>
            </a:r>
            <a:endParaRPr lang="en-IN" sz="6000" dirty="0">
              <a:solidFill>
                <a:srgbClr val="00B0F0"/>
              </a:solidFill>
            </a:endParaRPr>
          </a:p>
          <a:p>
            <a:pPr marL="68580" indent="0">
              <a:buNone/>
            </a:pPr>
            <a:r>
              <a:rPr lang="en-IN" sz="6600" dirty="0">
                <a:solidFill>
                  <a:srgbClr val="00B0F0"/>
                </a:solidFill>
              </a:rPr>
              <a:t>     </a:t>
            </a:r>
          </a:p>
          <a:p>
            <a:pPr marL="68580" indent="0">
              <a:buNone/>
            </a:pPr>
            <a:endParaRPr lang="en-IN" sz="6600" dirty="0">
              <a:solidFill>
                <a:srgbClr val="00B0F0"/>
              </a:solidFill>
            </a:endParaRPr>
          </a:p>
          <a:p>
            <a:pPr marL="68580" indent="0">
              <a:buNone/>
            </a:pPr>
            <a:r>
              <a:rPr lang="en-IN" sz="2800" dirty="0">
                <a:solidFill>
                  <a:schemeClr val="bg2">
                    <a:lumMod val="75000"/>
                  </a:schemeClr>
                </a:solidFill>
              </a:rPr>
              <a:t>                       </a:t>
            </a:r>
          </a:p>
          <a:p>
            <a:pPr marL="68580" indent="0">
              <a:buNone/>
            </a:pPr>
            <a:r>
              <a:rPr lang="en-IN" sz="2800" dirty="0">
                <a:solidFill>
                  <a:schemeClr val="bg2">
                    <a:lumMod val="75000"/>
                  </a:schemeClr>
                </a:solidFill>
              </a:rPr>
              <a:t>                       “Go Green, Save Earth”</a:t>
            </a:r>
          </a:p>
          <a:p>
            <a:pPr marL="68580" indent="0">
              <a:buNone/>
            </a:pPr>
            <a:r>
              <a:rPr lang="en-IN" sz="6600" dirty="0">
                <a:solidFill>
                  <a:srgbClr val="00B0F0"/>
                </a:solidFill>
              </a:rPr>
              <a:t>	</a:t>
            </a:r>
            <a:endParaRPr lang="en-IN" sz="6000" dirty="0">
              <a:solidFill>
                <a:srgbClr val="00B0F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5856" y="2924944"/>
            <a:ext cx="1993578" cy="1654870"/>
          </a:xfrm>
          <a:prstGeom prst="rect">
            <a:avLst/>
          </a:prstGeom>
        </p:spPr>
      </p:pic>
    </p:spTree>
    <p:extLst>
      <p:ext uri="{BB962C8B-B14F-4D97-AF65-F5344CB8AC3E}">
        <p14:creationId xmlns:p14="http://schemas.microsoft.com/office/powerpoint/2010/main" val="3833775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What is Green Computing?</a:t>
            </a:r>
          </a:p>
        </p:txBody>
      </p:sp>
      <p:sp>
        <p:nvSpPr>
          <p:cNvPr id="3" name="Content Placeholder 2"/>
          <p:cNvSpPr>
            <a:spLocks noGrp="1"/>
          </p:cNvSpPr>
          <p:nvPr>
            <p:ph idx="1"/>
          </p:nvPr>
        </p:nvSpPr>
        <p:spPr/>
        <p:txBody>
          <a:bodyPr>
            <a:normAutofit lnSpcReduction="10000"/>
          </a:bodyPr>
          <a:lstStyle/>
          <a:p>
            <a:r>
              <a:rPr lang="en-IN" dirty="0"/>
              <a:t>Practice of using computer resources efficiently.</a:t>
            </a:r>
          </a:p>
          <a:p>
            <a:r>
              <a:rPr lang="en-IN" dirty="0"/>
              <a:t>Designing, Manufacturing and Disposing of computer devices without any impact on environment.</a:t>
            </a:r>
          </a:p>
          <a:p>
            <a:r>
              <a:rPr lang="en-IN" dirty="0"/>
              <a:t>Minimizing the hazardous materials and maximizing Energy efficiency.</a:t>
            </a:r>
          </a:p>
          <a:p>
            <a:r>
              <a:rPr lang="en-IN" dirty="0"/>
              <a:t>Energy Star Program (1992) was first manifestation of Green computing.</a:t>
            </a:r>
          </a:p>
          <a:p>
            <a:endParaRPr lang="en-IN" dirty="0"/>
          </a:p>
        </p:txBody>
      </p:sp>
    </p:spTree>
    <p:extLst>
      <p:ext uri="{BB962C8B-B14F-4D97-AF65-F5344CB8AC3E}">
        <p14:creationId xmlns:p14="http://schemas.microsoft.com/office/powerpoint/2010/main" val="1212320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Need of Green Computing</a:t>
            </a:r>
          </a:p>
        </p:txBody>
      </p:sp>
      <p:sp>
        <p:nvSpPr>
          <p:cNvPr id="3" name="Content Placeholder 2"/>
          <p:cNvSpPr>
            <a:spLocks noGrp="1"/>
          </p:cNvSpPr>
          <p:nvPr>
            <p:ph idx="1"/>
          </p:nvPr>
        </p:nvSpPr>
        <p:spPr/>
        <p:txBody>
          <a:bodyPr>
            <a:normAutofit fontScale="92500" lnSpcReduction="10000"/>
          </a:bodyPr>
          <a:lstStyle/>
          <a:p>
            <a:pPr marL="68580" indent="0">
              <a:buNone/>
            </a:pPr>
            <a:r>
              <a:rPr lang="en-IN" dirty="0">
                <a:solidFill>
                  <a:srgbClr val="00B0F0"/>
                </a:solidFill>
              </a:rPr>
              <a:t>To Avoid :</a:t>
            </a:r>
          </a:p>
          <a:p>
            <a:pPr marL="68580" indent="0">
              <a:buNone/>
            </a:pPr>
            <a:endParaRPr lang="en-IN" dirty="0"/>
          </a:p>
          <a:p>
            <a:pPr marL="68580" indent="0">
              <a:buNone/>
            </a:pPr>
            <a:r>
              <a:rPr lang="en-IN" dirty="0"/>
              <a:t>Energy wastage</a:t>
            </a:r>
          </a:p>
          <a:p>
            <a:pPr marL="68580" indent="0">
              <a:buNone/>
            </a:pPr>
            <a:r>
              <a:rPr lang="en-IN" sz="1400" dirty="0"/>
              <a:t>Computing devices consume too much energy when kept ON even when not in use.</a:t>
            </a:r>
          </a:p>
          <a:p>
            <a:pPr marL="68580" indent="0">
              <a:buNone/>
            </a:pPr>
            <a:endParaRPr lang="en-IN" dirty="0"/>
          </a:p>
          <a:p>
            <a:pPr marL="68580" indent="0">
              <a:buNone/>
            </a:pPr>
            <a:r>
              <a:rPr lang="en-IN" dirty="0"/>
              <a:t>Resource Wastage</a:t>
            </a:r>
          </a:p>
          <a:p>
            <a:pPr marL="68580" indent="0">
              <a:buNone/>
            </a:pPr>
            <a:r>
              <a:rPr lang="en-IN" sz="1400" dirty="0"/>
              <a:t>Unnecessary Printing of papers often leads to wastage of papers.</a:t>
            </a:r>
          </a:p>
          <a:p>
            <a:pPr marL="68580" indent="0">
              <a:buNone/>
            </a:pPr>
            <a:endParaRPr lang="en-IN" sz="1400" dirty="0"/>
          </a:p>
          <a:p>
            <a:pPr marL="68580" indent="0">
              <a:buNone/>
            </a:pPr>
            <a:r>
              <a:rPr lang="en-IN" dirty="0"/>
              <a:t>Pollution and Toxicity</a:t>
            </a:r>
          </a:p>
          <a:p>
            <a:pPr marL="68580" indent="0">
              <a:buNone/>
            </a:pPr>
            <a:r>
              <a:rPr lang="en-IN" sz="1400" dirty="0"/>
              <a:t>Disposal of Hardware may increase pollution and toxicity due to hazardous matter like Lead, Mercury, Cadmium etc.</a:t>
            </a:r>
          </a:p>
          <a:p>
            <a:pPr marL="68580" indent="0">
              <a:buNone/>
            </a:pPr>
            <a:endParaRPr lang="en-IN" dirty="0"/>
          </a:p>
          <a:p>
            <a:pPr marL="68580" indent="0">
              <a:buNone/>
            </a:pPr>
            <a:endParaRPr lang="en-IN" dirty="0"/>
          </a:p>
          <a:p>
            <a:pPr marL="68580" indent="0">
              <a:buNone/>
            </a:pPr>
            <a:endParaRPr lang="en-IN" sz="1400" dirty="0"/>
          </a:p>
          <a:p>
            <a:pPr marL="68580" indent="0">
              <a:buNone/>
            </a:pPr>
            <a:endParaRPr lang="en-IN" sz="1400" dirty="0"/>
          </a:p>
          <a:p>
            <a:pPr marL="68580" indent="0">
              <a:buNone/>
            </a:pPr>
            <a:endParaRPr lang="en-IN" sz="1400" dirty="0"/>
          </a:p>
          <a:p>
            <a:pPr marL="68580" indent="0">
              <a:buNone/>
            </a:pPr>
            <a:endParaRPr lang="en-IN" sz="1400" dirty="0"/>
          </a:p>
          <a:p>
            <a:pPr marL="68580" indent="0">
              <a:buNone/>
            </a:pPr>
            <a:endParaRPr lang="en-IN" sz="1400" dirty="0"/>
          </a:p>
        </p:txBody>
      </p:sp>
    </p:spTree>
    <p:extLst>
      <p:ext uri="{BB962C8B-B14F-4D97-AF65-F5344CB8AC3E}">
        <p14:creationId xmlns:p14="http://schemas.microsoft.com/office/powerpoint/2010/main" val="18319884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Tips for Green Computing</a:t>
            </a:r>
          </a:p>
        </p:txBody>
      </p:sp>
      <p:sp>
        <p:nvSpPr>
          <p:cNvPr id="3" name="Content Placeholder 2"/>
          <p:cNvSpPr>
            <a:spLocks noGrp="1"/>
          </p:cNvSpPr>
          <p:nvPr>
            <p:ph idx="1"/>
          </p:nvPr>
        </p:nvSpPr>
        <p:spPr/>
        <p:txBody>
          <a:bodyPr/>
          <a:lstStyle/>
          <a:p>
            <a:r>
              <a:rPr lang="en-IN" dirty="0"/>
              <a:t>Turn off the computer when not in use.</a:t>
            </a:r>
          </a:p>
          <a:p>
            <a:pPr marL="68580" indent="0">
              <a:buNone/>
            </a:pPr>
            <a:endParaRPr lang="en-IN" dirty="0"/>
          </a:p>
          <a:p>
            <a:r>
              <a:rPr lang="en-IN" dirty="0"/>
              <a:t>Use Sleep mode, Hibernate mode, Power saver mode whenever possible.</a:t>
            </a:r>
          </a:p>
          <a:p>
            <a:pPr marL="68580" indent="0">
              <a:buNone/>
            </a:pPr>
            <a:endParaRPr lang="en-IN" dirty="0"/>
          </a:p>
          <a:p>
            <a:r>
              <a:rPr lang="en-IN" dirty="0"/>
              <a:t>Use of Hardware having Energy Star label.</a:t>
            </a:r>
          </a:p>
          <a:p>
            <a:endParaRPr lang="en-IN" dirty="0"/>
          </a:p>
          <a:p>
            <a:pPr marL="68580" indent="0">
              <a:buNone/>
            </a:pPr>
            <a:endParaRPr lang="en-IN" dirty="0"/>
          </a:p>
          <a:p>
            <a:endParaRPr lang="en-IN" dirty="0"/>
          </a:p>
        </p:txBody>
      </p:sp>
    </p:spTree>
    <p:extLst>
      <p:ext uri="{BB962C8B-B14F-4D97-AF65-F5344CB8AC3E}">
        <p14:creationId xmlns:p14="http://schemas.microsoft.com/office/powerpoint/2010/main" val="38577384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a:t>Don’t Print unless necessary.</a:t>
            </a:r>
          </a:p>
          <a:p>
            <a:endParaRPr lang="en-IN" dirty="0"/>
          </a:p>
          <a:p>
            <a:r>
              <a:rPr lang="en-IN" dirty="0"/>
              <a:t>Use of LCDs rather than CRTs.</a:t>
            </a:r>
          </a:p>
          <a:p>
            <a:pPr marL="68580" indent="0">
              <a:buNone/>
            </a:pPr>
            <a:endParaRPr lang="en-IN" dirty="0"/>
          </a:p>
          <a:p>
            <a:r>
              <a:rPr lang="en-IN" dirty="0"/>
              <a:t>Use Cloud services that minimizes Hardware needs.</a:t>
            </a:r>
          </a:p>
          <a:p>
            <a:pPr marL="68580" indent="0">
              <a:buNone/>
            </a:pPr>
            <a:endParaRPr lang="en-IN" dirty="0"/>
          </a:p>
        </p:txBody>
      </p:sp>
    </p:spTree>
    <p:extLst>
      <p:ext uri="{BB962C8B-B14F-4D97-AF65-F5344CB8AC3E}">
        <p14:creationId xmlns:p14="http://schemas.microsoft.com/office/powerpoint/2010/main" val="28205521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476672"/>
            <a:ext cx="7024744" cy="1693992"/>
          </a:xfrm>
        </p:spPr>
        <p:txBody>
          <a:bodyPr>
            <a:normAutofit/>
          </a:bodyPr>
          <a:lstStyle/>
          <a:p>
            <a:r>
              <a:rPr lang="en-IN" sz="3200" dirty="0"/>
              <a:t>Green Design, Green Manufacturing and Green Disposal</a:t>
            </a:r>
          </a:p>
        </p:txBody>
      </p:sp>
      <p:sp>
        <p:nvSpPr>
          <p:cNvPr id="3" name="Content Placeholder 2"/>
          <p:cNvSpPr>
            <a:spLocks noGrp="1"/>
          </p:cNvSpPr>
          <p:nvPr>
            <p:ph idx="1"/>
          </p:nvPr>
        </p:nvSpPr>
        <p:spPr/>
        <p:txBody>
          <a:bodyPr/>
          <a:lstStyle/>
          <a:p>
            <a:r>
              <a:rPr lang="en-IN" dirty="0"/>
              <a:t>Green Design: </a:t>
            </a:r>
          </a:p>
          <a:p>
            <a:pPr marL="68580" indent="0">
              <a:buNone/>
            </a:pPr>
            <a:r>
              <a:rPr lang="en-IN" sz="1800" dirty="0"/>
              <a:t>     Designing the Energy efficient Computer equipments.</a:t>
            </a:r>
          </a:p>
          <a:p>
            <a:pPr marL="68580" indent="0">
              <a:buNone/>
            </a:pPr>
            <a:endParaRPr lang="en-IN" sz="1800" dirty="0"/>
          </a:p>
          <a:p>
            <a:r>
              <a:rPr lang="en-IN" dirty="0"/>
              <a:t>Green Manufacturing:</a:t>
            </a:r>
          </a:p>
          <a:p>
            <a:pPr marL="68580" indent="0">
              <a:buNone/>
            </a:pPr>
            <a:r>
              <a:rPr lang="en-IN" dirty="0"/>
              <a:t>   </a:t>
            </a:r>
            <a:r>
              <a:rPr lang="en-IN" sz="1800" dirty="0"/>
              <a:t>Manufacturing of computer devices keeping    environment in mind.</a:t>
            </a:r>
          </a:p>
          <a:p>
            <a:pPr marL="68580" indent="0">
              <a:buNone/>
            </a:pPr>
            <a:r>
              <a:rPr lang="en-IN" sz="1800" dirty="0"/>
              <a:t> Examples: Bamboo casings, recyclable plastics etc.</a:t>
            </a:r>
          </a:p>
          <a:p>
            <a:pPr marL="68580" indent="0">
              <a:buNone/>
            </a:pPr>
            <a:endParaRPr lang="en-IN" dirty="0"/>
          </a:p>
        </p:txBody>
      </p:sp>
    </p:spTree>
    <p:extLst>
      <p:ext uri="{BB962C8B-B14F-4D97-AF65-F5344CB8AC3E}">
        <p14:creationId xmlns:p14="http://schemas.microsoft.com/office/powerpoint/2010/main" val="35578986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xmlns="" id="{C31275D0-0D9D-F64D-8E90-0FBA58A2539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22454" y="729490"/>
            <a:ext cx="4284886" cy="2216107"/>
          </a:xfrm>
          <a:prstGeom prst="rect">
            <a:avLst/>
          </a:prstGeom>
        </p:spPr>
      </p:pic>
      <p:pic>
        <p:nvPicPr>
          <p:cNvPr id="6" name="Picture 6">
            <a:extLst>
              <a:ext uri="{FF2B5EF4-FFF2-40B4-BE49-F238E27FC236}">
                <a16:creationId xmlns:a16="http://schemas.microsoft.com/office/drawing/2014/main" xmlns="" id="{F448EBD0-A573-9949-AAD8-BA4007A5B5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0287" y="3374731"/>
            <a:ext cx="5398040" cy="2688140"/>
          </a:xfrm>
          <a:prstGeom prst="rect">
            <a:avLst/>
          </a:prstGeom>
        </p:spPr>
      </p:pic>
    </p:spTree>
    <p:extLst>
      <p:ext uri="{BB962C8B-B14F-4D97-AF65-F5344CB8AC3E}">
        <p14:creationId xmlns:p14="http://schemas.microsoft.com/office/powerpoint/2010/main" val="23552815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89168"/>
          </a:xfrm>
        </p:spPr>
        <p:txBody>
          <a:bodyPr/>
          <a:lstStyle/>
          <a:p>
            <a:r>
              <a:rPr lang="en-IN" dirty="0"/>
              <a:t>Manufactured ‘Green’</a:t>
            </a:r>
          </a:p>
        </p:txBody>
      </p:sp>
      <p:pic>
        <p:nvPicPr>
          <p:cNvPr id="9" name="Content Placeholder 8"/>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572000" y="1916832"/>
            <a:ext cx="2068076" cy="2326586"/>
          </a:xfrm>
        </p:spPr>
      </p:pic>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59632" y="3645024"/>
            <a:ext cx="3456384" cy="2664296"/>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69021" y="2020638"/>
            <a:ext cx="2477406" cy="1840409"/>
          </a:xfrm>
          <a:prstGeom prst="rect">
            <a:avLst/>
          </a:prstGeom>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52120" y="4509120"/>
            <a:ext cx="2331593" cy="1634108"/>
          </a:xfrm>
          <a:prstGeom prst="rect">
            <a:avLst/>
          </a:prstGeom>
        </p:spPr>
      </p:pic>
    </p:spTree>
    <p:extLst>
      <p:ext uri="{BB962C8B-B14F-4D97-AF65-F5344CB8AC3E}">
        <p14:creationId xmlns:p14="http://schemas.microsoft.com/office/powerpoint/2010/main" val="32256041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673144"/>
          </a:xfrm>
        </p:spPr>
        <p:txBody>
          <a:bodyPr>
            <a:normAutofit fontScale="90000"/>
          </a:bodyPr>
          <a:lstStyle/>
          <a:p>
            <a:r>
              <a:rPr lang="en-IN" dirty="0"/>
              <a:t>Green Disposal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64431228"/>
              </p:ext>
            </p:extLst>
          </p:nvPr>
        </p:nvGraphicFramePr>
        <p:xfrm>
          <a:off x="1042988" y="1988840"/>
          <a:ext cx="6777037" cy="38436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86102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109</TotalTime>
  <Words>332</Words>
  <Application>Microsoft Office PowerPoint</Application>
  <PresentationFormat>On-screen Show (4:3)</PresentationFormat>
  <Paragraphs>62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Austin</vt:lpstr>
      <vt:lpstr> Tips On  Green Computing</vt:lpstr>
      <vt:lpstr>What is Green Computing?</vt:lpstr>
      <vt:lpstr>Need of Green Computing</vt:lpstr>
      <vt:lpstr>Tips for Green Computing</vt:lpstr>
      <vt:lpstr>PowerPoint Presentation</vt:lpstr>
      <vt:lpstr>Green Design, Green Manufacturing and Green Disposal</vt:lpstr>
      <vt:lpstr>PowerPoint Presentation</vt:lpstr>
      <vt:lpstr>Manufactured ‘Green’</vt:lpstr>
      <vt:lpstr>Green Disposal</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Tips for  Green Computing</dc:title>
  <dc:creator>room6</dc:creator>
  <cp:lastModifiedBy>D-46</cp:lastModifiedBy>
  <cp:revision>15</cp:revision>
  <dcterms:created xsi:type="dcterms:W3CDTF">2019-11-03T09:36:44Z</dcterms:created>
  <dcterms:modified xsi:type="dcterms:W3CDTF">2019-11-04T14:53:07Z</dcterms:modified>
</cp:coreProperties>
</file>