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94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10/31/2019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10/31/2019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KWARE,_Inc" TargetMode="External"/><Relationship Id="rId2" Type="http://schemas.openxmlformats.org/officeDocument/2006/relationships/hyperlink" Target="https://en.wikipedia.org/wiki/Phil_Katz" TargetMode="External"/><Relationship Id="rId1" Type="http://schemas.openxmlformats.org/officeDocument/2006/relationships/slideLayout" Target="../slideLayouts/slideLayout2.xml"/><Relationship Id="rId5" Type="http://schemas.openxmlformats.org/officeDocument/2006/relationships/hyperlink" Target="https://en.wikipedia.org/wiki/ARC_(file_format)" TargetMode="External"/><Relationship Id="rId4" Type="http://schemas.openxmlformats.org/officeDocument/2006/relationships/hyperlink" Target="https://en.wikipedia.org/wiki/ARC_(file_format)#Lawsuit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LZMA" TargetMode="External"/><Relationship Id="rId7" Type="http://schemas.openxmlformats.org/officeDocument/2006/relationships/hyperlink" Target="https://tools.ietf.org/html/rfc1951" TargetMode="External"/><Relationship Id="rId2" Type="http://schemas.openxmlformats.org/officeDocument/2006/relationships/hyperlink" Target="https://en.wikipedia.org/wiki/Bzip2" TargetMode="External"/><Relationship Id="rId1" Type="http://schemas.openxmlformats.org/officeDocument/2006/relationships/slideLayout" Target="../slideLayouts/slideLayout2.xml"/><Relationship Id="rId6" Type="http://schemas.openxmlformats.org/officeDocument/2006/relationships/hyperlink" Target="https://en.wikipedia.org/wiki/DEFLATE" TargetMode="External"/><Relationship Id="rId5" Type="http://schemas.openxmlformats.org/officeDocument/2006/relationships/hyperlink" Target="https://en.wikipedia.org/wiki/Prediction_by_Partial_Matching" TargetMode="External"/><Relationship Id="rId4" Type="http://schemas.openxmlformats.org/officeDocument/2006/relationships/hyperlink" Target="https://en.wikipedia.org/wiki/WavPack"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Symmetric-key_algorithm" TargetMode="External"/><Relationship Id="rId2" Type="http://schemas.openxmlformats.org/officeDocument/2006/relationships/hyperlink" Target="https://en.wikipedia.org/wiki/Password" TargetMode="External"/><Relationship Id="rId1" Type="http://schemas.openxmlformats.org/officeDocument/2006/relationships/slideLayout" Target="../slideLayouts/slideLayout2.xml"/><Relationship Id="rId5" Type="http://schemas.openxmlformats.org/officeDocument/2006/relationships/hyperlink" Target="https://en.wikipedia.org/wiki/Random-number_generator" TargetMode="External"/><Relationship Id="rId4" Type="http://schemas.openxmlformats.org/officeDocument/2006/relationships/hyperlink" Target="https://en.wikipedia.org/wiki/Known-plaintext_attack"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Gzi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0" smtClean="0">
                <a:solidFill>
                  <a:srgbClr val="FF9933"/>
                </a:solidFill>
              </a:rPr>
              <a:t>Name-Shinde Ajay Dattatraya</a:t>
            </a:r>
            <a:r>
              <a:rPr lang="en-US" smtClean="0"/>
              <a:t/>
            </a:r>
            <a:br>
              <a:rPr lang="en-US" smtClean="0"/>
            </a:br>
            <a:endParaRPr lang="en-US"/>
          </a:p>
        </p:txBody>
      </p:sp>
      <p:sp>
        <p:nvSpPr>
          <p:cNvPr id="3" name="Subtitle 2"/>
          <p:cNvSpPr>
            <a:spLocks noGrp="1"/>
          </p:cNvSpPr>
          <p:nvPr>
            <p:ph type="subTitle" idx="1"/>
          </p:nvPr>
        </p:nvSpPr>
        <p:spPr/>
        <p:txBody>
          <a:bodyPr/>
          <a:lstStyle/>
          <a:p>
            <a:pPr algn="just"/>
            <a:r>
              <a:rPr lang="en-US" b="1" smtClean="0"/>
              <a:t>Cadre- ACST</a:t>
            </a:r>
          </a:p>
          <a:p>
            <a:pPr algn="just"/>
            <a:r>
              <a:rPr lang="en-US" b="1" smtClean="0"/>
              <a:t>Topic-Zip and unzip files to optimize size</a:t>
            </a:r>
            <a:r>
              <a:rPr lang="en-US" smtClean="0"/>
              <a:t>.</a:t>
            </a:r>
          </a:p>
          <a:p>
            <a:endParaRPr lang="en-US"/>
          </a:p>
        </p:txBody>
      </p:sp>
    </p:spTree>
    <p:extLst>
      <p:ext uri="{BB962C8B-B14F-4D97-AF65-F5344CB8AC3E}">
        <p14:creationId xmlns:p14="http://schemas.microsoft.com/office/powerpoint/2010/main" val="1077602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History</a:t>
            </a:r>
            <a:endParaRPr lang="en-US"/>
          </a:p>
        </p:txBody>
      </p:sp>
      <p:sp>
        <p:nvSpPr>
          <p:cNvPr id="3" name="Content Placeholder 2"/>
          <p:cNvSpPr>
            <a:spLocks noGrp="1"/>
          </p:cNvSpPr>
          <p:nvPr>
            <p:ph idx="1"/>
          </p:nvPr>
        </p:nvSpPr>
        <p:spPr/>
        <p:txBody>
          <a:bodyPr/>
          <a:lstStyle/>
          <a:p>
            <a:r>
              <a:rPr lang="en-US"/>
              <a:t>The</a:t>
            </a:r>
            <a:r>
              <a:rPr lang="en-US"/>
              <a:t> </a:t>
            </a:r>
            <a:r>
              <a:rPr lang="en-US" smtClean="0"/>
              <a:t>ZIP</a:t>
            </a:r>
            <a:r>
              <a:rPr lang="en-US"/>
              <a:t> file format was created by </a:t>
            </a:r>
            <a:r>
              <a:rPr lang="en-US">
                <a:hlinkClick r:id="rId2" tooltip="Phil Katz"/>
              </a:rPr>
              <a:t>Phil Katz</a:t>
            </a:r>
            <a:r>
              <a:rPr lang="en-US"/>
              <a:t> of </a:t>
            </a:r>
            <a:r>
              <a:rPr lang="en-US">
                <a:hlinkClick r:id="rId3" tooltip="PKWARE, Inc"/>
              </a:rPr>
              <a:t>PKWARE</a:t>
            </a:r>
            <a:r>
              <a:rPr lang="en-US"/>
              <a:t>. He created the format after PKWARE had a </a:t>
            </a:r>
            <a:r>
              <a:rPr lang="en-US">
                <a:hlinkClick r:id="rId4" tooltip="ARC (file format)"/>
              </a:rPr>
              <a:t>lawsuit</a:t>
            </a:r>
            <a:r>
              <a:rPr lang="en-US"/>
              <a:t> filed against them by Systems Enhancement Associates (SEA) claiming that his archiving products, named PKARC, were derivatives of SEA's </a:t>
            </a:r>
            <a:r>
              <a:rPr lang="en-US">
                <a:hlinkClick r:id="rId5" tooltip="ARC (file format)"/>
              </a:rPr>
              <a:t>ARC</a:t>
            </a:r>
            <a:r>
              <a:rPr lang="en-US"/>
              <a:t> archiving </a:t>
            </a:r>
            <a:r>
              <a:rPr lang="en-US"/>
              <a:t>system</a:t>
            </a:r>
            <a:r>
              <a:rPr lang="en-US" smtClean="0"/>
              <a:t>.</a:t>
            </a:r>
            <a:r>
              <a:rPr lang="en-US"/>
              <a:t> The name "zip" (meaning "move at high speed") was suggested by Katz's friend, Robert Mahoney.</a:t>
            </a:r>
            <a:endParaRPr lang="en-US"/>
          </a:p>
        </p:txBody>
      </p:sp>
    </p:spTree>
    <p:extLst>
      <p:ext uri="{BB962C8B-B14F-4D97-AF65-F5344CB8AC3E}">
        <p14:creationId xmlns:p14="http://schemas.microsoft.com/office/powerpoint/2010/main" val="1093583092"/>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Design</a:t>
            </a:r>
            <a:endParaRPr lang="en-US"/>
          </a:p>
        </p:txBody>
      </p:sp>
      <p:sp>
        <p:nvSpPr>
          <p:cNvPr id="3" name="Content Placeholder 2"/>
          <p:cNvSpPr>
            <a:spLocks noGrp="1"/>
          </p:cNvSpPr>
          <p:nvPr>
            <p:ph idx="1"/>
          </p:nvPr>
        </p:nvSpPr>
        <p:spPr/>
        <p:txBody>
          <a:bodyPr>
            <a:normAutofit/>
          </a:bodyPr>
          <a:lstStyle/>
          <a:p>
            <a:r>
              <a:rPr lang="en-US"/>
              <a:t>ZIP files are archives that store multiple files. ZIP allows contained files to be compressed using many different methods, as well as simply storing a file without compressing it. Each file is stored separately, allowing different files in the same archive to be compressed using different methods. Because the files in a ZIP archive are compressed individually it is possible to extract them, or add new ones, without applying compression or decompression to the entire </a:t>
            </a:r>
            <a:r>
              <a:rPr lang="en-US"/>
              <a:t>archive</a:t>
            </a:r>
            <a:r>
              <a:rPr lang="en-US" smtClean="0"/>
              <a:t>.</a:t>
            </a:r>
            <a:endParaRPr lang="en-US"/>
          </a:p>
        </p:txBody>
      </p:sp>
    </p:spTree>
    <p:extLst>
      <p:ext uri="{BB962C8B-B14F-4D97-AF65-F5344CB8AC3E}">
        <p14:creationId xmlns:p14="http://schemas.microsoft.com/office/powerpoint/2010/main" val="4042743094"/>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t>Compression methods</a:t>
            </a:r>
            <a:br>
              <a:rPr lang="en-US" b="1"/>
            </a:br>
            <a:endParaRPr lang="en-US"/>
          </a:p>
        </p:txBody>
      </p:sp>
      <p:sp>
        <p:nvSpPr>
          <p:cNvPr id="3" name="Content Placeholder 2"/>
          <p:cNvSpPr>
            <a:spLocks noGrp="1"/>
          </p:cNvSpPr>
          <p:nvPr>
            <p:ph idx="1"/>
          </p:nvPr>
        </p:nvSpPr>
        <p:spPr/>
        <p:txBody>
          <a:bodyPr>
            <a:normAutofit/>
          </a:bodyPr>
          <a:lstStyle/>
          <a:p>
            <a:r>
              <a:rPr lang="en-US"/>
              <a:t>The .ZIP File Format Specification documents the following compression methods: Store (no compression), Shrink, Reduce (levels 1-4), Implode, Deflate, Deflate64, </a:t>
            </a:r>
            <a:r>
              <a:rPr lang="en-US">
                <a:hlinkClick r:id="rId2" tooltip="Bzip2"/>
              </a:rPr>
              <a:t>bzip2</a:t>
            </a:r>
            <a:r>
              <a:rPr lang="en-US"/>
              <a:t>, </a:t>
            </a:r>
            <a:r>
              <a:rPr lang="en-US">
                <a:hlinkClick r:id="rId3" tooltip="LZMA"/>
              </a:rPr>
              <a:t>LZMA</a:t>
            </a:r>
            <a:r>
              <a:rPr lang="en-US"/>
              <a:t> (EFS), </a:t>
            </a:r>
            <a:r>
              <a:rPr lang="en-US">
                <a:hlinkClick r:id="rId4" tooltip="WavPack"/>
              </a:rPr>
              <a:t>WavPack</a:t>
            </a:r>
            <a:r>
              <a:rPr lang="en-US"/>
              <a:t>, and</a:t>
            </a:r>
            <a:r>
              <a:rPr lang="en-US"/>
              <a:t> </a:t>
            </a:r>
            <a:r>
              <a:rPr lang="en-US" smtClean="0">
                <a:hlinkClick r:id="rId5" tooltip="Prediction by Partial Matching"/>
              </a:rPr>
              <a:t>PPMd</a:t>
            </a:r>
            <a:r>
              <a:rPr lang="en-US" smtClean="0"/>
              <a:t>. </a:t>
            </a:r>
            <a:r>
              <a:rPr lang="en-US"/>
              <a:t>The most commonly used compression method is </a:t>
            </a:r>
            <a:r>
              <a:rPr lang="en-US">
                <a:hlinkClick r:id="rId6" tooltip="DEFLATE"/>
              </a:rPr>
              <a:t>DEFLATE</a:t>
            </a:r>
            <a:r>
              <a:rPr lang="en-US"/>
              <a:t>, which is described in IETF </a:t>
            </a:r>
            <a:r>
              <a:rPr lang="en-US">
                <a:hlinkClick r:id="rId7"/>
              </a:rPr>
              <a:t>RFC 1951</a:t>
            </a:r>
            <a:r>
              <a:rPr lang="en-US"/>
              <a:t>.</a:t>
            </a:r>
          </a:p>
          <a:p>
            <a:pPr marL="0" indent="0">
              <a:buNone/>
            </a:pPr>
            <a:endParaRPr lang="en-US"/>
          </a:p>
          <a:p>
            <a:endParaRPr lang="en-US"/>
          </a:p>
        </p:txBody>
      </p:sp>
    </p:spTree>
    <p:extLst>
      <p:ext uri="{BB962C8B-B14F-4D97-AF65-F5344CB8AC3E}">
        <p14:creationId xmlns:p14="http://schemas.microsoft.com/office/powerpoint/2010/main" val="515233511"/>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t>Encryption</a:t>
            </a:r>
            <a:br>
              <a:rPr lang="en-US" b="1"/>
            </a:br>
            <a:endParaRPr lang="en-US"/>
          </a:p>
        </p:txBody>
      </p:sp>
      <p:sp>
        <p:nvSpPr>
          <p:cNvPr id="3" name="Content Placeholder 2"/>
          <p:cNvSpPr>
            <a:spLocks noGrp="1"/>
          </p:cNvSpPr>
          <p:nvPr>
            <p:ph idx="1"/>
          </p:nvPr>
        </p:nvSpPr>
        <p:spPr/>
        <p:txBody>
          <a:bodyPr/>
          <a:lstStyle/>
          <a:p>
            <a:r>
              <a:rPr lang="en-US"/>
              <a:t>ZIP supports a simple </a:t>
            </a:r>
            <a:r>
              <a:rPr lang="en-US">
                <a:hlinkClick r:id="rId2" tooltip="Password"/>
              </a:rPr>
              <a:t>password</a:t>
            </a:r>
            <a:r>
              <a:rPr lang="en-US"/>
              <a:t>-based </a:t>
            </a:r>
            <a:r>
              <a:rPr lang="en-US">
                <a:hlinkClick r:id="rId3" tooltip="Symmetric-key algorithm"/>
              </a:rPr>
              <a:t>symmetric encryption</a:t>
            </a:r>
            <a:r>
              <a:rPr lang="en-US"/>
              <a:t> system, which is documented in the ZIP specification, and known to be seriously flawed. In particular, it is vulnerable to </a:t>
            </a:r>
            <a:r>
              <a:rPr lang="en-US">
                <a:hlinkClick r:id="rId4" tooltip="Known-plaintext attack"/>
              </a:rPr>
              <a:t>known-plaintext attacks</a:t>
            </a:r>
            <a:r>
              <a:rPr lang="en-US"/>
              <a:t>, which are in some cases made worse by poor implementations of </a:t>
            </a:r>
            <a:r>
              <a:rPr lang="en-US">
                <a:hlinkClick r:id="rId5" tooltip="Random-number generator"/>
              </a:rPr>
              <a:t>random-number </a:t>
            </a:r>
            <a:r>
              <a:rPr lang="en-US">
                <a:hlinkClick r:id="rId5" tooltip="Random-number generator"/>
              </a:rPr>
              <a:t>generators</a:t>
            </a:r>
            <a:r>
              <a:rPr lang="en-US" smtClean="0"/>
              <a:t>.</a:t>
            </a:r>
            <a:endParaRPr lang="en-US" baseline="30000"/>
          </a:p>
          <a:p>
            <a:pPr marL="0" indent="0">
              <a:buNone/>
            </a:pPr>
            <a:endParaRPr lang="en-US"/>
          </a:p>
        </p:txBody>
      </p:sp>
    </p:spTree>
    <p:extLst>
      <p:ext uri="{BB962C8B-B14F-4D97-AF65-F5344CB8AC3E}">
        <p14:creationId xmlns:p14="http://schemas.microsoft.com/office/powerpoint/2010/main" val="2324396244"/>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286000"/>
          </a:xfrm>
        </p:spPr>
        <p:txBody>
          <a:bodyPr>
            <a:normAutofit fontScale="90000"/>
          </a:bodyPr>
          <a:lstStyle/>
          <a:p>
            <a:r>
              <a:rPr lang="en-US" b="1"/>
              <a:t>Combination with other file formats</a:t>
            </a:r>
            <a:br>
              <a:rPr lang="en-US" b="1"/>
            </a:br>
            <a:endParaRPr lang="en-US"/>
          </a:p>
        </p:txBody>
      </p:sp>
      <p:sp>
        <p:nvSpPr>
          <p:cNvPr id="3" name="Content Placeholder 2"/>
          <p:cNvSpPr>
            <a:spLocks noGrp="1"/>
          </p:cNvSpPr>
          <p:nvPr>
            <p:ph idx="1"/>
          </p:nvPr>
        </p:nvSpPr>
        <p:spPr/>
        <p:txBody>
          <a:bodyPr/>
          <a:lstStyle/>
          <a:p>
            <a:r>
              <a:rPr lang="en-US"/>
              <a:t>The .ZIP file format allows for a comment containing up to 65,535 (2</a:t>
            </a:r>
            <a:r>
              <a:rPr lang="en-US" baseline="30000"/>
              <a:t>16</a:t>
            </a:r>
            <a:r>
              <a:rPr lang="en-US"/>
              <a:t>−1) bytes of data to occur at the end of the file after the </a:t>
            </a:r>
            <a:r>
              <a:rPr lang="en-US"/>
              <a:t>central </a:t>
            </a:r>
            <a:r>
              <a:rPr lang="en-US" smtClean="0"/>
              <a:t>directory.</a:t>
            </a:r>
            <a:r>
              <a:rPr lang="en-US" baseline="30000"/>
              <a:t> </a:t>
            </a:r>
            <a:r>
              <a:rPr lang="en-US" smtClean="0"/>
              <a:t>Also</a:t>
            </a:r>
            <a:r>
              <a:rPr lang="en-US"/>
              <a:t>, because the central directory specifies the offset of each file in the archive with respect to the start, it is possible for the first file entry to start at an offset other than zero, although some tools, for example </a:t>
            </a:r>
            <a:r>
              <a:rPr lang="en-US">
                <a:hlinkClick r:id="rId2" tooltip="Gzip"/>
              </a:rPr>
              <a:t>gzip</a:t>
            </a:r>
            <a:r>
              <a:rPr lang="en-US"/>
              <a:t>, will not process archive files that do not start with a file entry at offset zero.</a:t>
            </a:r>
            <a:endParaRPr lang="en-US"/>
          </a:p>
        </p:txBody>
      </p:sp>
    </p:spTree>
    <p:extLst>
      <p:ext uri="{BB962C8B-B14F-4D97-AF65-F5344CB8AC3E}">
        <p14:creationId xmlns:p14="http://schemas.microsoft.com/office/powerpoint/2010/main" val="2824288000"/>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t>Limits</a:t>
            </a:r>
            <a:br>
              <a:rPr lang="en-US" b="1"/>
            </a:br>
            <a:endParaRPr lang="en-US"/>
          </a:p>
        </p:txBody>
      </p:sp>
      <p:sp>
        <p:nvSpPr>
          <p:cNvPr id="3" name="Content Placeholder 2"/>
          <p:cNvSpPr>
            <a:spLocks noGrp="1"/>
          </p:cNvSpPr>
          <p:nvPr>
            <p:ph idx="1"/>
          </p:nvPr>
        </p:nvSpPr>
        <p:spPr/>
        <p:txBody>
          <a:bodyPr/>
          <a:lstStyle/>
          <a:p>
            <a:r>
              <a:rPr lang="en-US"/>
              <a:t>The minimum size of a .ZIP file is 22 bytes. Such </a:t>
            </a:r>
            <a:r>
              <a:rPr lang="en-US" i="1"/>
              <a:t>empty zip file</a:t>
            </a:r>
            <a:r>
              <a:rPr lang="en-US"/>
              <a:t> contains only an End of Central Directory Record (</a:t>
            </a:r>
            <a:r>
              <a:rPr lang="en-US"/>
              <a:t>EOCD</a:t>
            </a:r>
            <a:r>
              <a:rPr lang="en-US" smtClean="0"/>
              <a:t>)</a:t>
            </a:r>
          </a:p>
          <a:p>
            <a:r>
              <a:rPr lang="en-US"/>
              <a:t>The maximum size for both the archive file and the individual files inside it is 4,294,967,295 bytes (2</a:t>
            </a:r>
            <a:r>
              <a:rPr lang="en-US" baseline="30000"/>
              <a:t>32</a:t>
            </a:r>
            <a:r>
              <a:rPr lang="en-US"/>
              <a:t>−1 bytes, or 4 GiB minus 1 byte) for standard ZIP. For ZIP64, the maximum size is 18,446,744,073,709,551,615 bytes (2</a:t>
            </a:r>
            <a:r>
              <a:rPr lang="en-US" baseline="30000"/>
              <a:t>64</a:t>
            </a:r>
            <a:r>
              <a:rPr lang="en-US"/>
              <a:t>−1 bytes, or 16 EiB minus 1 </a:t>
            </a:r>
            <a:r>
              <a:rPr lang="en-US"/>
              <a:t>byte</a:t>
            </a:r>
            <a:r>
              <a:rPr lang="en-US" smtClean="0"/>
              <a:t>).</a:t>
            </a:r>
            <a:endParaRPr lang="en-US"/>
          </a:p>
        </p:txBody>
      </p:sp>
    </p:spTree>
    <p:extLst>
      <p:ext uri="{BB962C8B-B14F-4D97-AF65-F5344CB8AC3E}">
        <p14:creationId xmlns:p14="http://schemas.microsoft.com/office/powerpoint/2010/main" val="3988451403"/>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143000" y="761999"/>
            <a:ext cx="6477000" cy="45719"/>
          </a:xfrm>
        </p:spPr>
        <p:txBody>
          <a:bodyPr>
            <a:normAutofit fontScale="90000"/>
          </a:bodyPr>
          <a:lstStyle/>
          <a:p>
            <a:endParaRPr lang="en-US"/>
          </a:p>
        </p:txBody>
      </p:sp>
      <p:pic>
        <p:nvPicPr>
          <p:cNvPr id="3074" name="Picture 2" descr="C:\Users\room21\AppData\Local\Microsoft\Windows\INetCache\IE\H7PWF3BE\ThankYouImage[1].pn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297244" y="1935163"/>
            <a:ext cx="4549512" cy="4389437"/>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room21\AppData\Local\Microsoft\Windows\INetCache\IE\H7PWF3BE\ThankYouImag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00180"/>
            <a:ext cx="6934200" cy="6690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2123157"/>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TotalTime>
  <Words>66</Words>
  <Application>Microsoft Office PowerPoint</Application>
  <PresentationFormat>On-screen Show (4:3)</PresentationFormat>
  <Paragraphs>16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Name-Shinde Ajay Dattatraya </vt:lpstr>
      <vt:lpstr>History</vt:lpstr>
      <vt:lpstr>Design</vt:lpstr>
      <vt:lpstr>Compression methods </vt:lpstr>
      <vt:lpstr>Encryption </vt:lpstr>
      <vt:lpstr>Combination with other file formats </vt:lpstr>
      <vt:lpstr>Limits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Name-Shinde Ajay Dattatraya</dc:title>
  <dc:creator>room21</dc:creator>
  <cp:lastModifiedBy>room21</cp:lastModifiedBy>
  <cp:revision>8</cp:revision>
  <dcterms:created xsi:type="dcterms:W3CDTF">2006-08-16T00:00:00Z</dcterms:created>
  <dcterms:modified xsi:type="dcterms:W3CDTF">2019-10-31T14:08:34Z</dcterms:modified>
</cp:coreProperties>
</file>