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68" r:id="rId3"/>
    <p:sldId id="257" r:id="rId4"/>
    <p:sldId id="269" r:id="rId5"/>
    <p:sldId id="263" r:id="rId6"/>
    <p:sldId id="264" r:id="rId7"/>
    <p:sldId id="273" r:id="rId8"/>
    <p:sldId id="275" r:id="rId9"/>
    <p:sldId id="276" r:id="rId10"/>
    <p:sldId id="262" r:id="rId11"/>
    <p:sldId id="27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1944" y="-3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DAE4E3-AB81-4F11-97FE-F152ED18851E}" type="datetimeFigureOut">
              <a:rPr lang="en-IN" smtClean="0"/>
              <a:t>05-11-2019</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A871054-0D60-4D70-9D41-ECA46C6C3228}" type="slidenum">
              <a:rPr lang="en-IN" smtClean="0"/>
              <a:t>‹#›</a:t>
            </a:fld>
            <a:endParaRPr lang="en-IN"/>
          </a:p>
        </p:txBody>
      </p:sp>
    </p:spTree>
    <p:extLst>
      <p:ext uri="{BB962C8B-B14F-4D97-AF65-F5344CB8AC3E}">
        <p14:creationId xmlns:p14="http://schemas.microsoft.com/office/powerpoint/2010/main" val="33876396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is spam?</a:t>
            </a:r>
          </a:p>
          <a:p>
            <a:r>
              <a:rPr lang="en-US" dirty="0" smtClean="0"/>
              <a:t>Spam</a:t>
            </a:r>
            <a:r>
              <a:rPr lang="en-US" baseline="0" dirty="0" smtClean="0"/>
              <a:t> is unsolicited or undesired electronic junk email.  Some characteristics of spam are:</a:t>
            </a:r>
          </a:p>
          <a:p>
            <a:r>
              <a:rPr lang="en-US" baseline="0" dirty="0" smtClean="0"/>
              <a:t>Mass mailing to a large number of recipients</a:t>
            </a:r>
          </a:p>
          <a:p>
            <a:r>
              <a:rPr lang="en-US" baseline="0" dirty="0" smtClean="0"/>
              <a:t>Usually a commercial advertisement, </a:t>
            </a:r>
          </a:p>
          <a:p>
            <a:r>
              <a:rPr lang="en-US" baseline="0" dirty="0" smtClean="0"/>
              <a:t>Annoying but usually harmless unless coupled with a fraud based phishing scam</a:t>
            </a:r>
            <a:endParaRPr lang="en-US" dirty="0"/>
          </a:p>
        </p:txBody>
      </p:sp>
      <p:sp>
        <p:nvSpPr>
          <p:cNvPr id="4" name="Slide Number Placeholder 3"/>
          <p:cNvSpPr>
            <a:spLocks noGrp="1"/>
          </p:cNvSpPr>
          <p:nvPr>
            <p:ph type="sldNum" sz="quarter" idx="10"/>
          </p:nvPr>
        </p:nvSpPr>
        <p:spPr/>
        <p:txBody>
          <a:bodyPr/>
          <a:lstStyle/>
          <a:p>
            <a:fld id="{EAA6175B-B82B-4D76-B870-9CD65E101602}" type="slidenum">
              <a:rPr lang="en-US" smtClean="0"/>
              <a:t>3</a:t>
            </a:fld>
            <a:endParaRPr lang="en-US"/>
          </a:p>
        </p:txBody>
      </p:sp>
    </p:spTree>
    <p:extLst>
      <p:ext uri="{BB962C8B-B14F-4D97-AF65-F5344CB8AC3E}">
        <p14:creationId xmlns:p14="http://schemas.microsoft.com/office/powerpoint/2010/main" val="22055124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16" charset="-128"/>
              </a:defRPr>
            </a:lvl1pPr>
            <a:lvl2pPr marL="742950" indent="-285750">
              <a:defRPr sz="2400">
                <a:solidFill>
                  <a:schemeClr val="tx1"/>
                </a:solidFill>
                <a:latin typeface="Arial" charset="0"/>
                <a:ea typeface="ＭＳ Ｐゴシック" pitchFamily="16" charset="-128"/>
              </a:defRPr>
            </a:lvl2pPr>
            <a:lvl3pPr marL="1143000" indent="-228600">
              <a:defRPr sz="2400">
                <a:solidFill>
                  <a:schemeClr val="tx1"/>
                </a:solidFill>
                <a:latin typeface="Arial" charset="0"/>
                <a:ea typeface="ＭＳ Ｐゴシック" pitchFamily="16" charset="-128"/>
              </a:defRPr>
            </a:lvl3pPr>
            <a:lvl4pPr marL="1600200" indent="-228600">
              <a:defRPr sz="2400">
                <a:solidFill>
                  <a:schemeClr val="tx1"/>
                </a:solidFill>
                <a:latin typeface="Arial" charset="0"/>
                <a:ea typeface="ＭＳ Ｐゴシック" pitchFamily="16" charset="-128"/>
              </a:defRPr>
            </a:lvl4pPr>
            <a:lvl5pPr marL="2057400" indent="-228600">
              <a:defRPr sz="2400">
                <a:solidFill>
                  <a:schemeClr val="tx1"/>
                </a:solidFill>
                <a:latin typeface="Arial" charset="0"/>
                <a:ea typeface="ＭＳ Ｐゴシック" pitchFamily="16"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16"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16"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16"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16" charset="-128"/>
              </a:defRPr>
            </a:lvl9pPr>
          </a:lstStyle>
          <a:p>
            <a:fld id="{9896933A-5F78-4293-98E4-B6DC16DA661B}" type="slidenum">
              <a:rPr lang="en-US" sz="1200"/>
              <a:pPr/>
              <a:t>5</a:t>
            </a:fld>
            <a:endParaRPr lang="en-US" sz="120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16" charset="-128"/>
              </a:defRPr>
            </a:lvl1pPr>
            <a:lvl2pPr marL="742950" indent="-285750">
              <a:defRPr sz="2400">
                <a:solidFill>
                  <a:schemeClr val="tx1"/>
                </a:solidFill>
                <a:latin typeface="Arial" charset="0"/>
                <a:ea typeface="ＭＳ Ｐゴシック" pitchFamily="16" charset="-128"/>
              </a:defRPr>
            </a:lvl2pPr>
            <a:lvl3pPr marL="1143000" indent="-228600">
              <a:defRPr sz="2400">
                <a:solidFill>
                  <a:schemeClr val="tx1"/>
                </a:solidFill>
                <a:latin typeface="Arial" charset="0"/>
                <a:ea typeface="ＭＳ Ｐゴシック" pitchFamily="16" charset="-128"/>
              </a:defRPr>
            </a:lvl3pPr>
            <a:lvl4pPr marL="1600200" indent="-228600">
              <a:defRPr sz="2400">
                <a:solidFill>
                  <a:schemeClr val="tx1"/>
                </a:solidFill>
                <a:latin typeface="Arial" charset="0"/>
                <a:ea typeface="ＭＳ Ｐゴシック" pitchFamily="16" charset="-128"/>
              </a:defRPr>
            </a:lvl4pPr>
            <a:lvl5pPr marL="2057400" indent="-228600">
              <a:defRPr sz="2400">
                <a:solidFill>
                  <a:schemeClr val="tx1"/>
                </a:solidFill>
                <a:latin typeface="Arial" charset="0"/>
                <a:ea typeface="ＭＳ Ｐゴシック" pitchFamily="16"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16"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16"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16"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16" charset="-128"/>
              </a:defRPr>
            </a:lvl9pPr>
          </a:lstStyle>
          <a:p>
            <a:fld id="{66E1AB82-C3E1-45BD-A4A5-D273B0391DB1}" type="slidenum">
              <a:rPr lang="en-US" sz="1200"/>
              <a:pPr/>
              <a:t>6</a:t>
            </a:fld>
            <a:endParaRPr lang="en-US" sz="120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8DD82B1-D6E8-4E08-A5AA-66D91F40C201}" type="datetimeFigureOut">
              <a:rPr lang="en-IN" smtClean="0"/>
              <a:t>05-11-2019</a:t>
            </a:fld>
            <a:endParaRPr lang="en-IN"/>
          </a:p>
        </p:txBody>
      </p:sp>
      <p:sp>
        <p:nvSpPr>
          <p:cNvPr id="19" name="Footer Placeholder 18"/>
          <p:cNvSpPr>
            <a:spLocks noGrp="1"/>
          </p:cNvSpPr>
          <p:nvPr>
            <p:ph type="ftr" sz="quarter" idx="11"/>
          </p:nvPr>
        </p:nvSpPr>
        <p:spPr/>
        <p:txBody>
          <a:bodyPr/>
          <a:lstStyle/>
          <a:p>
            <a:endParaRPr lang="en-IN"/>
          </a:p>
        </p:txBody>
      </p:sp>
      <p:sp>
        <p:nvSpPr>
          <p:cNvPr id="27" name="Slide Number Placeholder 26"/>
          <p:cNvSpPr>
            <a:spLocks noGrp="1"/>
          </p:cNvSpPr>
          <p:nvPr>
            <p:ph type="sldNum" sz="quarter" idx="12"/>
          </p:nvPr>
        </p:nvSpPr>
        <p:spPr/>
        <p:txBody>
          <a:bodyPr/>
          <a:lstStyle/>
          <a:p>
            <a:fld id="{1A3F42D2-2E82-4A19-9F46-7D4DE1752392}" type="slidenum">
              <a:rPr lang="en-IN" smtClean="0"/>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DD82B1-D6E8-4E08-A5AA-66D91F40C201}" type="datetimeFigureOut">
              <a:rPr lang="en-IN" smtClean="0"/>
              <a:t>05-11-2019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A3F42D2-2E82-4A19-9F46-7D4DE1752392}"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DD82B1-D6E8-4E08-A5AA-66D91F40C201}" type="datetimeFigureOut">
              <a:rPr lang="en-IN" smtClean="0"/>
              <a:t>05-11-2019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A3F42D2-2E82-4A19-9F46-7D4DE1752392}"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DD82B1-D6E8-4E08-A5AA-66D91F40C201}" type="datetimeFigureOut">
              <a:rPr lang="en-IN" smtClean="0"/>
              <a:t>05-11-2019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A3F42D2-2E82-4A19-9F46-7D4DE1752392}"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8DD82B1-D6E8-4E08-A5AA-66D91F40C201}" type="datetimeFigureOut">
              <a:rPr lang="en-IN" smtClean="0"/>
              <a:t>05-11-2019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A3F42D2-2E82-4A19-9F46-7D4DE1752392}" type="slidenum">
              <a:rPr lang="en-IN" smtClean="0"/>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DD82B1-D6E8-4E08-A5AA-66D91F40C201}" type="datetimeFigureOut">
              <a:rPr lang="en-IN" smtClean="0"/>
              <a:t>05-11-2019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A3F42D2-2E82-4A19-9F46-7D4DE1752392}"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8DD82B1-D6E8-4E08-A5AA-66D91F40C201}" type="datetimeFigureOut">
              <a:rPr lang="en-IN" smtClean="0"/>
              <a:t>05-11-2019</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1A3F42D2-2E82-4A19-9F46-7D4DE1752392}"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8DD82B1-D6E8-4E08-A5AA-66D91F40C201}" type="datetimeFigureOut">
              <a:rPr lang="en-IN" smtClean="0"/>
              <a:t>05-11-2019</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1A3F42D2-2E82-4A19-9F46-7D4DE1752392}"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DD82B1-D6E8-4E08-A5AA-66D91F40C201}" type="datetimeFigureOut">
              <a:rPr lang="en-IN" smtClean="0"/>
              <a:t>05-11-2019</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1A3F42D2-2E82-4A19-9F46-7D4DE1752392}"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DD82B1-D6E8-4E08-A5AA-66D91F40C201}" type="datetimeFigureOut">
              <a:rPr lang="en-IN" smtClean="0"/>
              <a:t>05-11-2019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A3F42D2-2E82-4A19-9F46-7D4DE1752392}"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8DD82B1-D6E8-4E08-A5AA-66D91F40C201}" type="datetimeFigureOut">
              <a:rPr lang="en-IN" smtClean="0"/>
              <a:t>05-11-2019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8077200" y="6356350"/>
            <a:ext cx="609600" cy="365125"/>
          </a:xfrm>
        </p:spPr>
        <p:txBody>
          <a:bodyPr/>
          <a:lstStyle/>
          <a:p>
            <a:fld id="{1A3F42D2-2E82-4A19-9F46-7D4DE1752392}" type="slidenum">
              <a:rPr lang="en-IN" smtClean="0"/>
              <a:t>‹#›</a:t>
            </a:fld>
            <a:endParaRPr lang="en-IN"/>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8DD82B1-D6E8-4E08-A5AA-66D91F40C201}" type="datetimeFigureOut">
              <a:rPr lang="en-IN" smtClean="0"/>
              <a:t>05-11-2019</a:t>
            </a:fld>
            <a:endParaRPr lang="en-IN"/>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IN"/>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A3F42D2-2E82-4A19-9F46-7D4DE1752392}" type="slidenum">
              <a:rPr lang="en-IN" smtClean="0"/>
              <a:t>‹#›</a:t>
            </a:fld>
            <a:endParaRPr lang="en-IN"/>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IN" dirty="0" smtClean="0"/>
              <a:t>Protect Myself </a:t>
            </a:r>
            <a:r>
              <a:rPr lang="en-IN" dirty="0"/>
              <a:t>F</a:t>
            </a:r>
            <a:r>
              <a:rPr lang="en-IN" dirty="0" smtClean="0"/>
              <a:t>rom </a:t>
            </a:r>
            <a:r>
              <a:rPr lang="en-IN" dirty="0"/>
              <a:t>F</a:t>
            </a:r>
            <a:r>
              <a:rPr lang="en-IN" dirty="0" smtClean="0"/>
              <a:t>ake Emails Which </a:t>
            </a:r>
            <a:r>
              <a:rPr lang="en-IN" dirty="0"/>
              <a:t>P</a:t>
            </a:r>
            <a:r>
              <a:rPr lang="en-IN" dirty="0" smtClean="0"/>
              <a:t>retend </a:t>
            </a:r>
            <a:r>
              <a:rPr lang="en-IN" dirty="0"/>
              <a:t>T</a:t>
            </a:r>
            <a:r>
              <a:rPr lang="en-IN" dirty="0" smtClean="0"/>
              <a:t>o </a:t>
            </a:r>
            <a:r>
              <a:rPr lang="en-IN" dirty="0"/>
              <a:t>B</a:t>
            </a:r>
            <a:r>
              <a:rPr lang="en-IN" dirty="0" smtClean="0"/>
              <a:t>e </a:t>
            </a:r>
            <a:r>
              <a:rPr lang="en-IN" dirty="0"/>
              <a:t>G</a:t>
            </a:r>
            <a:r>
              <a:rPr lang="en-IN" dirty="0" smtClean="0"/>
              <a:t>enuine</a:t>
            </a:r>
            <a:endParaRPr lang="en-IN" dirty="0"/>
          </a:p>
        </p:txBody>
      </p:sp>
      <p:sp>
        <p:nvSpPr>
          <p:cNvPr id="3" name="Subtitle 2"/>
          <p:cNvSpPr>
            <a:spLocks noGrp="1"/>
          </p:cNvSpPr>
          <p:nvPr>
            <p:ph type="subTitle" idx="1"/>
          </p:nvPr>
        </p:nvSpPr>
        <p:spPr>
          <a:xfrm>
            <a:off x="539552" y="3501008"/>
            <a:ext cx="7854696" cy="1752600"/>
          </a:xfrm>
        </p:spPr>
        <p:txBody>
          <a:bodyPr>
            <a:normAutofit fontScale="92500" lnSpcReduction="10000"/>
          </a:bodyPr>
          <a:lstStyle/>
          <a:p>
            <a:pPr algn="ctr"/>
            <a:r>
              <a:rPr lang="en-IN" sz="1900" dirty="0" smtClean="0"/>
              <a:t>By</a:t>
            </a:r>
          </a:p>
          <a:p>
            <a:pPr algn="ctr"/>
            <a:r>
              <a:rPr lang="en-IN" sz="3200" dirty="0" err="1" smtClean="0"/>
              <a:t>Jeetkumar</a:t>
            </a:r>
            <a:r>
              <a:rPr lang="en-IN" sz="3200" dirty="0" smtClean="0"/>
              <a:t> </a:t>
            </a:r>
            <a:r>
              <a:rPr lang="en-IN" sz="3200" dirty="0" err="1" smtClean="0"/>
              <a:t>Shejao</a:t>
            </a:r>
            <a:endParaRPr lang="en-IN" sz="3200" dirty="0" smtClean="0"/>
          </a:p>
          <a:p>
            <a:pPr algn="ctr"/>
            <a:r>
              <a:rPr lang="en-IN" dirty="0" smtClean="0"/>
              <a:t>ACST</a:t>
            </a:r>
          </a:p>
          <a:p>
            <a:pPr algn="ctr"/>
            <a:r>
              <a:rPr lang="en-IN" dirty="0" smtClean="0"/>
              <a:t>CPTP 5</a:t>
            </a:r>
            <a:endParaRPr lang="en-IN" dirty="0"/>
          </a:p>
        </p:txBody>
      </p:sp>
    </p:spTree>
    <p:extLst>
      <p:ext uri="{BB962C8B-B14F-4D97-AF65-F5344CB8AC3E}">
        <p14:creationId xmlns:p14="http://schemas.microsoft.com/office/powerpoint/2010/main" val="42797480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7685" y="980728"/>
            <a:ext cx="8763000" cy="5139869"/>
          </a:xfrm>
          <a:prstGeom prst="rect">
            <a:avLst/>
          </a:prstGeom>
          <a:noFill/>
        </p:spPr>
        <p:txBody>
          <a:bodyPr wrap="square" rtlCol="0">
            <a:spAutoFit/>
          </a:bodyPr>
          <a:lstStyle/>
          <a:p>
            <a:r>
              <a:rPr lang="en-US" sz="5000" dirty="0" smtClean="0">
                <a:solidFill>
                  <a:schemeClr val="tx2"/>
                </a:solidFill>
                <a:latin typeface="+mj-lt"/>
                <a:ea typeface="+mj-ea"/>
                <a:cs typeface="+mj-cs"/>
              </a:rPr>
              <a:t>Summary</a:t>
            </a:r>
            <a:endParaRPr lang="en-US" sz="2400" dirty="0" smtClean="0">
              <a:solidFill>
                <a:schemeClr val="tx2"/>
              </a:solidFill>
              <a:latin typeface="+mj-lt"/>
              <a:ea typeface="+mj-ea"/>
              <a:cs typeface="+mj-cs"/>
            </a:endParaRPr>
          </a:p>
          <a:p>
            <a:pPr algn="just"/>
            <a:r>
              <a:rPr lang="en-US" sz="2400" dirty="0" smtClean="0"/>
              <a:t>	</a:t>
            </a:r>
            <a:r>
              <a:rPr lang="en-US" sz="2600" dirty="0"/>
              <a:t>The easiest way for cybercriminals to gain access to our resources is through unaware end users.   Because this activity will continue to increase, it is imperative that we critically evaluate emails we receive.  </a:t>
            </a:r>
            <a:endParaRPr lang="en-US" sz="2600" dirty="0" smtClean="0"/>
          </a:p>
          <a:p>
            <a:pPr algn="just"/>
            <a:r>
              <a:rPr lang="en-US" sz="2600" dirty="0"/>
              <a:t>	</a:t>
            </a:r>
            <a:r>
              <a:rPr lang="en-US" sz="2600" dirty="0" smtClean="0"/>
              <a:t>We </a:t>
            </a:r>
            <a:r>
              <a:rPr lang="en-US" sz="2600" dirty="0"/>
              <a:t>cannot stop cybercriminals from sending bad email, however, by becoming aware of what we should be looking for, we can limit our response to them which in turn will protect our resources as well as our personal information.</a:t>
            </a:r>
          </a:p>
          <a:p>
            <a:pPr algn="ctr"/>
            <a:endParaRPr lang="en-US" sz="2400" dirty="0">
              <a:solidFill>
                <a:schemeClr val="tx2"/>
              </a:solidFill>
              <a:latin typeface="+mj-lt"/>
              <a:ea typeface="+mj-ea"/>
              <a:cs typeface="+mj-cs"/>
            </a:endParaRPr>
          </a:p>
          <a:p>
            <a:endParaRPr lang="en-US" sz="2000" dirty="0">
              <a:solidFill>
                <a:schemeClr val="tx2"/>
              </a:solidFill>
              <a:latin typeface="+mj-lt"/>
              <a:ea typeface="+mj-ea"/>
              <a:cs typeface="+mj-cs"/>
            </a:endParaRPr>
          </a:p>
        </p:txBody>
      </p:sp>
    </p:spTree>
    <p:extLst>
      <p:ext uri="{BB962C8B-B14F-4D97-AF65-F5344CB8AC3E}">
        <p14:creationId xmlns:p14="http://schemas.microsoft.com/office/powerpoint/2010/main" val="21756535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IN" dirty="0" smtClean="0"/>
              <a:t>Thank you!</a:t>
            </a:r>
            <a:endParaRPr lang="en-IN" dirty="0"/>
          </a:p>
        </p:txBody>
      </p:sp>
    </p:spTree>
    <p:extLst>
      <p:ext uri="{BB962C8B-B14F-4D97-AF65-F5344CB8AC3E}">
        <p14:creationId xmlns:p14="http://schemas.microsoft.com/office/powerpoint/2010/main" val="37239794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6672"/>
            <a:ext cx="8229600" cy="1143000"/>
          </a:xfrm>
        </p:spPr>
        <p:txBody>
          <a:bodyPr/>
          <a:lstStyle/>
          <a:p>
            <a:r>
              <a:rPr lang="en-US" dirty="0" smtClean="0"/>
              <a:t>Objectives</a:t>
            </a:r>
            <a:endParaRPr lang="en-US" dirty="0"/>
          </a:p>
        </p:txBody>
      </p:sp>
      <p:sp>
        <p:nvSpPr>
          <p:cNvPr id="3" name="Content Placeholder 2"/>
          <p:cNvSpPr>
            <a:spLocks noGrp="1"/>
          </p:cNvSpPr>
          <p:nvPr>
            <p:ph idx="1"/>
          </p:nvPr>
        </p:nvSpPr>
        <p:spPr/>
        <p:txBody>
          <a:bodyPr>
            <a:normAutofit/>
          </a:bodyPr>
          <a:lstStyle/>
          <a:p>
            <a:r>
              <a:rPr lang="en-US" sz="2400" dirty="0" smtClean="0"/>
              <a:t>Understand fake Emails and identify their various types</a:t>
            </a:r>
          </a:p>
          <a:p>
            <a:endParaRPr lang="en-US" sz="2400" dirty="0" smtClean="0"/>
          </a:p>
          <a:p>
            <a:r>
              <a:rPr lang="en-US" sz="2400" dirty="0" smtClean="0"/>
              <a:t>Recognize common baiting tactics used </a:t>
            </a:r>
          </a:p>
          <a:p>
            <a:endParaRPr lang="en-US" sz="2400" dirty="0" smtClean="0"/>
          </a:p>
          <a:p>
            <a:r>
              <a:rPr lang="en-US" sz="2400" dirty="0" smtClean="0"/>
              <a:t>Examine some fake Email messages</a:t>
            </a:r>
          </a:p>
          <a:p>
            <a:endParaRPr lang="en-US" sz="2400" dirty="0" smtClean="0"/>
          </a:p>
          <a:p>
            <a:r>
              <a:rPr lang="en-US" sz="2400" dirty="0" smtClean="0"/>
              <a:t>Understand how to protect yourself from them</a:t>
            </a:r>
            <a:endParaRPr lang="en-US" sz="2400" dirty="0"/>
          </a:p>
        </p:txBody>
      </p:sp>
    </p:spTree>
    <p:extLst>
      <p:ext uri="{BB962C8B-B14F-4D97-AF65-F5344CB8AC3E}">
        <p14:creationId xmlns:p14="http://schemas.microsoft.com/office/powerpoint/2010/main" val="3545043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66453" y="1671806"/>
            <a:ext cx="7467600" cy="6334042"/>
          </a:xfrm>
          <a:prstGeom prst="rect">
            <a:avLst/>
          </a:prstGeom>
        </p:spPr>
        <p:txBody>
          <a:bodyPr wrap="square">
            <a:spAutoFit/>
          </a:bodyPr>
          <a:lstStyle/>
          <a:p>
            <a:pPr marL="274320" indent="-274320">
              <a:spcBef>
                <a:spcPct val="20000"/>
              </a:spcBef>
              <a:buClr>
                <a:schemeClr val="accent3"/>
              </a:buClr>
              <a:buSzPct val="95000"/>
              <a:buFont typeface="Wingdings 2"/>
              <a:buChar char=""/>
            </a:pPr>
            <a:r>
              <a:rPr lang="en-US" sz="2400" dirty="0" smtClean="0"/>
              <a:t>A </a:t>
            </a:r>
            <a:r>
              <a:rPr lang="en-US" sz="2400" dirty="0"/>
              <a:t>phishing email is a fraudulent message carefully crafted to trick you into giving up your password or other sensitive information. </a:t>
            </a:r>
          </a:p>
          <a:p>
            <a:pPr marL="274320" indent="-274320">
              <a:spcBef>
                <a:spcPct val="20000"/>
              </a:spcBef>
              <a:buClr>
                <a:schemeClr val="accent3"/>
              </a:buClr>
              <a:buSzPct val="95000"/>
              <a:buFont typeface="Wingdings 2"/>
              <a:buChar char=""/>
            </a:pPr>
            <a:r>
              <a:rPr lang="en-US" sz="2400" dirty="0" smtClean="0"/>
              <a:t>Financial </a:t>
            </a:r>
            <a:r>
              <a:rPr lang="en-US" sz="2400" dirty="0"/>
              <a:t>gain and criminal activity are the key motivations for email </a:t>
            </a:r>
            <a:r>
              <a:rPr lang="en-US" sz="2400" dirty="0" smtClean="0"/>
              <a:t>phishing.</a:t>
            </a:r>
          </a:p>
          <a:p>
            <a:pPr marL="274320" indent="-274320">
              <a:spcBef>
                <a:spcPct val="20000"/>
              </a:spcBef>
              <a:buClr>
                <a:schemeClr val="accent3"/>
              </a:buClr>
              <a:buSzPct val="95000"/>
              <a:buFont typeface="Wingdings 2"/>
              <a:buChar char=""/>
            </a:pPr>
            <a:r>
              <a:rPr lang="en-US" sz="2400" dirty="0"/>
              <a:t>Designed to trick you into clicking a link or providing personal or financial information</a:t>
            </a:r>
          </a:p>
          <a:p>
            <a:pPr marL="274320" indent="-274320">
              <a:spcBef>
                <a:spcPct val="20000"/>
              </a:spcBef>
              <a:buClr>
                <a:schemeClr val="accent3"/>
              </a:buClr>
              <a:buSzPct val="95000"/>
              <a:buFont typeface="Wingdings 2"/>
              <a:buChar char=""/>
            </a:pPr>
            <a:r>
              <a:rPr lang="en-US" sz="2400" dirty="0"/>
              <a:t>Often in the form of </a:t>
            </a:r>
            <a:r>
              <a:rPr lang="en-US" sz="2400" dirty="0" smtClean="0"/>
              <a:t>emails which may </a:t>
            </a:r>
            <a:r>
              <a:rPr lang="en-US" sz="2400" dirty="0"/>
              <a:t>appear to come from legitimate companies, organizations or known individual</a:t>
            </a:r>
          </a:p>
          <a:p>
            <a:pPr marL="274320" indent="-274320">
              <a:spcBef>
                <a:spcPct val="20000"/>
              </a:spcBef>
              <a:buClr>
                <a:schemeClr val="accent3"/>
              </a:buClr>
              <a:buSzPct val="95000"/>
              <a:buFont typeface="Wingdings 2"/>
              <a:buChar char=""/>
            </a:pPr>
            <a:r>
              <a:rPr lang="en-US" sz="2400" dirty="0"/>
              <a:t>Take advantage of natural disasters, epidemics, health scares, political elections or timely events</a:t>
            </a:r>
          </a:p>
          <a:p>
            <a:pPr marL="274320" indent="-274320">
              <a:spcBef>
                <a:spcPct val="20000"/>
              </a:spcBef>
              <a:buClr>
                <a:schemeClr val="accent3"/>
              </a:buClr>
              <a:buSzPct val="95000"/>
              <a:buFont typeface="Wingdings 2"/>
              <a:buChar char=""/>
            </a:pPr>
            <a:endParaRPr lang="en-US" sz="2400" dirty="0" smtClean="0"/>
          </a:p>
          <a:p>
            <a:pPr marL="731520" lvl="1" indent="-274320">
              <a:spcBef>
                <a:spcPct val="20000"/>
              </a:spcBef>
              <a:buClr>
                <a:schemeClr val="accent3"/>
              </a:buClr>
              <a:buSzPct val="95000"/>
              <a:buFont typeface="Wingdings 2"/>
              <a:buChar char=""/>
            </a:pPr>
            <a:endParaRPr lang="en-US" sz="2400" dirty="0">
              <a:latin typeface="+mj-lt"/>
              <a:ea typeface="+mj-ea"/>
              <a:cs typeface="+mj-cs"/>
            </a:endParaRPr>
          </a:p>
          <a:p>
            <a:r>
              <a:rPr lang="en-US" dirty="0"/>
              <a:t/>
            </a:r>
            <a:br>
              <a:rPr lang="en-US" dirty="0"/>
            </a:br>
            <a:endParaRPr lang="en-US" dirty="0"/>
          </a:p>
        </p:txBody>
      </p:sp>
      <p:pic>
        <p:nvPicPr>
          <p:cNvPr id="1026" name="Picture 2" descr="C:\Users\J4.Jubilee-4\AppData\Local\Microsoft\Windows\INetCache\IE\7JO0L0SH\phishing[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21565" y="808916"/>
            <a:ext cx="936104" cy="936104"/>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906786" y="789866"/>
            <a:ext cx="6386254" cy="861774"/>
          </a:xfrm>
          <a:prstGeom prst="rect">
            <a:avLst/>
          </a:prstGeom>
          <a:noFill/>
        </p:spPr>
        <p:txBody>
          <a:bodyPr wrap="square" rtlCol="0">
            <a:spAutoFit/>
          </a:bodyPr>
          <a:lstStyle/>
          <a:p>
            <a:pPr>
              <a:spcBef>
                <a:spcPct val="0"/>
              </a:spcBef>
            </a:pPr>
            <a:r>
              <a:rPr lang="en-IN" sz="5000" dirty="0">
                <a:solidFill>
                  <a:schemeClr val="tx2"/>
                </a:solidFill>
                <a:latin typeface="+mj-lt"/>
                <a:ea typeface="+mj-ea"/>
                <a:cs typeface="+mj-cs"/>
              </a:rPr>
              <a:t>Fake Emails - Phishing</a:t>
            </a:r>
          </a:p>
        </p:txBody>
      </p:sp>
    </p:spTree>
    <p:extLst>
      <p:ext uri="{BB962C8B-B14F-4D97-AF65-F5344CB8AC3E}">
        <p14:creationId xmlns:p14="http://schemas.microsoft.com/office/powerpoint/2010/main" val="10859045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476672"/>
            <a:ext cx="8229600" cy="1143000"/>
          </a:xfrm>
        </p:spPr>
        <p:txBody>
          <a:bodyPr/>
          <a:lstStyle/>
          <a:p>
            <a:r>
              <a:rPr lang="en-US" dirty="0" smtClean="0"/>
              <a:t>Types</a:t>
            </a:r>
            <a:endParaRPr lang="en-US" dirty="0"/>
          </a:p>
        </p:txBody>
      </p:sp>
      <p:sp>
        <p:nvSpPr>
          <p:cNvPr id="3" name="Content Placeholder 2"/>
          <p:cNvSpPr>
            <a:spLocks noGrp="1"/>
          </p:cNvSpPr>
          <p:nvPr>
            <p:ph idx="1"/>
          </p:nvPr>
        </p:nvSpPr>
        <p:spPr>
          <a:xfrm>
            <a:off x="457200" y="1462088"/>
            <a:ext cx="8229600" cy="4525963"/>
          </a:xfrm>
        </p:spPr>
        <p:txBody>
          <a:bodyPr>
            <a:normAutofit lnSpcReduction="10000"/>
          </a:bodyPr>
          <a:lstStyle/>
          <a:p>
            <a:pPr marL="731520" lvl="1" indent="-274320">
              <a:buClr>
                <a:schemeClr val="accent3"/>
              </a:buClr>
              <a:buSzPct val="95000"/>
            </a:pPr>
            <a:endParaRPr lang="en-US" sz="2000" dirty="0" smtClean="0"/>
          </a:p>
          <a:p>
            <a:pPr marL="731520" lvl="1" indent="-274320">
              <a:buClr>
                <a:schemeClr val="accent3"/>
              </a:buClr>
              <a:buSzPct val="95000"/>
            </a:pPr>
            <a:endParaRPr lang="en-US" sz="2000" dirty="0"/>
          </a:p>
          <a:p>
            <a:pPr marL="731520" lvl="1" indent="-274320">
              <a:buClr>
                <a:schemeClr val="accent3"/>
              </a:buClr>
              <a:buSzPct val="95000"/>
            </a:pPr>
            <a:r>
              <a:rPr lang="en-US" dirty="0"/>
              <a:t>Spam: unsolicited or undesired junk mail, </a:t>
            </a:r>
            <a:endParaRPr lang="en-US" dirty="0" smtClean="0"/>
          </a:p>
          <a:p>
            <a:pPr marL="457200" lvl="1" indent="0">
              <a:buClr>
                <a:schemeClr val="accent3"/>
              </a:buClr>
              <a:buSzPct val="95000"/>
              <a:buNone/>
            </a:pPr>
            <a:r>
              <a:rPr lang="en-US" dirty="0"/>
              <a:t> </a:t>
            </a:r>
            <a:r>
              <a:rPr lang="en-US" dirty="0" smtClean="0"/>
              <a:t>   mass </a:t>
            </a:r>
            <a:r>
              <a:rPr lang="en-US" dirty="0"/>
              <a:t>mailing e.g. commercial advertisement</a:t>
            </a:r>
          </a:p>
          <a:p>
            <a:pPr marL="731520" lvl="1" indent="-274320">
              <a:buClr>
                <a:schemeClr val="accent3"/>
              </a:buClr>
              <a:buSzPct val="95000"/>
            </a:pPr>
            <a:endParaRPr lang="en-US" dirty="0"/>
          </a:p>
          <a:p>
            <a:pPr marL="731520" lvl="1" indent="-274320">
              <a:buClr>
                <a:schemeClr val="accent3"/>
              </a:buClr>
              <a:buSzPct val="95000"/>
            </a:pPr>
            <a:r>
              <a:rPr lang="en-US" dirty="0"/>
              <a:t>Phishing Email: to trick you into giving up your password or other sensitive information </a:t>
            </a:r>
          </a:p>
          <a:p>
            <a:pPr marL="731520" lvl="1" indent="-274320">
              <a:buClr>
                <a:schemeClr val="accent3"/>
              </a:buClr>
              <a:buSzPct val="95000"/>
            </a:pPr>
            <a:endParaRPr lang="en-US" dirty="0"/>
          </a:p>
          <a:p>
            <a:pPr marL="731520" lvl="1" indent="-274320">
              <a:buClr>
                <a:schemeClr val="accent3"/>
              </a:buClr>
              <a:buSzPct val="95000"/>
            </a:pPr>
            <a:r>
              <a:rPr lang="en-US" dirty="0"/>
              <a:t>Malware: software used to disrupt computer operation, gain access to private computer systems or gather sensitive information. Attachments in emails and internet advertising</a:t>
            </a:r>
          </a:p>
          <a:p>
            <a:pPr marL="0" indent="0">
              <a:buNone/>
            </a:pP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04248" y="776536"/>
            <a:ext cx="1938615" cy="1752024"/>
          </a:xfrm>
          <a:prstGeom prst="rect">
            <a:avLst/>
          </a:prstGeom>
        </p:spPr>
      </p:pic>
    </p:spTree>
    <p:extLst>
      <p:ext uri="{BB962C8B-B14F-4D97-AF65-F5344CB8AC3E}">
        <p14:creationId xmlns:p14="http://schemas.microsoft.com/office/powerpoint/2010/main" val="19390609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6"/>
          <p:cNvSpPr txBox="1">
            <a:spLocks noChangeArrowheads="1"/>
          </p:cNvSpPr>
          <p:nvPr/>
        </p:nvSpPr>
        <p:spPr bwMode="auto">
          <a:xfrm>
            <a:off x="2133600" y="1828800"/>
            <a:ext cx="5486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pitchFamily="16" charset="-128"/>
              </a:defRPr>
            </a:lvl1pPr>
            <a:lvl2pPr marL="742950" indent="-285750">
              <a:defRPr sz="2400">
                <a:solidFill>
                  <a:schemeClr val="tx1"/>
                </a:solidFill>
                <a:latin typeface="Arial" charset="0"/>
                <a:ea typeface="ＭＳ Ｐゴシック" pitchFamily="16" charset="-128"/>
              </a:defRPr>
            </a:lvl2pPr>
            <a:lvl3pPr marL="1143000" indent="-228600">
              <a:defRPr sz="2400">
                <a:solidFill>
                  <a:schemeClr val="tx1"/>
                </a:solidFill>
                <a:latin typeface="Arial" charset="0"/>
                <a:ea typeface="ＭＳ Ｐゴシック" pitchFamily="16" charset="-128"/>
              </a:defRPr>
            </a:lvl3pPr>
            <a:lvl4pPr marL="1600200" indent="-228600">
              <a:defRPr sz="2400">
                <a:solidFill>
                  <a:schemeClr val="tx1"/>
                </a:solidFill>
                <a:latin typeface="Arial" charset="0"/>
                <a:ea typeface="ＭＳ Ｐゴシック" pitchFamily="16" charset="-128"/>
              </a:defRPr>
            </a:lvl4pPr>
            <a:lvl5pPr marL="2057400" indent="-228600">
              <a:defRPr sz="2400">
                <a:solidFill>
                  <a:schemeClr val="tx1"/>
                </a:solidFill>
                <a:latin typeface="Arial" charset="0"/>
                <a:ea typeface="ＭＳ Ｐゴシック" pitchFamily="16"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16"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16"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16"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16" charset="-128"/>
              </a:defRPr>
            </a:lvl9pPr>
          </a:lstStyle>
          <a:p>
            <a:endParaRPr lang="en-US"/>
          </a:p>
        </p:txBody>
      </p:sp>
      <p:sp>
        <p:nvSpPr>
          <p:cNvPr id="3081" name="Text Box 9"/>
          <p:cNvSpPr txBox="1">
            <a:spLocks noChangeArrowheads="1"/>
          </p:cNvSpPr>
          <p:nvPr/>
        </p:nvSpPr>
        <p:spPr bwMode="auto">
          <a:xfrm>
            <a:off x="29716" y="623155"/>
            <a:ext cx="9144000"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pitchFamily="16" charset="-128"/>
              </a:defRPr>
            </a:lvl1pPr>
            <a:lvl2pPr marL="742950" indent="-285750">
              <a:defRPr sz="2400">
                <a:solidFill>
                  <a:schemeClr val="tx1"/>
                </a:solidFill>
                <a:latin typeface="Arial" charset="0"/>
                <a:ea typeface="ＭＳ Ｐゴシック" pitchFamily="16" charset="-128"/>
              </a:defRPr>
            </a:lvl2pPr>
            <a:lvl3pPr marL="1143000" indent="-228600">
              <a:defRPr sz="2400">
                <a:solidFill>
                  <a:schemeClr val="tx1"/>
                </a:solidFill>
                <a:latin typeface="Arial" charset="0"/>
                <a:ea typeface="ＭＳ Ｐゴシック" pitchFamily="16" charset="-128"/>
              </a:defRPr>
            </a:lvl3pPr>
            <a:lvl4pPr marL="1600200" indent="-228600">
              <a:defRPr sz="2400">
                <a:solidFill>
                  <a:schemeClr val="tx1"/>
                </a:solidFill>
                <a:latin typeface="Arial" charset="0"/>
                <a:ea typeface="ＭＳ Ｐゴシック" pitchFamily="16" charset="-128"/>
              </a:defRPr>
            </a:lvl4pPr>
            <a:lvl5pPr marL="2057400" indent="-228600">
              <a:defRPr sz="2400">
                <a:solidFill>
                  <a:schemeClr val="tx1"/>
                </a:solidFill>
                <a:latin typeface="Arial" charset="0"/>
                <a:ea typeface="ＭＳ Ｐゴシック" pitchFamily="16"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16"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16"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16"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16" charset="-128"/>
              </a:defRPr>
            </a:lvl9pPr>
          </a:lstStyle>
          <a:p>
            <a:pPr algn="ctr">
              <a:spcAft>
                <a:spcPts val="2100"/>
              </a:spcAft>
            </a:pPr>
            <a:r>
              <a:rPr lang="en-US" sz="5000" dirty="0">
                <a:solidFill>
                  <a:schemeClr val="tx2"/>
                </a:solidFill>
                <a:latin typeface="+mj-lt"/>
                <a:ea typeface="+mj-ea"/>
                <a:cs typeface="+mj-cs"/>
              </a:rPr>
              <a:t>Recognize </a:t>
            </a:r>
            <a:r>
              <a:rPr lang="en-US" sz="5000" dirty="0" smtClean="0">
                <a:solidFill>
                  <a:schemeClr val="tx2"/>
                </a:solidFill>
                <a:latin typeface="+mj-lt"/>
                <a:ea typeface="+mj-ea"/>
                <a:cs typeface="+mj-cs"/>
              </a:rPr>
              <a:t>Fraudulent </a:t>
            </a:r>
            <a:r>
              <a:rPr lang="en-US" sz="5000" dirty="0">
                <a:solidFill>
                  <a:schemeClr val="tx2"/>
                </a:solidFill>
                <a:latin typeface="+mj-lt"/>
                <a:ea typeface="+mj-ea"/>
                <a:cs typeface="+mj-cs"/>
              </a:rPr>
              <a:t>E-mails</a:t>
            </a:r>
          </a:p>
        </p:txBody>
      </p:sp>
      <p:sp>
        <p:nvSpPr>
          <p:cNvPr id="3082" name="Text Box 10"/>
          <p:cNvSpPr txBox="1">
            <a:spLocks noChangeArrowheads="1"/>
          </p:cNvSpPr>
          <p:nvPr/>
        </p:nvSpPr>
        <p:spPr bwMode="auto">
          <a:xfrm>
            <a:off x="559668" y="1449925"/>
            <a:ext cx="7543800" cy="2616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pitchFamily="16" charset="-128"/>
              </a:defRPr>
            </a:lvl1pPr>
            <a:lvl2pPr marL="742950" indent="-285750">
              <a:defRPr sz="2400">
                <a:solidFill>
                  <a:schemeClr val="tx1"/>
                </a:solidFill>
                <a:latin typeface="Arial" charset="0"/>
                <a:ea typeface="ＭＳ Ｐゴシック" pitchFamily="16" charset="-128"/>
              </a:defRPr>
            </a:lvl2pPr>
            <a:lvl3pPr marL="1143000" indent="-228600">
              <a:defRPr sz="2400">
                <a:solidFill>
                  <a:schemeClr val="tx1"/>
                </a:solidFill>
                <a:latin typeface="Arial" charset="0"/>
                <a:ea typeface="ＭＳ Ｐゴシック" pitchFamily="16" charset="-128"/>
              </a:defRPr>
            </a:lvl3pPr>
            <a:lvl4pPr marL="1600200" indent="-228600">
              <a:defRPr sz="2400">
                <a:solidFill>
                  <a:schemeClr val="tx1"/>
                </a:solidFill>
                <a:latin typeface="Arial" charset="0"/>
                <a:ea typeface="ＭＳ Ｐゴシック" pitchFamily="16" charset="-128"/>
              </a:defRPr>
            </a:lvl4pPr>
            <a:lvl5pPr marL="2057400" indent="-228600">
              <a:defRPr sz="2400">
                <a:solidFill>
                  <a:schemeClr val="tx1"/>
                </a:solidFill>
                <a:latin typeface="Arial" charset="0"/>
                <a:ea typeface="ＭＳ Ｐゴシック" pitchFamily="16"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16"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16"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16"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16" charset="-128"/>
              </a:defRPr>
            </a:lvl9pPr>
          </a:lstStyle>
          <a:p>
            <a:pPr marL="457200" indent="-457200">
              <a:buFont typeface="Arial" panose="020B0604020202020204" pitchFamily="34" charset="0"/>
              <a:buChar char="•"/>
            </a:pPr>
            <a:r>
              <a:rPr lang="en-US" dirty="0" smtClean="0">
                <a:latin typeface="+mn-lt"/>
                <a:ea typeface="+mn-ea"/>
              </a:rPr>
              <a:t>Invoke </a:t>
            </a:r>
            <a:r>
              <a:rPr lang="en-US" dirty="0">
                <a:latin typeface="+mn-lt"/>
                <a:ea typeface="+mn-ea"/>
              </a:rPr>
              <a:t>a sense of urgency</a:t>
            </a:r>
          </a:p>
          <a:p>
            <a:pPr marL="457200" indent="-457200">
              <a:buFont typeface="Arial" panose="020B0604020202020204" pitchFamily="34" charset="0"/>
              <a:buChar char="•"/>
            </a:pPr>
            <a:r>
              <a:rPr lang="en-US" dirty="0">
                <a:latin typeface="+mn-lt"/>
                <a:ea typeface="+mn-ea"/>
              </a:rPr>
              <a:t>Asking you to click on a link </a:t>
            </a:r>
            <a:endParaRPr lang="en-US" dirty="0" smtClean="0">
              <a:latin typeface="+mn-lt"/>
              <a:ea typeface="+mn-ea"/>
            </a:endParaRPr>
          </a:p>
          <a:p>
            <a:pPr marL="457200" indent="-457200">
              <a:buFont typeface="Arial" panose="020B0604020202020204" pitchFamily="34" charset="0"/>
              <a:buChar char="•"/>
            </a:pPr>
            <a:r>
              <a:rPr lang="en-US" dirty="0" smtClean="0">
                <a:latin typeface="+mn-lt"/>
                <a:ea typeface="+mn-ea"/>
              </a:rPr>
              <a:t>Asking for passwords or other sensitive </a:t>
            </a:r>
          </a:p>
          <a:p>
            <a:r>
              <a:rPr lang="en-US" dirty="0">
                <a:latin typeface="+mn-lt"/>
                <a:ea typeface="+mn-ea"/>
              </a:rPr>
              <a:t> </a:t>
            </a:r>
            <a:r>
              <a:rPr lang="en-US" dirty="0" smtClean="0">
                <a:latin typeface="+mn-lt"/>
                <a:ea typeface="+mn-ea"/>
              </a:rPr>
              <a:t>     information such as credit/debit card number</a:t>
            </a:r>
          </a:p>
          <a:p>
            <a:pPr marL="457200" indent="-457200">
              <a:buFont typeface="Arial" panose="020B0604020202020204" pitchFamily="34" charset="0"/>
              <a:buChar char="•"/>
            </a:pPr>
            <a:r>
              <a:rPr lang="en-US" dirty="0" smtClean="0">
                <a:latin typeface="+mn-lt"/>
                <a:ea typeface="+mn-ea"/>
              </a:rPr>
              <a:t>Generic </a:t>
            </a:r>
            <a:r>
              <a:rPr lang="en-US" dirty="0">
                <a:latin typeface="+mn-lt"/>
                <a:ea typeface="+mn-ea"/>
              </a:rPr>
              <a:t>greetings and signatures</a:t>
            </a:r>
          </a:p>
          <a:p>
            <a:pPr marL="457200" indent="-457200">
              <a:buFont typeface="Arial" panose="020B0604020202020204" pitchFamily="34" charset="0"/>
              <a:buChar char="•"/>
            </a:pPr>
            <a:r>
              <a:rPr lang="en-US" dirty="0">
                <a:latin typeface="+mn-lt"/>
                <a:ea typeface="+mn-ea"/>
              </a:rPr>
              <a:t>Odd spelling or grammar</a:t>
            </a:r>
          </a:p>
          <a:p>
            <a:pPr>
              <a:spcAft>
                <a:spcPts val="1600"/>
              </a:spcAft>
            </a:pPr>
            <a:endParaRPr lang="en-US" sz="20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4084" y="3789040"/>
            <a:ext cx="7815263" cy="290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674477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8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611560" y="2323912"/>
            <a:ext cx="8382000" cy="5047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pitchFamily="16" charset="-128"/>
              </a:defRPr>
            </a:lvl1pPr>
            <a:lvl2pPr marL="742950" indent="-285750">
              <a:defRPr sz="2400">
                <a:solidFill>
                  <a:schemeClr val="tx1"/>
                </a:solidFill>
                <a:latin typeface="Arial" charset="0"/>
                <a:ea typeface="ＭＳ Ｐゴシック" pitchFamily="16" charset="-128"/>
              </a:defRPr>
            </a:lvl2pPr>
            <a:lvl3pPr marL="1143000" indent="-228600">
              <a:defRPr sz="2400">
                <a:solidFill>
                  <a:schemeClr val="tx1"/>
                </a:solidFill>
                <a:latin typeface="Arial" charset="0"/>
                <a:ea typeface="ＭＳ Ｐゴシック" pitchFamily="16" charset="-128"/>
              </a:defRPr>
            </a:lvl3pPr>
            <a:lvl4pPr marL="1600200" indent="-228600">
              <a:defRPr sz="2400">
                <a:solidFill>
                  <a:schemeClr val="tx1"/>
                </a:solidFill>
                <a:latin typeface="Arial" charset="0"/>
                <a:ea typeface="ＭＳ Ｐゴシック" pitchFamily="16" charset="-128"/>
              </a:defRPr>
            </a:lvl4pPr>
            <a:lvl5pPr marL="2057400" indent="-228600">
              <a:defRPr sz="2400">
                <a:solidFill>
                  <a:schemeClr val="tx1"/>
                </a:solidFill>
                <a:latin typeface="Arial" charset="0"/>
                <a:ea typeface="ＭＳ Ｐゴシック" pitchFamily="16"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16"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16"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16"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16" charset="-128"/>
              </a:defRPr>
            </a:lvl9pPr>
          </a:lstStyle>
          <a:p>
            <a:pPr>
              <a:spcBef>
                <a:spcPct val="50000"/>
              </a:spcBef>
            </a:pPr>
            <a:r>
              <a:rPr lang="en-US" dirty="0" smtClean="0">
                <a:latin typeface="+mn-lt"/>
                <a:ea typeface="+mn-ea"/>
              </a:rPr>
              <a:t>Contain phrases like :</a:t>
            </a:r>
            <a:endParaRPr lang="en-US" dirty="0">
              <a:latin typeface="+mn-lt"/>
              <a:ea typeface="+mn-ea"/>
            </a:endParaRPr>
          </a:p>
          <a:p>
            <a:pPr>
              <a:spcBef>
                <a:spcPct val="50000"/>
              </a:spcBef>
              <a:buFont typeface="Times" charset="0"/>
              <a:buChar char="•"/>
            </a:pPr>
            <a:r>
              <a:rPr lang="en-US" dirty="0">
                <a:latin typeface="+mn-lt"/>
                <a:ea typeface="+mn-ea"/>
              </a:rPr>
              <a:t> </a:t>
            </a:r>
            <a:r>
              <a:rPr lang="en-US" sz="2000" dirty="0">
                <a:latin typeface="+mn-lt"/>
                <a:ea typeface="+mn-ea"/>
              </a:rPr>
              <a:t>"Verify your account." </a:t>
            </a:r>
          </a:p>
          <a:p>
            <a:pPr>
              <a:spcBef>
                <a:spcPct val="50000"/>
              </a:spcBef>
              <a:buFont typeface="Times" charset="0"/>
              <a:buChar char="•"/>
            </a:pPr>
            <a:r>
              <a:rPr lang="en-US" sz="2000" dirty="0">
                <a:latin typeface="+mn-lt"/>
                <a:ea typeface="+mn-ea"/>
              </a:rPr>
              <a:t> "If you don't respond within 48 hours, your account will be closed."  </a:t>
            </a:r>
          </a:p>
          <a:p>
            <a:pPr>
              <a:spcBef>
                <a:spcPct val="50000"/>
              </a:spcBef>
              <a:buFont typeface="Times" charset="0"/>
              <a:buChar char="•"/>
            </a:pPr>
            <a:r>
              <a:rPr lang="en-US" sz="2000" dirty="0">
                <a:latin typeface="+mn-lt"/>
                <a:ea typeface="+mn-ea"/>
              </a:rPr>
              <a:t>"Dear Valued Customer</a:t>
            </a:r>
            <a:r>
              <a:rPr lang="en-US" sz="2000" dirty="0" smtClean="0">
                <a:latin typeface="+mn-lt"/>
                <a:ea typeface="+mn-ea"/>
              </a:rPr>
              <a:t>.”</a:t>
            </a:r>
            <a:endParaRPr lang="en-US" sz="2000" dirty="0">
              <a:latin typeface="+mn-lt"/>
              <a:ea typeface="+mn-ea"/>
            </a:endParaRPr>
          </a:p>
          <a:p>
            <a:pPr>
              <a:spcBef>
                <a:spcPct val="50000"/>
              </a:spcBef>
              <a:buFont typeface="Times" charset="0"/>
              <a:buChar char="•"/>
            </a:pPr>
            <a:r>
              <a:rPr lang="en-US" sz="2000" dirty="0">
                <a:latin typeface="+mn-lt"/>
                <a:ea typeface="+mn-ea"/>
              </a:rPr>
              <a:t>"Click the link below to gain access to your account.“</a:t>
            </a:r>
          </a:p>
          <a:p>
            <a:endParaRPr lang="en-US" sz="2000" dirty="0" smtClean="0">
              <a:latin typeface="+mn-lt"/>
              <a:ea typeface="+mn-ea"/>
            </a:endParaRPr>
          </a:p>
          <a:p>
            <a:r>
              <a:rPr lang="en-US" sz="2000" dirty="0" smtClean="0">
                <a:latin typeface="+mn-lt"/>
                <a:ea typeface="+mn-ea"/>
              </a:rPr>
              <a:t>For </a:t>
            </a:r>
            <a:r>
              <a:rPr lang="en-US" sz="2000" dirty="0">
                <a:latin typeface="+mn-lt"/>
                <a:ea typeface="+mn-ea"/>
              </a:rPr>
              <a:t>example, the URL "www.microsoft.com" could appear instead as: </a:t>
            </a:r>
          </a:p>
          <a:p>
            <a:r>
              <a:rPr lang="en-US" sz="2000" dirty="0">
                <a:latin typeface="+mn-lt"/>
                <a:ea typeface="+mn-ea"/>
              </a:rPr>
              <a:t>	www.mi</a:t>
            </a:r>
            <a:r>
              <a:rPr lang="en-US" sz="2000" dirty="0">
                <a:solidFill>
                  <a:srgbClr val="FF0000"/>
                </a:solidFill>
                <a:latin typeface="+mn-lt"/>
                <a:ea typeface="+mn-ea"/>
              </a:rPr>
              <a:t>co</a:t>
            </a:r>
            <a:r>
              <a:rPr lang="en-US" sz="2000" dirty="0">
                <a:latin typeface="+mn-lt"/>
                <a:ea typeface="+mn-ea"/>
              </a:rPr>
              <a:t>soft.com  </a:t>
            </a:r>
          </a:p>
          <a:p>
            <a:r>
              <a:rPr lang="en-US" sz="2000" dirty="0">
                <a:latin typeface="+mn-lt"/>
                <a:ea typeface="+mn-ea"/>
              </a:rPr>
              <a:t>	www.</a:t>
            </a:r>
            <a:r>
              <a:rPr lang="en-US" sz="2000" dirty="0">
                <a:solidFill>
                  <a:srgbClr val="FF0000"/>
                </a:solidFill>
                <a:latin typeface="+mn-lt"/>
                <a:ea typeface="+mn-ea"/>
              </a:rPr>
              <a:t>mir</a:t>
            </a:r>
            <a:r>
              <a:rPr lang="en-US" sz="2000" dirty="0">
                <a:latin typeface="+mn-lt"/>
                <a:ea typeface="+mn-ea"/>
              </a:rPr>
              <a:t>cosoft.com  </a:t>
            </a:r>
          </a:p>
          <a:p>
            <a:r>
              <a:rPr lang="en-US" sz="2000" dirty="0">
                <a:latin typeface="+mn-lt"/>
                <a:ea typeface="+mn-ea"/>
              </a:rPr>
              <a:t>	www.</a:t>
            </a:r>
            <a:r>
              <a:rPr lang="en-US" sz="2000" dirty="0">
                <a:solidFill>
                  <a:srgbClr val="FF0000"/>
                </a:solidFill>
                <a:latin typeface="+mn-lt"/>
                <a:ea typeface="+mn-ea"/>
              </a:rPr>
              <a:t>verify-</a:t>
            </a:r>
            <a:r>
              <a:rPr lang="en-US" sz="2000" dirty="0">
                <a:latin typeface="+mn-lt"/>
                <a:ea typeface="+mn-ea"/>
              </a:rPr>
              <a:t>microsoft.com</a:t>
            </a:r>
          </a:p>
          <a:p>
            <a:pPr>
              <a:spcBef>
                <a:spcPct val="50000"/>
              </a:spcBef>
            </a:pPr>
            <a:endParaRPr lang="en-US" b="1" dirty="0" smtClean="0"/>
          </a:p>
          <a:p>
            <a:pPr>
              <a:spcBef>
                <a:spcPct val="50000"/>
              </a:spcBef>
              <a:buFont typeface="Times" charset="0"/>
              <a:buChar char="•"/>
            </a:pPr>
            <a:endParaRPr lang="en-US" dirty="0"/>
          </a:p>
        </p:txBody>
      </p:sp>
      <p:sp>
        <p:nvSpPr>
          <p:cNvPr id="12291" name="Text Box 3"/>
          <p:cNvSpPr txBox="1">
            <a:spLocks noChangeArrowheads="1"/>
          </p:cNvSpPr>
          <p:nvPr/>
        </p:nvSpPr>
        <p:spPr bwMode="auto">
          <a:xfrm>
            <a:off x="725388" y="692696"/>
            <a:ext cx="7391400"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pitchFamily="16" charset="-128"/>
              </a:defRPr>
            </a:lvl1pPr>
            <a:lvl2pPr marL="742950" indent="-285750">
              <a:defRPr sz="2400">
                <a:solidFill>
                  <a:schemeClr val="tx1"/>
                </a:solidFill>
                <a:latin typeface="Arial" charset="0"/>
                <a:ea typeface="ＭＳ Ｐゴシック" pitchFamily="16" charset="-128"/>
              </a:defRPr>
            </a:lvl2pPr>
            <a:lvl3pPr marL="1143000" indent="-228600">
              <a:defRPr sz="2400">
                <a:solidFill>
                  <a:schemeClr val="tx1"/>
                </a:solidFill>
                <a:latin typeface="Arial" charset="0"/>
                <a:ea typeface="ＭＳ Ｐゴシック" pitchFamily="16" charset="-128"/>
              </a:defRPr>
            </a:lvl3pPr>
            <a:lvl4pPr marL="1600200" indent="-228600">
              <a:defRPr sz="2400">
                <a:solidFill>
                  <a:schemeClr val="tx1"/>
                </a:solidFill>
                <a:latin typeface="Arial" charset="0"/>
                <a:ea typeface="ＭＳ Ｐゴシック" pitchFamily="16" charset="-128"/>
              </a:defRPr>
            </a:lvl4pPr>
            <a:lvl5pPr marL="2057400" indent="-228600">
              <a:defRPr sz="2400">
                <a:solidFill>
                  <a:schemeClr val="tx1"/>
                </a:solidFill>
                <a:latin typeface="Arial" charset="0"/>
                <a:ea typeface="ＭＳ Ｐゴシック" pitchFamily="16"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16"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16"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16"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16" charset="-128"/>
              </a:defRPr>
            </a:lvl9pPr>
          </a:lstStyle>
          <a:p>
            <a:pPr>
              <a:spcBef>
                <a:spcPct val="50000"/>
              </a:spcBef>
            </a:pPr>
            <a:r>
              <a:rPr lang="en-US" sz="5000" dirty="0">
                <a:solidFill>
                  <a:schemeClr val="tx2"/>
                </a:solidFill>
                <a:latin typeface="+mj-lt"/>
                <a:ea typeface="+mj-ea"/>
                <a:cs typeface="+mj-cs"/>
              </a:rPr>
              <a:t>How To Tell If An E-mail Message is Fraudulent</a:t>
            </a:r>
          </a:p>
        </p:txBody>
      </p:sp>
      <p:pic>
        <p:nvPicPr>
          <p:cNvPr id="12292" name="Picture 4" descr="3274446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4288" y="692696"/>
            <a:ext cx="19050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018703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2292"/>
                                        </p:tgtEl>
                                        <p:attrNameLst>
                                          <p:attrName>style.visibility</p:attrName>
                                        </p:attrNameLst>
                                      </p:cBhvr>
                                      <p:to>
                                        <p:strVal val="visible"/>
                                      </p:to>
                                    </p:set>
                                    <p:animEffect transition="in" filter="fade">
                                      <p:cBhvr>
                                        <p:cTn id="7" dur="1000"/>
                                        <p:tgtEl>
                                          <p:spTgt spid="12292"/>
                                        </p:tgtEl>
                                      </p:cBhvr>
                                    </p:animEffect>
                                    <p:anim calcmode="lin" valueType="num">
                                      <p:cBhvr>
                                        <p:cTn id="8" dur="1000" fill="hold"/>
                                        <p:tgtEl>
                                          <p:spTgt spid="12292"/>
                                        </p:tgtEl>
                                        <p:attrNameLst>
                                          <p:attrName>ppt_x</p:attrName>
                                        </p:attrNameLst>
                                      </p:cBhvr>
                                      <p:tavLst>
                                        <p:tav tm="0">
                                          <p:val>
                                            <p:strVal val="#ppt_x"/>
                                          </p:val>
                                        </p:tav>
                                        <p:tav tm="100000">
                                          <p:val>
                                            <p:strVal val="#ppt_x"/>
                                          </p:val>
                                        </p:tav>
                                      </p:tavLst>
                                    </p:anim>
                                    <p:anim calcmode="lin" valueType="num">
                                      <p:cBhvr>
                                        <p:cTn id="9" dur="1000" fill="hold"/>
                                        <p:tgtEl>
                                          <p:spTgt spid="1229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71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80728"/>
            <a:ext cx="8229600" cy="1143000"/>
          </a:xfrm>
        </p:spPr>
        <p:txBody>
          <a:bodyPr>
            <a:noAutofit/>
          </a:bodyPr>
          <a:lstStyle/>
          <a:p>
            <a:pPr fontAlgn="base">
              <a:spcAft>
                <a:spcPct val="0"/>
              </a:spcAft>
            </a:pPr>
            <a:r>
              <a:rPr lang="en-US" dirty="0"/>
              <a:t>Protect Yourself: Refuse the Bait</a:t>
            </a:r>
          </a:p>
        </p:txBody>
      </p:sp>
      <p:sp>
        <p:nvSpPr>
          <p:cNvPr id="3" name="Content Placeholder 2"/>
          <p:cNvSpPr>
            <a:spLocks noGrp="1"/>
          </p:cNvSpPr>
          <p:nvPr>
            <p:ph idx="1"/>
          </p:nvPr>
        </p:nvSpPr>
        <p:spPr>
          <a:xfrm>
            <a:off x="395536" y="2708920"/>
            <a:ext cx="8229600" cy="4154810"/>
          </a:xfrm>
        </p:spPr>
        <p:txBody>
          <a:bodyPr>
            <a:normAutofit/>
          </a:bodyPr>
          <a:lstStyle/>
          <a:p>
            <a:endParaRPr lang="en-US" dirty="0" smtClean="0"/>
          </a:p>
          <a:p>
            <a:r>
              <a:rPr lang="en-US" sz="2400" dirty="0" smtClean="0"/>
              <a:t>Install </a:t>
            </a:r>
            <a:r>
              <a:rPr lang="en-US" sz="2400" dirty="0"/>
              <a:t>and maintain antivirus software on your electronic devices</a:t>
            </a:r>
          </a:p>
          <a:p>
            <a:r>
              <a:rPr lang="en-US" sz="2400" dirty="0"/>
              <a:t>Use email filters to reduce spam and malicious </a:t>
            </a:r>
            <a:r>
              <a:rPr lang="en-US" sz="2400" dirty="0" smtClean="0"/>
              <a:t>traffic</a:t>
            </a:r>
          </a:p>
          <a:p>
            <a:r>
              <a:rPr lang="en-US" sz="2400" dirty="0"/>
              <a:t>Never send passwords, bank account numbers or other private information in an email</a:t>
            </a:r>
          </a:p>
          <a:p>
            <a:endParaRPr lang="en-US" sz="2400" dirty="0"/>
          </a:p>
          <a:p>
            <a:endParaRPr lang="en-US" dirty="0" smtClean="0"/>
          </a:p>
        </p:txBody>
      </p:sp>
      <p:pic>
        <p:nvPicPr>
          <p:cNvPr id="4" name="Picture 3" descr="C:\Users\J4.Jubilee-4\AppData\Local\Microsoft\Windows\INetCache\IE\ZLJI1AN2\antivirus-protection-620x350[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60232" y="1556792"/>
            <a:ext cx="1685815" cy="95167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611560" y="2276872"/>
            <a:ext cx="1080120" cy="461665"/>
          </a:xfrm>
          <a:prstGeom prst="rect">
            <a:avLst/>
          </a:prstGeom>
          <a:noFill/>
        </p:spPr>
        <p:txBody>
          <a:bodyPr wrap="square" rtlCol="0">
            <a:spAutoFit/>
          </a:bodyPr>
          <a:lstStyle/>
          <a:p>
            <a:r>
              <a:rPr lang="en-US" sz="2400" dirty="0">
                <a:solidFill>
                  <a:prstClr val="black"/>
                </a:solidFill>
              </a:rPr>
              <a:t>STOP</a:t>
            </a:r>
            <a:endParaRPr lang="en-IN" dirty="0"/>
          </a:p>
        </p:txBody>
      </p:sp>
      <p:sp>
        <p:nvSpPr>
          <p:cNvPr id="7" name="TextBox 6"/>
          <p:cNvSpPr txBox="1"/>
          <p:nvPr/>
        </p:nvSpPr>
        <p:spPr>
          <a:xfrm>
            <a:off x="1691680" y="2277629"/>
            <a:ext cx="1152128" cy="461665"/>
          </a:xfrm>
          <a:prstGeom prst="rect">
            <a:avLst/>
          </a:prstGeom>
          <a:noFill/>
        </p:spPr>
        <p:txBody>
          <a:bodyPr wrap="square" rtlCol="0">
            <a:spAutoFit/>
          </a:bodyPr>
          <a:lstStyle/>
          <a:p>
            <a:r>
              <a:rPr lang="en-US" sz="2400" dirty="0">
                <a:solidFill>
                  <a:prstClr val="black"/>
                </a:solidFill>
              </a:rPr>
              <a:t>THINK</a:t>
            </a:r>
            <a:endParaRPr lang="en-IN" dirty="0"/>
          </a:p>
        </p:txBody>
      </p:sp>
      <p:sp>
        <p:nvSpPr>
          <p:cNvPr id="8" name="TextBox 7"/>
          <p:cNvSpPr txBox="1"/>
          <p:nvPr/>
        </p:nvSpPr>
        <p:spPr>
          <a:xfrm>
            <a:off x="3059832" y="2276872"/>
            <a:ext cx="1656184" cy="461665"/>
          </a:xfrm>
          <a:prstGeom prst="rect">
            <a:avLst/>
          </a:prstGeom>
          <a:noFill/>
        </p:spPr>
        <p:txBody>
          <a:bodyPr wrap="square" rtlCol="0">
            <a:spAutoFit/>
          </a:bodyPr>
          <a:lstStyle/>
          <a:p>
            <a:r>
              <a:rPr lang="en-US" sz="2400" dirty="0">
                <a:solidFill>
                  <a:prstClr val="black"/>
                </a:solidFill>
              </a:rPr>
              <a:t>CONNECT</a:t>
            </a:r>
            <a:endParaRPr lang="en-IN" dirty="0"/>
          </a:p>
        </p:txBody>
      </p:sp>
    </p:spTree>
    <p:extLst>
      <p:ext uri="{BB962C8B-B14F-4D97-AF65-F5344CB8AC3E}">
        <p14:creationId xmlns:p14="http://schemas.microsoft.com/office/powerpoint/2010/main" val="2294485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P spid="7"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Protect Yourself: Refuse the Bait</a:t>
            </a:r>
          </a:p>
        </p:txBody>
      </p:sp>
      <p:sp>
        <p:nvSpPr>
          <p:cNvPr id="3" name="Content Placeholder 2"/>
          <p:cNvSpPr>
            <a:spLocks noGrp="1"/>
          </p:cNvSpPr>
          <p:nvPr>
            <p:ph idx="1"/>
          </p:nvPr>
        </p:nvSpPr>
        <p:spPr/>
        <p:txBody>
          <a:bodyPr>
            <a:normAutofit/>
          </a:bodyPr>
          <a:lstStyle/>
          <a:p>
            <a:r>
              <a:rPr lang="en-US" dirty="0" smtClean="0"/>
              <a:t>Do </a:t>
            </a:r>
            <a:r>
              <a:rPr lang="en-US" dirty="0"/>
              <a:t>not click on any </a:t>
            </a:r>
            <a:r>
              <a:rPr lang="en-US" dirty="0" smtClean="0"/>
              <a:t>hyperlinks in the email</a:t>
            </a:r>
          </a:p>
          <a:p>
            <a:r>
              <a:rPr lang="en-US" dirty="0" smtClean="0"/>
              <a:t>Examine websites closely</a:t>
            </a:r>
          </a:p>
          <a:p>
            <a:pPr lvl="1"/>
            <a:r>
              <a:rPr lang="en-US" dirty="0" smtClean="0"/>
              <a:t>Malicious </a:t>
            </a:r>
            <a:r>
              <a:rPr lang="en-US" dirty="0"/>
              <a:t>websites may look identical </a:t>
            </a:r>
            <a:r>
              <a:rPr lang="en-US" dirty="0" smtClean="0"/>
              <a:t>to legitimate sites</a:t>
            </a:r>
          </a:p>
          <a:p>
            <a:pPr lvl="1"/>
            <a:r>
              <a:rPr lang="en-US" dirty="0" smtClean="0"/>
              <a:t>Look for “https://” or a lock icon in the address bar before entering any sensitive information on a website</a:t>
            </a:r>
          </a:p>
          <a:p>
            <a:r>
              <a:rPr lang="en-US" dirty="0" smtClean="0"/>
              <a:t>Keep </a:t>
            </a:r>
            <a:r>
              <a:rPr lang="en-US" dirty="0"/>
              <a:t>your browser </a:t>
            </a:r>
            <a:r>
              <a:rPr lang="en-US" dirty="0" smtClean="0"/>
              <a:t>updated</a:t>
            </a:r>
          </a:p>
          <a:p>
            <a:r>
              <a:rPr lang="en-US" dirty="0" smtClean="0"/>
              <a:t>Use </a:t>
            </a:r>
            <a:r>
              <a:rPr lang="en-US" dirty="0"/>
              <a:t>a firewall</a:t>
            </a:r>
          </a:p>
          <a:p>
            <a:endParaRPr lang="en-US" dirty="0" smtClean="0"/>
          </a:p>
          <a:p>
            <a:pPr lvl="1"/>
            <a:endParaRPr lang="en-US" dirty="0"/>
          </a:p>
        </p:txBody>
      </p:sp>
      <p:pic>
        <p:nvPicPr>
          <p:cNvPr id="4" name="Picture 6" descr="3271295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6256" y="4509120"/>
            <a:ext cx="1583432" cy="14780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76041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 calcmode="lin" valueType="num">
                                      <p:cBhvr additive="base">
                                        <p:cTn id="27" dur="500" fill="hold"/>
                                        <p:tgtEl>
                                          <p:spTgt spid="4"/>
                                        </p:tgtEl>
                                        <p:attrNameLst>
                                          <p:attrName>ppt_x</p:attrName>
                                        </p:attrNameLst>
                                      </p:cBhvr>
                                      <p:tavLst>
                                        <p:tav tm="0">
                                          <p:val>
                                            <p:strVal val="#ppt_x"/>
                                          </p:val>
                                        </p:tav>
                                        <p:tav tm="100000">
                                          <p:val>
                                            <p:strVal val="#ppt_x"/>
                                          </p:val>
                                        </p:tav>
                                      </p:tavLst>
                                    </p:anim>
                                    <p:anim calcmode="lin" valueType="num">
                                      <p:cBhvr additive="base">
                                        <p:cTn id="2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Protect Yourself: </a:t>
            </a:r>
            <a:r>
              <a:rPr lang="en-US" dirty="0" smtClean="0"/>
              <a:t>Report </a:t>
            </a:r>
            <a:r>
              <a:rPr lang="en-US" smtClean="0"/>
              <a:t>a Phish</a:t>
            </a:r>
            <a:endParaRPr lang="en-US" dirty="0"/>
          </a:p>
        </p:txBody>
      </p:sp>
      <p:grpSp>
        <p:nvGrpSpPr>
          <p:cNvPr id="4" name="Group 3"/>
          <p:cNvGrpSpPr/>
          <p:nvPr/>
        </p:nvGrpSpPr>
        <p:grpSpPr>
          <a:xfrm>
            <a:off x="107504" y="1916832"/>
            <a:ext cx="4968552" cy="3633788"/>
            <a:chOff x="232774" y="2081212"/>
            <a:chExt cx="8682626" cy="3786188"/>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2774" y="2081212"/>
              <a:ext cx="8682626" cy="3786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6" name="Straight Arrow Connector 5"/>
            <p:cNvCxnSpPr/>
            <p:nvPr/>
          </p:nvCxnSpPr>
          <p:spPr bwMode="auto">
            <a:xfrm flipH="1">
              <a:off x="6781800" y="3385159"/>
              <a:ext cx="1295400" cy="990600"/>
            </a:xfrm>
            <a:prstGeom prst="straightConnector1">
              <a:avLst/>
            </a:prstGeom>
            <a:ln>
              <a:solidFill>
                <a:srgbClr val="FF0000"/>
              </a:solidFill>
              <a:headEnd type="none" w="med" len="med"/>
              <a:tailEnd type="arrow"/>
            </a:ln>
            <a:extLst/>
          </p:spPr>
          <p:style>
            <a:lnRef idx="2">
              <a:schemeClr val="accent2"/>
            </a:lnRef>
            <a:fillRef idx="0">
              <a:schemeClr val="accent2"/>
            </a:fillRef>
            <a:effectRef idx="1">
              <a:schemeClr val="accent2"/>
            </a:effectRef>
            <a:fontRef idx="minor">
              <a:schemeClr val="tx1"/>
            </a:fontRef>
          </p:style>
        </p:cxnSp>
      </p:gr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004048" y="1772816"/>
            <a:ext cx="4025961" cy="4077072"/>
          </a:xfrm>
          <a:prstGeom prst="rect">
            <a:avLst/>
          </a:prstGeom>
        </p:spPr>
      </p:pic>
    </p:spTree>
    <p:extLst>
      <p:ext uri="{BB962C8B-B14F-4D97-AF65-F5344CB8AC3E}">
        <p14:creationId xmlns:p14="http://schemas.microsoft.com/office/powerpoint/2010/main" val="75443287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115</TotalTime>
  <Words>394</Words>
  <Application>Microsoft Office PowerPoint</Application>
  <PresentationFormat>On-screen Show (4:3)</PresentationFormat>
  <Paragraphs>77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Flow</vt:lpstr>
      <vt:lpstr>Protect Myself From Fake Emails Which Pretend To Be Genuine</vt:lpstr>
      <vt:lpstr>Objectives</vt:lpstr>
      <vt:lpstr>PowerPoint Presentation</vt:lpstr>
      <vt:lpstr>Types</vt:lpstr>
      <vt:lpstr>PowerPoint Presentation</vt:lpstr>
      <vt:lpstr>PowerPoint Presentation</vt:lpstr>
      <vt:lpstr>Protect Yourself: Refuse the Bait</vt:lpstr>
      <vt:lpstr>Protect Yourself: Refuse the Bait</vt:lpstr>
      <vt:lpstr>Protect Yourself: Report a Phish</vt:lpstr>
      <vt:lpstr>PowerPoint Presentation</vt:lpstr>
      <vt:lpstr>Thank you!</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Protect myself from fake Emails which pretend to be genuine</dc:title>
  <dc:creator>J4</dc:creator>
  <cp:lastModifiedBy>J4</cp:lastModifiedBy>
  <cp:revision>20</cp:revision>
  <dcterms:created xsi:type="dcterms:W3CDTF">2019-11-04T13:35:53Z</dcterms:created>
  <dcterms:modified xsi:type="dcterms:W3CDTF">2019-11-05T14:26:34Z</dcterms:modified>
</cp:coreProperties>
</file>