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9" r:id="rId4"/>
    <p:sldId id="261" r:id="rId5"/>
    <p:sldId id="262" r:id="rId6"/>
    <p:sldId id="260" r:id="rId7"/>
    <p:sldId id="263" r:id="rId8"/>
    <p:sldId id="264" r:id="rId9"/>
    <p:sldId id="265" r:id="rId10"/>
    <p:sldId id="258" r:id="rId11"/>
    <p:sldId id="266" r:id="rId12"/>
    <p:sldId id="267"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2EB78E7E-CDD3-457A-A4FD-CF50BA41767E}" type="datetimeFigureOut">
              <a:rPr lang="en-IN" smtClean="0"/>
              <a:t>04-11-2019</a:t>
            </a:fld>
            <a:endParaRPr lang="en-IN"/>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IN"/>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2792B776-0BAC-4F7D-9D5E-C92036CC7A5B}"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EB78E7E-CDD3-457A-A4FD-CF50BA41767E}" type="datetimeFigureOut">
              <a:rPr lang="en-IN" smtClean="0"/>
              <a:t>04-11-2019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2792B776-0BAC-4F7D-9D5E-C92036CC7A5B}"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2EB78E7E-CDD3-457A-A4FD-CF50BA41767E}" type="datetimeFigureOut">
              <a:rPr lang="en-IN" smtClean="0"/>
              <a:t>04-11-2019</a:t>
            </a:fld>
            <a:endParaRPr lang="en-IN"/>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IN"/>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2792B776-0BAC-4F7D-9D5E-C92036CC7A5B}"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EB78E7E-CDD3-457A-A4FD-CF50BA41767E}" type="datetimeFigureOut">
              <a:rPr lang="en-IN" smtClean="0"/>
              <a:t>04-11-2019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2792B776-0BAC-4F7D-9D5E-C92036CC7A5B}"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2EB78E7E-CDD3-457A-A4FD-CF50BA41767E}" type="datetimeFigureOut">
              <a:rPr lang="en-IN" smtClean="0"/>
              <a:t>04-11-2019</a:t>
            </a:fld>
            <a:endParaRPr lang="en-IN"/>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IN"/>
          </a:p>
        </p:txBody>
      </p:sp>
      <p:sp>
        <p:nvSpPr>
          <p:cNvPr id="6" name="Slide Number Placeholder 5"/>
          <p:cNvSpPr>
            <a:spLocks noGrp="1"/>
          </p:cNvSpPr>
          <p:nvPr>
            <p:ph type="sldNum" sz="quarter" idx="12"/>
          </p:nvPr>
        </p:nvSpPr>
        <p:spPr>
          <a:xfrm>
            <a:off x="6733952" y="6555112"/>
            <a:ext cx="588336" cy="228600"/>
          </a:xfrm>
        </p:spPr>
        <p:txBody>
          <a:bodyPr/>
          <a:lstStyle>
            <a:extLst/>
          </a:lstStyle>
          <a:p>
            <a:fld id="{2792B776-0BAC-4F7D-9D5E-C92036CC7A5B}"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EB78E7E-CDD3-457A-A4FD-CF50BA41767E}" type="datetimeFigureOut">
              <a:rPr lang="en-IN" smtClean="0"/>
              <a:t>04-11-2019</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2792B776-0BAC-4F7D-9D5E-C92036CC7A5B}"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EB78E7E-CDD3-457A-A4FD-CF50BA41767E}" type="datetimeFigureOut">
              <a:rPr lang="en-IN" smtClean="0"/>
              <a:t>04-11-2019</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2792B776-0BAC-4F7D-9D5E-C92036CC7A5B}"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EB78E7E-CDD3-457A-A4FD-CF50BA41767E}" type="datetimeFigureOut">
              <a:rPr lang="en-IN" smtClean="0"/>
              <a:t>04-11-2019</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2792B776-0BAC-4F7D-9D5E-C92036CC7A5B}"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2EB78E7E-CDD3-457A-A4FD-CF50BA41767E}" type="datetimeFigureOut">
              <a:rPr lang="en-IN" smtClean="0"/>
              <a:t>04-11-2019</a:t>
            </a:fld>
            <a:endParaRPr lang="en-IN"/>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IN"/>
          </a:p>
        </p:txBody>
      </p:sp>
      <p:sp>
        <p:nvSpPr>
          <p:cNvPr id="4" name="Slide Number Placeholder 3"/>
          <p:cNvSpPr>
            <a:spLocks noGrp="1"/>
          </p:cNvSpPr>
          <p:nvPr>
            <p:ph type="sldNum" sz="quarter" idx="12"/>
          </p:nvPr>
        </p:nvSpPr>
        <p:spPr/>
        <p:txBody>
          <a:bodyPr/>
          <a:lstStyle>
            <a:extLst/>
          </a:lstStyle>
          <a:p>
            <a:fld id="{2792B776-0BAC-4F7D-9D5E-C92036CC7A5B}"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EB78E7E-CDD3-457A-A4FD-CF50BA41767E}" type="datetimeFigureOut">
              <a:rPr lang="en-IN" smtClean="0"/>
              <a:t>04-11-2019</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2792B776-0BAC-4F7D-9D5E-C92036CC7A5B}"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2EB78E7E-CDD3-457A-A4FD-CF50BA41767E}" type="datetimeFigureOut">
              <a:rPr lang="en-IN" smtClean="0"/>
              <a:t>04-11-2019</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2792B776-0BAC-4F7D-9D5E-C92036CC7A5B}" type="slidenum">
              <a:rPr lang="en-IN" smtClean="0"/>
              <a:t>‹#›</a:t>
            </a:fld>
            <a:endParaRPr lang="en-IN"/>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2EB78E7E-CDD3-457A-A4FD-CF50BA41767E}" type="datetimeFigureOut">
              <a:rPr lang="en-IN" smtClean="0"/>
              <a:t>04-11-2019</a:t>
            </a:fld>
            <a:endParaRPr lang="en-IN"/>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IN"/>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2792B776-0BAC-4F7D-9D5E-C92036CC7A5B}"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GST Registration in India</a:t>
            </a:r>
            <a:endParaRPr lang="en-IN" dirty="0"/>
          </a:p>
        </p:txBody>
      </p:sp>
      <p:sp>
        <p:nvSpPr>
          <p:cNvPr id="3" name="Subtitle 2"/>
          <p:cNvSpPr>
            <a:spLocks noGrp="1"/>
          </p:cNvSpPr>
          <p:nvPr>
            <p:ph type="subTitle" idx="1"/>
          </p:nvPr>
        </p:nvSpPr>
        <p:spPr/>
        <p:txBody>
          <a:bodyPr/>
          <a:lstStyle/>
          <a:p>
            <a:endParaRPr lang="en-IN"/>
          </a:p>
        </p:txBody>
      </p:sp>
    </p:spTree>
    <p:extLst>
      <p:ext uri="{BB962C8B-B14F-4D97-AF65-F5344CB8AC3E}">
        <p14:creationId xmlns:p14="http://schemas.microsoft.com/office/powerpoint/2010/main" val="20322087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Prepare the GST REG - 01</a:t>
            </a:r>
          </a:p>
        </p:txBody>
      </p:sp>
      <p:sp>
        <p:nvSpPr>
          <p:cNvPr id="3" name="Content Placeholder 2"/>
          <p:cNvSpPr>
            <a:spLocks noGrp="1"/>
          </p:cNvSpPr>
          <p:nvPr>
            <p:ph idx="1"/>
          </p:nvPr>
        </p:nvSpPr>
        <p:spPr/>
        <p:txBody>
          <a:bodyPr>
            <a:normAutofit/>
          </a:bodyPr>
          <a:lstStyle/>
          <a:p>
            <a:r>
              <a:rPr lang="en-IN" sz="3200" dirty="0" smtClean="0">
                <a:latin typeface="Aldhabi" pitchFamily="2" charset="-78"/>
                <a:cs typeface="Aldhabi" pitchFamily="2" charset="-78"/>
              </a:rPr>
              <a:t>The third step is to prepare the form GST REG – 01 online after logging in into the system. Make sure you fill all the details properly and correctly to avoid wrong registration later on. Upload all the legitimate documents online to avoid rejection of GST registration. Once the application is prepared, file the same and generate the ARN number</a:t>
            </a:r>
          </a:p>
          <a:p>
            <a:endParaRPr lang="en-IN" dirty="0"/>
          </a:p>
          <a:p>
            <a:endParaRPr lang="en-IN" dirty="0" smtClean="0"/>
          </a:p>
          <a:p>
            <a:endParaRPr lang="en-IN" dirty="0"/>
          </a:p>
        </p:txBody>
      </p:sp>
    </p:spTree>
    <p:extLst>
      <p:ext uri="{BB962C8B-B14F-4D97-AF65-F5344CB8AC3E}">
        <p14:creationId xmlns:p14="http://schemas.microsoft.com/office/powerpoint/2010/main" val="3149248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Follow up with ARN Number</a:t>
            </a:r>
          </a:p>
        </p:txBody>
      </p:sp>
      <p:sp>
        <p:nvSpPr>
          <p:cNvPr id="3" name="Content Placeholder 2"/>
          <p:cNvSpPr>
            <a:spLocks noGrp="1"/>
          </p:cNvSpPr>
          <p:nvPr>
            <p:ph idx="1"/>
          </p:nvPr>
        </p:nvSpPr>
        <p:spPr/>
        <p:txBody>
          <a:bodyPr>
            <a:normAutofit/>
          </a:bodyPr>
          <a:lstStyle/>
          <a:p>
            <a:pPr algn="just"/>
            <a:r>
              <a:rPr lang="en-IN" sz="3200" dirty="0" smtClean="0">
                <a:latin typeface="Aldhabi" pitchFamily="2" charset="-78"/>
                <a:cs typeface="Aldhabi" pitchFamily="2" charset="-78"/>
              </a:rPr>
              <a:t>Once the ARN Number is generated, the application is transferred to the government department. Thereafter, the application is being verified by the GST officer. If any discrepancy is found by the GST officer, then the application is sent back to correct the errors. Once the errors are corrected, the application is refilled to the tax department</a:t>
            </a:r>
            <a:r>
              <a:rPr lang="en-IN" dirty="0" smtClean="0"/>
              <a:t>.</a:t>
            </a:r>
            <a:endParaRPr lang="en-IN" dirty="0"/>
          </a:p>
        </p:txBody>
      </p:sp>
    </p:spTree>
    <p:extLst>
      <p:ext uri="{BB962C8B-B14F-4D97-AF65-F5344CB8AC3E}">
        <p14:creationId xmlns:p14="http://schemas.microsoft.com/office/powerpoint/2010/main" val="32017996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Registration granted or rejected</a:t>
            </a:r>
          </a:p>
        </p:txBody>
      </p:sp>
      <p:sp>
        <p:nvSpPr>
          <p:cNvPr id="3" name="Content Placeholder 2"/>
          <p:cNvSpPr>
            <a:spLocks noGrp="1"/>
          </p:cNvSpPr>
          <p:nvPr>
            <p:ph idx="1"/>
          </p:nvPr>
        </p:nvSpPr>
        <p:spPr/>
        <p:txBody>
          <a:bodyPr>
            <a:normAutofit/>
          </a:bodyPr>
          <a:lstStyle/>
          <a:p>
            <a:pPr algn="just"/>
            <a:r>
              <a:rPr lang="en-IN" sz="3200" dirty="0" smtClean="0">
                <a:latin typeface="Aldhabi" pitchFamily="2" charset="-78"/>
                <a:cs typeface="Aldhabi" pitchFamily="2" charset="-78"/>
              </a:rPr>
              <a:t>If the clarification filed is incorrect, then the application is rejected. Further, if the clarification is accepted, then the GST registration is granted by the authority. The registration details are sent by the department to the registered email ID of the taxpayer. The taxpayer need to login into the system using the credentials.</a:t>
            </a:r>
          </a:p>
          <a:p>
            <a:pPr marL="0" indent="0" algn="just">
              <a:buNone/>
            </a:pPr>
            <a:r>
              <a:rPr lang="en-IN" sz="3200" dirty="0" smtClean="0">
                <a:latin typeface="Aldhabi" pitchFamily="2" charset="-78"/>
                <a:cs typeface="Aldhabi" pitchFamily="2" charset="-78"/>
              </a:rPr>
              <a:t>     Download </a:t>
            </a:r>
            <a:r>
              <a:rPr lang="en-IN" sz="3200" dirty="0">
                <a:latin typeface="Aldhabi" pitchFamily="2" charset="-78"/>
                <a:cs typeface="Aldhabi" pitchFamily="2" charset="-78"/>
              </a:rPr>
              <a:t>the Registration Certificate </a:t>
            </a:r>
          </a:p>
          <a:p>
            <a:pPr marL="0" indent="0" algn="just">
              <a:buNone/>
            </a:pPr>
            <a:endParaRPr lang="en-IN" sz="3200" dirty="0">
              <a:latin typeface="Aldhabi" pitchFamily="2" charset="-78"/>
              <a:cs typeface="Aldhabi" pitchFamily="2" charset="-78"/>
            </a:endParaRPr>
          </a:p>
        </p:txBody>
      </p:sp>
    </p:spTree>
    <p:extLst>
      <p:ext uri="{BB962C8B-B14F-4D97-AF65-F5344CB8AC3E}">
        <p14:creationId xmlns:p14="http://schemas.microsoft.com/office/powerpoint/2010/main" val="5865576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rot="20246240">
            <a:off x="624310" y="2447141"/>
            <a:ext cx="7239000" cy="3975260"/>
          </a:xfrm>
        </p:spPr>
        <p:txBody>
          <a:bodyPr/>
          <a:lstStyle/>
          <a:p>
            <a:pPr marL="0" indent="0">
              <a:buNone/>
            </a:pPr>
            <a:r>
              <a:rPr lang="en-IN" sz="8800" dirty="0" smtClean="0">
                <a:solidFill>
                  <a:srgbClr val="00B050"/>
                </a:solidFill>
              </a:rPr>
              <a:t>   THANK YOU</a:t>
            </a:r>
            <a:endParaRPr lang="en-IN" sz="8800" dirty="0">
              <a:solidFill>
                <a:srgbClr val="00B050"/>
              </a:solidFill>
            </a:endParaRPr>
          </a:p>
        </p:txBody>
      </p:sp>
    </p:spTree>
    <p:extLst>
      <p:ext uri="{BB962C8B-B14F-4D97-AF65-F5344CB8AC3E}">
        <p14:creationId xmlns:p14="http://schemas.microsoft.com/office/powerpoint/2010/main" val="5886845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Basic rules for GST Registration</a:t>
            </a:r>
            <a:endParaRPr lang="en-IN" dirty="0"/>
          </a:p>
        </p:txBody>
      </p:sp>
      <p:sp>
        <p:nvSpPr>
          <p:cNvPr id="3" name="Content Placeholder 2"/>
          <p:cNvSpPr>
            <a:spLocks noGrp="1"/>
          </p:cNvSpPr>
          <p:nvPr>
            <p:ph idx="1"/>
          </p:nvPr>
        </p:nvSpPr>
        <p:spPr/>
        <p:txBody>
          <a:bodyPr>
            <a:normAutofit/>
          </a:bodyPr>
          <a:lstStyle/>
          <a:p>
            <a:r>
              <a:rPr lang="en-IN" dirty="0" smtClean="0"/>
              <a:t>1. </a:t>
            </a:r>
            <a:r>
              <a:rPr lang="en-IN" dirty="0" smtClean="0">
                <a:latin typeface="Aldhabi" pitchFamily="2" charset="-78"/>
                <a:cs typeface="Aldhabi" pitchFamily="2" charset="-78"/>
              </a:rPr>
              <a:t>Every person shall be liable to be registered under GST if the total turnover (including exempt supplies) crosses the of Rs.20 lakh in a financial year. However, for north eastern states, the turnover limit is Rs.10 lakh. </a:t>
            </a:r>
          </a:p>
          <a:p>
            <a:r>
              <a:rPr lang="en-IN" dirty="0" smtClean="0">
                <a:latin typeface="Aldhabi" pitchFamily="2" charset="-78"/>
                <a:cs typeface="Aldhabi" pitchFamily="2" charset="-78"/>
              </a:rPr>
              <a:t>2. To be eligible for GST registration, the person must have a valid PAN number (passport in case of non resident). </a:t>
            </a:r>
          </a:p>
          <a:p>
            <a:r>
              <a:rPr lang="en-IN" dirty="0" smtClean="0">
                <a:latin typeface="Aldhabi" pitchFamily="2" charset="-78"/>
                <a:cs typeface="Aldhabi" pitchFamily="2" charset="-78"/>
              </a:rPr>
              <a:t>3. The GST registration is taken from the place where supply is executed. E.g. </a:t>
            </a:r>
            <a:r>
              <a:rPr lang="en-IN" dirty="0" err="1" smtClean="0">
                <a:latin typeface="Aldhabi" pitchFamily="2" charset="-78"/>
                <a:cs typeface="Aldhabi" pitchFamily="2" charset="-78"/>
              </a:rPr>
              <a:t>Mr.</a:t>
            </a:r>
            <a:r>
              <a:rPr lang="en-IN" dirty="0" smtClean="0">
                <a:latin typeface="Aldhabi" pitchFamily="2" charset="-78"/>
                <a:cs typeface="Aldhabi" pitchFamily="2" charset="-78"/>
              </a:rPr>
              <a:t> A is selling goods from his </a:t>
            </a:r>
            <a:r>
              <a:rPr lang="en-IN" dirty="0" err="1" smtClean="0">
                <a:latin typeface="Aldhabi" pitchFamily="2" charset="-78"/>
                <a:cs typeface="Aldhabi" pitchFamily="2" charset="-78"/>
              </a:rPr>
              <a:t>godown</a:t>
            </a:r>
            <a:r>
              <a:rPr lang="en-IN" dirty="0" smtClean="0">
                <a:latin typeface="Aldhabi" pitchFamily="2" charset="-78"/>
                <a:cs typeface="Aldhabi" pitchFamily="2" charset="-78"/>
              </a:rPr>
              <a:t> in </a:t>
            </a:r>
            <a:r>
              <a:rPr lang="en-IN" dirty="0" err="1" smtClean="0">
                <a:latin typeface="Aldhabi" pitchFamily="2" charset="-78"/>
                <a:cs typeface="Aldhabi" pitchFamily="2" charset="-78"/>
              </a:rPr>
              <a:t>Laxmi</a:t>
            </a:r>
            <a:r>
              <a:rPr lang="en-IN" dirty="0" smtClean="0">
                <a:latin typeface="Aldhabi" pitchFamily="2" charset="-78"/>
                <a:cs typeface="Aldhabi" pitchFamily="2" charset="-78"/>
              </a:rPr>
              <a:t> Nagar Delhi, and then he is liable to take registration from </a:t>
            </a:r>
            <a:r>
              <a:rPr lang="en-IN" dirty="0" err="1" smtClean="0">
                <a:latin typeface="Aldhabi" pitchFamily="2" charset="-78"/>
                <a:cs typeface="Aldhabi" pitchFamily="2" charset="-78"/>
              </a:rPr>
              <a:t>Laxmi</a:t>
            </a:r>
            <a:r>
              <a:rPr lang="en-IN" dirty="0" smtClean="0">
                <a:latin typeface="Aldhabi" pitchFamily="2" charset="-78"/>
                <a:cs typeface="Aldhabi" pitchFamily="2" charset="-78"/>
              </a:rPr>
              <a:t> Nagar, Delhi</a:t>
            </a:r>
            <a:endParaRPr lang="en-IN" dirty="0">
              <a:latin typeface="Aldhabi" pitchFamily="2" charset="-78"/>
              <a:cs typeface="Aldhabi" pitchFamily="2" charset="-78"/>
            </a:endParaRPr>
          </a:p>
        </p:txBody>
      </p:sp>
    </p:spTree>
    <p:extLst>
      <p:ext uri="{BB962C8B-B14F-4D97-AF65-F5344CB8AC3E}">
        <p14:creationId xmlns:p14="http://schemas.microsoft.com/office/powerpoint/2010/main" val="21379315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Basic Rules</a:t>
            </a:r>
            <a:endParaRPr lang="en-IN" dirty="0"/>
          </a:p>
        </p:txBody>
      </p:sp>
      <p:sp>
        <p:nvSpPr>
          <p:cNvPr id="3" name="Content Placeholder 2"/>
          <p:cNvSpPr>
            <a:spLocks noGrp="1"/>
          </p:cNvSpPr>
          <p:nvPr>
            <p:ph idx="1"/>
          </p:nvPr>
        </p:nvSpPr>
        <p:spPr/>
        <p:txBody>
          <a:bodyPr>
            <a:normAutofit/>
          </a:bodyPr>
          <a:lstStyle/>
          <a:p>
            <a:r>
              <a:rPr lang="en-IN" dirty="0" smtClean="0">
                <a:latin typeface="Aldhabi" pitchFamily="2" charset="-78"/>
                <a:cs typeface="Aldhabi" pitchFamily="2" charset="-78"/>
              </a:rPr>
              <a:t>Turnover for registration is to be calculated on all India bases and not on state wise. E.g. if you have business one at Delhi and another is in Uttar Pradesh, then for GST registration the total combine turnover of Delhi and UP is to be taken.</a:t>
            </a:r>
          </a:p>
          <a:p>
            <a:r>
              <a:rPr lang="en-IN" dirty="0" smtClean="0">
                <a:latin typeface="Aldhabi" pitchFamily="2" charset="-78"/>
                <a:cs typeface="Aldhabi" pitchFamily="2" charset="-78"/>
              </a:rPr>
              <a:t> 5. Person must apply for GST registration within 30 days of becoming liable for GST registration.</a:t>
            </a:r>
          </a:p>
          <a:p>
            <a:r>
              <a:rPr lang="en-IN" dirty="0" smtClean="0">
                <a:latin typeface="Aldhabi" pitchFamily="2" charset="-78"/>
                <a:cs typeface="Aldhabi" pitchFamily="2" charset="-78"/>
              </a:rPr>
              <a:t> 6. If a person wants to add a branch outside the state, then he shall need to apply for another GST registration in the respective state. </a:t>
            </a:r>
            <a:endParaRPr lang="en-IN" dirty="0">
              <a:latin typeface="Aldhabi" pitchFamily="2" charset="-78"/>
              <a:cs typeface="Aldhabi" pitchFamily="2" charset="-78"/>
            </a:endParaRPr>
          </a:p>
        </p:txBody>
      </p:sp>
    </p:spTree>
    <p:extLst>
      <p:ext uri="{BB962C8B-B14F-4D97-AF65-F5344CB8AC3E}">
        <p14:creationId xmlns:p14="http://schemas.microsoft.com/office/powerpoint/2010/main" val="18915211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Basic rules</a:t>
            </a:r>
            <a:endParaRPr lang="en-IN" dirty="0"/>
          </a:p>
        </p:txBody>
      </p:sp>
      <p:sp>
        <p:nvSpPr>
          <p:cNvPr id="3" name="Content Placeholder 2"/>
          <p:cNvSpPr>
            <a:spLocks noGrp="1"/>
          </p:cNvSpPr>
          <p:nvPr>
            <p:ph idx="1"/>
          </p:nvPr>
        </p:nvSpPr>
        <p:spPr/>
        <p:txBody>
          <a:bodyPr/>
          <a:lstStyle/>
          <a:p>
            <a:r>
              <a:rPr lang="en-IN" dirty="0" smtClean="0">
                <a:latin typeface="Aldhabi" pitchFamily="2" charset="-78"/>
                <a:cs typeface="Aldhabi" pitchFamily="2" charset="-78"/>
              </a:rPr>
              <a:t>7. A person registered under GST voluntarily shall need to comply with GST like any other registered person.</a:t>
            </a:r>
            <a:endParaRPr lang="en-IN" dirty="0">
              <a:latin typeface="Aldhabi" pitchFamily="2" charset="-78"/>
              <a:cs typeface="Aldhabi" pitchFamily="2" charset="-78"/>
            </a:endParaRPr>
          </a:p>
        </p:txBody>
      </p:sp>
    </p:spTree>
    <p:extLst>
      <p:ext uri="{BB962C8B-B14F-4D97-AF65-F5344CB8AC3E}">
        <p14:creationId xmlns:p14="http://schemas.microsoft.com/office/powerpoint/2010/main" val="35801433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668800"/>
          </a:xfrm>
        </p:spPr>
        <p:txBody>
          <a:bodyPr>
            <a:normAutofit fontScale="90000"/>
          </a:bodyPr>
          <a:lstStyle/>
          <a:p>
            <a:r>
              <a:rPr lang="en-IN" dirty="0"/>
              <a:t>Mandatory registration under GST</a:t>
            </a:r>
            <a:br>
              <a:rPr lang="en-IN" dirty="0"/>
            </a:br>
            <a:endParaRPr lang="en-IN" dirty="0"/>
          </a:p>
        </p:txBody>
      </p:sp>
      <p:sp>
        <p:nvSpPr>
          <p:cNvPr id="3" name="Content Placeholder 2"/>
          <p:cNvSpPr>
            <a:spLocks noGrp="1"/>
          </p:cNvSpPr>
          <p:nvPr>
            <p:ph idx="1"/>
          </p:nvPr>
        </p:nvSpPr>
        <p:spPr/>
        <p:txBody>
          <a:bodyPr/>
          <a:lstStyle/>
          <a:p>
            <a:r>
              <a:rPr lang="en-IN" dirty="0" smtClean="0">
                <a:latin typeface="Aldhabi" pitchFamily="2" charset="-78"/>
                <a:cs typeface="Aldhabi" pitchFamily="2" charset="-78"/>
              </a:rPr>
              <a:t>1. Making any interstate supply </a:t>
            </a:r>
          </a:p>
          <a:p>
            <a:r>
              <a:rPr lang="en-IN" dirty="0" smtClean="0">
                <a:latin typeface="Aldhabi" pitchFamily="2" charset="-78"/>
                <a:cs typeface="Aldhabi" pitchFamily="2" charset="-78"/>
              </a:rPr>
              <a:t>Person liable to reverse charge</a:t>
            </a:r>
          </a:p>
          <a:p>
            <a:r>
              <a:rPr lang="en-IN" dirty="0" smtClean="0">
                <a:latin typeface="Aldhabi" pitchFamily="2" charset="-78"/>
                <a:cs typeface="Aldhabi" pitchFamily="2" charset="-78"/>
              </a:rPr>
              <a:t>3. Casual taxable Person </a:t>
            </a:r>
          </a:p>
          <a:p>
            <a:r>
              <a:rPr lang="fr-FR" dirty="0" smtClean="0">
                <a:latin typeface="Aldhabi" pitchFamily="2" charset="-78"/>
                <a:cs typeface="Aldhabi" pitchFamily="2" charset="-78"/>
              </a:rPr>
              <a:t>4. Non </a:t>
            </a:r>
            <a:r>
              <a:rPr lang="fr-FR" dirty="0" err="1" smtClean="0">
                <a:latin typeface="Aldhabi" pitchFamily="2" charset="-78"/>
                <a:cs typeface="Aldhabi" pitchFamily="2" charset="-78"/>
              </a:rPr>
              <a:t>Resident</a:t>
            </a:r>
            <a:r>
              <a:rPr lang="fr-FR" dirty="0" smtClean="0">
                <a:latin typeface="Aldhabi" pitchFamily="2" charset="-78"/>
                <a:cs typeface="Aldhabi" pitchFamily="2" charset="-78"/>
              </a:rPr>
              <a:t> taxable </a:t>
            </a:r>
            <a:r>
              <a:rPr lang="fr-FR" dirty="0" err="1" smtClean="0">
                <a:latin typeface="Aldhabi" pitchFamily="2" charset="-78"/>
                <a:cs typeface="Aldhabi" pitchFamily="2" charset="-78"/>
              </a:rPr>
              <a:t>person</a:t>
            </a:r>
            <a:endParaRPr lang="fr-FR" dirty="0" smtClean="0">
              <a:latin typeface="Aldhabi" pitchFamily="2" charset="-78"/>
              <a:cs typeface="Aldhabi" pitchFamily="2" charset="-78"/>
            </a:endParaRPr>
          </a:p>
          <a:p>
            <a:r>
              <a:rPr lang="en-IN" dirty="0" smtClean="0">
                <a:latin typeface="Aldhabi" pitchFamily="2" charset="-78"/>
                <a:cs typeface="Aldhabi" pitchFamily="2" charset="-78"/>
              </a:rPr>
              <a:t>5. Electronic commerce operator </a:t>
            </a:r>
          </a:p>
          <a:p>
            <a:r>
              <a:rPr lang="en-IN" dirty="0" smtClean="0">
                <a:latin typeface="Aldhabi" pitchFamily="2" charset="-78"/>
                <a:cs typeface="Aldhabi" pitchFamily="2" charset="-78"/>
              </a:rPr>
              <a:t>6. Person selling through ecommerce</a:t>
            </a:r>
            <a:endParaRPr lang="en-IN" dirty="0">
              <a:latin typeface="Aldhabi" pitchFamily="2" charset="-78"/>
              <a:cs typeface="Aldhabi" pitchFamily="2" charset="-78"/>
            </a:endParaRPr>
          </a:p>
        </p:txBody>
      </p:sp>
    </p:spTree>
    <p:extLst>
      <p:ext uri="{BB962C8B-B14F-4D97-AF65-F5344CB8AC3E}">
        <p14:creationId xmlns:p14="http://schemas.microsoft.com/office/powerpoint/2010/main" val="41701815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Person not liable For GST registration</a:t>
            </a:r>
            <a:endParaRPr lang="en-IN" dirty="0"/>
          </a:p>
        </p:txBody>
      </p:sp>
      <p:sp>
        <p:nvSpPr>
          <p:cNvPr id="3" name="Content Placeholder 2"/>
          <p:cNvSpPr>
            <a:spLocks noGrp="1"/>
          </p:cNvSpPr>
          <p:nvPr>
            <p:ph idx="1"/>
          </p:nvPr>
        </p:nvSpPr>
        <p:spPr>
          <a:xfrm>
            <a:off x="457200" y="2420888"/>
            <a:ext cx="7239000" cy="4034848"/>
          </a:xfrm>
        </p:spPr>
        <p:txBody>
          <a:bodyPr/>
          <a:lstStyle/>
          <a:p>
            <a:r>
              <a:rPr lang="en-IN" dirty="0" smtClean="0">
                <a:latin typeface="Aldhabi" pitchFamily="2" charset="-78"/>
                <a:cs typeface="Aldhabi" pitchFamily="2" charset="-78"/>
              </a:rPr>
              <a:t>1. Supply exempted exclusively </a:t>
            </a:r>
          </a:p>
          <a:p>
            <a:r>
              <a:rPr lang="en-IN" dirty="0" smtClean="0">
                <a:latin typeface="Aldhabi" pitchFamily="2" charset="-78"/>
                <a:cs typeface="Aldhabi" pitchFamily="2" charset="-78"/>
              </a:rPr>
              <a:t>2. Agriculturist </a:t>
            </a:r>
          </a:p>
          <a:p>
            <a:r>
              <a:rPr lang="en-IN" dirty="0" smtClean="0">
                <a:latin typeface="Aldhabi" pitchFamily="2" charset="-78"/>
                <a:cs typeface="Aldhabi" pitchFamily="2" charset="-78"/>
              </a:rPr>
              <a:t>3. Notified by the government </a:t>
            </a:r>
            <a:endParaRPr lang="en-IN" dirty="0">
              <a:latin typeface="Aldhabi" pitchFamily="2" charset="-78"/>
              <a:cs typeface="Aldhabi" pitchFamily="2" charset="-78"/>
            </a:endParaRPr>
          </a:p>
        </p:txBody>
      </p:sp>
    </p:spTree>
    <p:extLst>
      <p:ext uri="{BB962C8B-B14F-4D97-AF65-F5344CB8AC3E}">
        <p14:creationId xmlns:p14="http://schemas.microsoft.com/office/powerpoint/2010/main" val="24449678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3901048"/>
          </a:xfrm>
        </p:spPr>
        <p:txBody>
          <a:bodyPr>
            <a:normAutofit/>
          </a:bodyPr>
          <a:lstStyle/>
          <a:p>
            <a:r>
              <a:rPr lang="en-IN" sz="4800" dirty="0" smtClean="0"/>
              <a:t>GST Registration procedure – All steps</a:t>
            </a:r>
            <a:endParaRPr lang="en-IN" sz="4800" dirty="0"/>
          </a:p>
        </p:txBody>
      </p:sp>
      <p:sp>
        <p:nvSpPr>
          <p:cNvPr id="3" name="Content Placeholder 2"/>
          <p:cNvSpPr>
            <a:spLocks noGrp="1"/>
          </p:cNvSpPr>
          <p:nvPr>
            <p:ph idx="1"/>
          </p:nvPr>
        </p:nvSpPr>
        <p:spPr>
          <a:xfrm>
            <a:off x="4139952" y="5661248"/>
            <a:ext cx="2520280" cy="794488"/>
          </a:xfrm>
        </p:spPr>
        <p:txBody>
          <a:bodyPr/>
          <a:lstStyle/>
          <a:p>
            <a:endParaRPr lang="en-IN" dirty="0"/>
          </a:p>
        </p:txBody>
      </p:sp>
    </p:spTree>
    <p:extLst>
      <p:ext uri="{BB962C8B-B14F-4D97-AF65-F5344CB8AC3E}">
        <p14:creationId xmlns:p14="http://schemas.microsoft.com/office/powerpoint/2010/main" val="6284343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Gather all documents</a:t>
            </a:r>
          </a:p>
        </p:txBody>
      </p:sp>
      <p:sp>
        <p:nvSpPr>
          <p:cNvPr id="3" name="Content Placeholder 2"/>
          <p:cNvSpPr>
            <a:spLocks noGrp="1"/>
          </p:cNvSpPr>
          <p:nvPr>
            <p:ph idx="1"/>
          </p:nvPr>
        </p:nvSpPr>
        <p:spPr/>
        <p:txBody>
          <a:bodyPr/>
          <a:lstStyle/>
          <a:p>
            <a:pPr marL="0" indent="0">
              <a:buNone/>
            </a:pPr>
            <a:r>
              <a:rPr lang="en-IN" dirty="0" smtClean="0"/>
              <a:t> </a:t>
            </a:r>
          </a:p>
          <a:p>
            <a:pPr marL="0" indent="0">
              <a:buNone/>
            </a:pPr>
            <a:r>
              <a:rPr lang="en-IN" sz="3200" dirty="0">
                <a:latin typeface="Aldhabi" pitchFamily="2" charset="-78"/>
                <a:cs typeface="Aldhabi" pitchFamily="2" charset="-78"/>
              </a:rPr>
              <a:t> </a:t>
            </a:r>
            <a:endParaRPr lang="en-IN" sz="3200" dirty="0" smtClean="0">
              <a:latin typeface="Aldhabi" pitchFamily="2" charset="-78"/>
              <a:cs typeface="Aldhabi" pitchFamily="2" charset="-78"/>
            </a:endParaRPr>
          </a:p>
          <a:p>
            <a:pPr marL="0" indent="0">
              <a:buNone/>
            </a:pPr>
            <a:r>
              <a:rPr lang="en-IN" sz="3200" dirty="0" smtClean="0">
                <a:latin typeface="Aldhabi" pitchFamily="2" charset="-78"/>
                <a:cs typeface="Aldhabi" pitchFamily="2" charset="-78"/>
              </a:rPr>
              <a:t>The first step for GST registration is to gather all documents in scan form in your computer. Following is the list of basic documents requirement: PAN Card of the firm Registration documents Copy of Cancelled Cheque Passport size photo Authorisation letter Address proof like Elect bill</a:t>
            </a:r>
            <a:endParaRPr lang="en-IN" sz="3200" dirty="0">
              <a:latin typeface="Aldhabi" pitchFamily="2" charset="-78"/>
              <a:cs typeface="Aldhabi" pitchFamily="2" charset="-78"/>
            </a:endParaRPr>
          </a:p>
        </p:txBody>
      </p:sp>
    </p:spTree>
    <p:extLst>
      <p:ext uri="{BB962C8B-B14F-4D97-AF65-F5344CB8AC3E}">
        <p14:creationId xmlns:p14="http://schemas.microsoft.com/office/powerpoint/2010/main" val="11034718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Create TRN and Login</a:t>
            </a:r>
          </a:p>
        </p:txBody>
      </p:sp>
      <p:sp>
        <p:nvSpPr>
          <p:cNvPr id="3" name="Content Placeholder 2"/>
          <p:cNvSpPr>
            <a:spLocks noGrp="1"/>
          </p:cNvSpPr>
          <p:nvPr>
            <p:ph idx="1"/>
          </p:nvPr>
        </p:nvSpPr>
        <p:spPr/>
        <p:txBody>
          <a:bodyPr>
            <a:normAutofit/>
          </a:bodyPr>
          <a:lstStyle/>
          <a:p>
            <a:r>
              <a:rPr lang="en-IN" sz="3200" dirty="0" smtClean="0">
                <a:latin typeface="Aldhabi" pitchFamily="2" charset="-78"/>
                <a:cs typeface="Aldhabi" pitchFamily="2" charset="-78"/>
              </a:rPr>
              <a:t>The second step is to visit the gst.gov.in and click on new user registration, then after that a TRN number is generated, based upon which you can create the log in and proceed. While creating the login, make sure you enter valid mobile and email. This is because the GST registration is authenticated using the OTP on the respective mobile number and email</a:t>
            </a:r>
            <a:r>
              <a:rPr lang="en-IN" dirty="0" smtClean="0"/>
              <a:t>. </a:t>
            </a:r>
            <a:endParaRPr lang="en-IN" dirty="0"/>
          </a:p>
        </p:txBody>
      </p:sp>
    </p:spTree>
    <p:extLst>
      <p:ext uri="{BB962C8B-B14F-4D97-AF65-F5344CB8AC3E}">
        <p14:creationId xmlns:p14="http://schemas.microsoft.com/office/powerpoint/2010/main" val="239112052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23</TotalTime>
  <Words>646</Words>
  <Application>Microsoft Office PowerPoint</Application>
  <PresentationFormat>On-screen Show (4:3)</PresentationFormat>
  <Paragraphs>38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Opulent</vt:lpstr>
      <vt:lpstr>GST Registration in India</vt:lpstr>
      <vt:lpstr>Basic rules for GST Registration</vt:lpstr>
      <vt:lpstr>Basic Rules</vt:lpstr>
      <vt:lpstr>Basic rules</vt:lpstr>
      <vt:lpstr>Mandatory registration under GST </vt:lpstr>
      <vt:lpstr>Person not liable For GST registration</vt:lpstr>
      <vt:lpstr>GST Registration procedure – All steps</vt:lpstr>
      <vt:lpstr>Gather all documents</vt:lpstr>
      <vt:lpstr>Create TRN and Login</vt:lpstr>
      <vt:lpstr>Prepare the GST REG - 01</vt:lpstr>
      <vt:lpstr>Follow up with ARN Number</vt:lpstr>
      <vt:lpstr>Registration granted or rejected</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GST Registration in India</dc:title>
  <dc:creator>room17</dc:creator>
  <cp:lastModifiedBy>room17</cp:lastModifiedBy>
  <cp:revision>4</cp:revision>
  <dcterms:created xsi:type="dcterms:W3CDTF">2019-11-04T11:21:01Z</dcterms:created>
  <dcterms:modified xsi:type="dcterms:W3CDTF">2019-11-04T11:44:09Z</dcterms:modified>
</cp:coreProperties>
</file>