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59" r:id="rId2"/>
    <p:sldId id="261" r:id="rId3"/>
    <p:sldId id="281" r:id="rId4"/>
    <p:sldId id="282" r:id="rId5"/>
    <p:sldId id="287" r:id="rId6"/>
    <p:sldId id="289" r:id="rId7"/>
    <p:sldId id="283" r:id="rId8"/>
    <p:sldId id="262" r:id="rId9"/>
    <p:sldId id="288" r:id="rId10"/>
    <p:sldId id="290"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7"/>
            <p14:sldId id="289"/>
            <p14:sldId id="283"/>
            <p14:sldId id="262"/>
            <p14:sldId id="288"/>
            <p14:sldId id="290"/>
            <p14:sldId id="284"/>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4" autoAdjust="0"/>
    <p:restoredTop sz="83977" autoAdjust="0"/>
  </p:normalViewPr>
  <p:slideViewPr>
    <p:cSldViewPr>
      <p:cViewPr varScale="1">
        <p:scale>
          <a:sx n="94" d="100"/>
          <a:sy n="94" d="100"/>
        </p:scale>
        <p:origin x="-2136" y="-75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1E4D3931-0DBD-4211-A24A-6AF364284B1E}">
      <dgm:prSet phldrT="[Text]" custT="1"/>
      <dgm:spPr/>
      <dgm:t>
        <a:bodyPr/>
        <a:lstStyle/>
        <a:p>
          <a:pPr marL="280988" indent="-280988"/>
          <a:r>
            <a:rPr lang="en-IN" sz="3200" dirty="0" smtClean="0">
              <a:latin typeface="Agency FB" pitchFamily="34" charset="0"/>
            </a:rPr>
            <a:t>Inform the authorities </a:t>
          </a:r>
          <a:endParaRPr lang="en-US" sz="3200" dirty="0">
            <a:effectLst>
              <a:outerShdw blurRad="38100" dist="38100" dir="2700000" algn="tl">
                <a:srgbClr val="000000">
                  <a:alpha val="43137"/>
                </a:srgbClr>
              </a:outerShdw>
            </a:effectLst>
            <a:latin typeface="Agency FB" pitchFamily="34" charset="0"/>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73464" custScaleY="26141" custLinFactNeighborX="-4186" custLinFactNeighborY="-38701">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106555" custScaleY="31978" custLinFactNeighborX="-8719" custLinFactNeighborY="-46511">
        <dgm:presLayoutVars>
          <dgm:bulletEnabled val="1"/>
        </dgm:presLayoutVars>
      </dgm:prSet>
      <dgm:spPr>
        <a:prstGeom prst="rect">
          <a:avLst/>
        </a:prstGeom>
      </dgm:spPr>
      <dgm:t>
        <a:bodyPr/>
        <a:lstStyle/>
        <a:p>
          <a:endParaRPr lang="en-US"/>
        </a:p>
      </dgm:t>
    </dgm:pt>
  </dgm:ptLst>
  <dgm:cxnLst>
    <dgm:cxn modelId="{9A0DCB65-9DCB-4972-9768-1762E4116F3C}"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1D12F37E-DF42-400C-B5B5-A8FAF49EC0EC}"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DBCA7E61-D822-40A0-A27A-D7E092386A0B}" type="presOf" srcId="{F6FEADD9-F67D-41F5-BA4C-3C84956E7F46}" destId="{AAE7A1E6-6847-453D-B55B-8A82BF138C1D}"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42927" y="-1558755"/>
          <a:ext cx="1039668" cy="415717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IN" sz="3200" kern="1200" dirty="0" smtClean="0">
              <a:latin typeface="Agency FB" pitchFamily="34" charset="0"/>
            </a:rPr>
            <a:t>Inform the authorities </a:t>
          </a:r>
          <a:endParaRPr lang="en-US" sz="3200" kern="1200" dirty="0">
            <a:effectLst>
              <a:outerShdw blurRad="38100" dist="38100" dir="2700000" algn="tl">
                <a:srgbClr val="000000">
                  <a:alpha val="43137"/>
                </a:srgbClr>
              </a:outerShdw>
            </a:effectLst>
            <a:latin typeface="Agency FB" pitchFamily="34" charset="0"/>
          </a:endParaRPr>
        </a:p>
      </dsp:txBody>
      <dsp:txXfrm rot="-5400000">
        <a:off x="1584172" y="0"/>
        <a:ext cx="4157179" cy="1039668"/>
      </dsp:txXfrm>
    </dsp:sp>
    <dsp:sp modelId="{7E429971-BC57-430F-BB25-C0574E5E39E3}">
      <dsp:nvSpPr>
        <dsp:cNvPr id="0" name=""/>
        <dsp:cNvSpPr/>
      </dsp:nvSpPr>
      <dsp:spPr>
        <a:xfrm>
          <a:off x="0" y="0"/>
          <a:ext cx="1612211" cy="106237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51861" y="51861"/>
        <a:ext cx="1508489" cy="9586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65073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79227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11/4/2019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11/4/2019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771800" y="188640"/>
            <a:ext cx="6180224" cy="1551161"/>
          </a:xfrm>
        </p:spPr>
        <p:txBody>
          <a:bodyPr>
            <a:normAutofit fontScale="90000"/>
          </a:bodyPr>
          <a:lstStyle/>
          <a:p>
            <a:r>
              <a:rPr lang="en-US" dirty="0">
                <a:latin typeface="Algerian" pitchFamily="82" charset="0"/>
              </a:rPr>
              <a:t>CIT ASSIGNMENT </a:t>
            </a:r>
            <a:r>
              <a:rPr lang="en-US" dirty="0" smtClean="0">
                <a:latin typeface="Algerian" pitchFamily="82" charset="0"/>
              </a:rPr>
              <a:t>1</a:t>
            </a:r>
            <a:br>
              <a:rPr lang="en-US" dirty="0" smtClean="0">
                <a:latin typeface="Algerian" pitchFamily="82" charset="0"/>
              </a:rPr>
            </a:br>
            <a:r>
              <a:rPr lang="en-US" dirty="0" smtClean="0">
                <a:latin typeface="Algerian" pitchFamily="82" charset="0"/>
              </a:rPr>
              <a:t>CPTP 6</a:t>
            </a:r>
            <a:r>
              <a:rPr lang="en-US" dirty="0">
                <a:latin typeface="Algerian" pitchFamily="82" charset="0"/>
              </a:rPr>
              <a:t/>
            </a:r>
            <a:br>
              <a:rPr lang="en-US" dirty="0">
                <a:latin typeface="Algerian" pitchFamily="82" charset="0"/>
              </a:rPr>
            </a:br>
            <a:endParaRPr lang="en-US" dirty="0">
              <a:latin typeface="Algerian" pitchFamily="82" charset="0"/>
            </a:endParaRPr>
          </a:p>
        </p:txBody>
      </p:sp>
      <p:sp>
        <p:nvSpPr>
          <p:cNvPr id="3" name="Subtitle 2"/>
          <p:cNvSpPr>
            <a:spLocks noGrp="1"/>
          </p:cNvSpPr>
          <p:nvPr>
            <p:ph type="subTitle" idx="1"/>
            <p:custDataLst>
              <p:tags r:id="rId3"/>
            </p:custDataLst>
          </p:nvPr>
        </p:nvSpPr>
        <p:spPr/>
        <p:txBody>
          <a:bodyPr>
            <a:normAutofit fontScale="85000" lnSpcReduction="20000"/>
          </a:bodyPr>
          <a:lstStyle/>
          <a:p>
            <a:r>
              <a:rPr lang="en-US" sz="2400" dirty="0">
                <a:latin typeface="Algerian" pitchFamily="82" charset="0"/>
              </a:rPr>
              <a:t>SAKHARAM PRAKASH MULE</a:t>
            </a:r>
          </a:p>
          <a:p>
            <a:r>
              <a:rPr lang="en-US" sz="2400" dirty="0">
                <a:latin typeface="Algerian" pitchFamily="82" charset="0"/>
              </a:rPr>
              <a:t>DEPUTY </a:t>
            </a:r>
            <a:r>
              <a:rPr lang="en-US" sz="2400" dirty="0" smtClean="0">
                <a:latin typeface="Algerian" pitchFamily="82" charset="0"/>
              </a:rPr>
              <a:t>COLLECTOR</a:t>
            </a:r>
          </a:p>
          <a:p>
            <a:r>
              <a:rPr lang="en-US" sz="2400" dirty="0" smtClean="0">
                <a:latin typeface="Algerian" pitchFamily="82" charset="0"/>
              </a:rPr>
              <a:t>04-11-2019</a:t>
            </a:r>
            <a:endParaRPr lang="en-US" sz="2400" dirty="0">
              <a:latin typeface="Algerian" pitchFamily="82" charset="0"/>
            </a:endParaRPr>
          </a:p>
        </p:txBody>
      </p:sp>
      <p:pic>
        <p:nvPicPr>
          <p:cNvPr id="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40704" y="5301208"/>
            <a:ext cx="91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1600" y="594096"/>
            <a:ext cx="1085492" cy="1309687"/>
            <a:chOff x="109" y="2752328"/>
            <a:chExt cx="1085492" cy="1309687"/>
          </a:xfrm>
        </p:grpSpPr>
        <p:sp>
          <p:nvSpPr>
            <p:cNvPr id="4" name="Rounded Rectangle 3"/>
            <p:cNvSpPr/>
            <p:nvPr/>
          </p:nvSpPr>
          <p:spPr>
            <a:xfrm>
              <a:off x="109" y="2752328"/>
              <a:ext cx="1085492" cy="1309687"/>
            </a:xfrm>
            <a:prstGeom prst="roundRect">
              <a:avLst/>
            </a:prstGeom>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sp>
        <p:sp>
          <p:nvSpPr>
            <p:cNvPr id="5" name="Rounded Rectangle 4"/>
            <p:cNvSpPr/>
            <p:nvPr/>
          </p:nvSpPr>
          <p:spPr>
            <a:xfrm>
              <a:off x="53098" y="2805317"/>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p:txBody>
        </p:sp>
      </p:grpSp>
      <p:grpSp>
        <p:nvGrpSpPr>
          <p:cNvPr id="6" name="Group 5"/>
          <p:cNvGrpSpPr/>
          <p:nvPr/>
        </p:nvGrpSpPr>
        <p:grpSpPr>
          <a:xfrm>
            <a:off x="2073757" y="669079"/>
            <a:ext cx="5010288" cy="1047751"/>
            <a:chOff x="1085602" y="2883296"/>
            <a:chExt cx="5010288" cy="1047751"/>
          </a:xfrm>
        </p:grpSpPr>
        <p:sp>
          <p:nvSpPr>
            <p:cNvPr id="7" name="Rectangle 6"/>
            <p:cNvSpPr/>
            <p:nvPr/>
          </p:nvSpPr>
          <p:spPr>
            <a:xfrm rot="5400000">
              <a:off x="3066871" y="902028"/>
              <a:ext cx="1047750" cy="5010287"/>
            </a:xfrm>
            <a:prstGeom prst="rect">
              <a:avLst/>
            </a:prstGeom>
          </p:spPr>
          <p:style>
            <a:lnRef idx="1">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2">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8" name="Rectangle 7"/>
            <p:cNvSpPr/>
            <p:nvPr/>
          </p:nvSpPr>
          <p:spPr>
            <a:xfrm>
              <a:off x="1085603" y="2883296"/>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smtClean="0">
                  <a:latin typeface="Agency FB" pitchFamily="34" charset="0"/>
                </a:rPr>
                <a:t>Place filters on your email account(s) to block their email address</a:t>
              </a:r>
              <a:endParaRPr lang="en-US" sz="2400" kern="1200" dirty="0">
                <a:effectLst>
                  <a:outerShdw blurRad="38100" dist="38100" dir="2700000" algn="tl">
                    <a:srgbClr val="000000">
                      <a:alpha val="43137"/>
                    </a:srgbClr>
                  </a:outerShdw>
                </a:effectLst>
                <a:latin typeface="Agency FB" pitchFamily="34" charset="0"/>
              </a:endParaRPr>
            </a:p>
          </p:txBody>
        </p:sp>
      </p:grpSp>
      <p:pic>
        <p:nvPicPr>
          <p:cNvPr id="3074" name="Picture 2" descr="C:\Users\room17\Desktop\aid166613-v4-900px-Deal-With-Blackmail-Step-1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4511" y="2204864"/>
            <a:ext cx="5904656" cy="300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6502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41240" y="4653136"/>
            <a:ext cx="5328592" cy="1268889"/>
          </a:xfrm>
          <a:prstGeom prst="rect">
            <a:avLst/>
          </a:prstGeom>
          <a:noFill/>
        </p:spPr>
        <p:txBody>
          <a:bodyPr wrap="square" rtlCol="0">
            <a:normAutofit/>
          </a:bodyPr>
          <a:lstStyle/>
          <a:p>
            <a:r>
              <a:rPr lang="en-US" sz="6000" b="1" dirty="0" smtClean="0">
                <a:latin typeface="Algerian" pitchFamily="82" charset="0"/>
              </a:rPr>
              <a:t>THANK YOU !</a:t>
            </a:r>
            <a:endParaRPr lang="en-US" sz="6000" b="1" dirty="0">
              <a:latin typeface="Algerian" pitchFamily="82"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755990" y="-1606938"/>
            <a:ext cx="2895600" cy="6861081"/>
          </a:xfrm>
          <a:prstGeom prst="rect">
            <a:avLst/>
          </a:prstGeom>
        </p:spPr>
      </p:pic>
      <p:pic>
        <p:nvPicPr>
          <p:cNvPr id="6" name="Picture 2" descr="C:\Users\room17\Desktop\sourc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671504"/>
            <a:ext cx="4572000"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476672"/>
            <a:ext cx="8077200" cy="1143000"/>
          </a:xfrm>
        </p:spPr>
        <p:txBody>
          <a:bodyPr/>
          <a:lstStyle/>
          <a:p>
            <a:r>
              <a:rPr lang="en-US" b="1" dirty="0">
                <a:latin typeface="Algerian" pitchFamily="82" charset="0"/>
              </a:rPr>
              <a:t>TOPIC</a:t>
            </a:r>
            <a:r>
              <a:rPr lang="en-US" dirty="0">
                <a:latin typeface="Algerian" pitchFamily="82" charset="0"/>
              </a:rPr>
              <a:t>:</a:t>
            </a:r>
          </a:p>
        </p:txBody>
      </p:sp>
      <p:sp>
        <p:nvSpPr>
          <p:cNvPr id="5" name="Content Placeholder 4"/>
          <p:cNvSpPr>
            <a:spLocks noGrp="1"/>
          </p:cNvSpPr>
          <p:nvPr>
            <p:ph idx="1"/>
            <p:custDataLst>
              <p:tags r:id="rId3"/>
            </p:custDataLst>
          </p:nvPr>
        </p:nvSpPr>
        <p:spPr>
          <a:xfrm>
            <a:off x="683568" y="2204864"/>
            <a:ext cx="8077200" cy="4297363"/>
          </a:xfrm>
        </p:spPr>
        <p:txBody>
          <a:bodyPr>
            <a:normAutofit/>
          </a:bodyPr>
          <a:lstStyle/>
          <a:p>
            <a:pPr marL="109728" indent="0">
              <a:buNone/>
            </a:pPr>
            <a:r>
              <a:rPr lang="en-IN" sz="4000" dirty="0">
                <a:latin typeface="Algerian" pitchFamily="82" charset="0"/>
              </a:rPr>
              <a:t>Protect myself from social media </a:t>
            </a:r>
            <a:r>
              <a:rPr lang="en-IN" sz="4000" dirty="0" smtClean="0">
                <a:latin typeface="Algerian" pitchFamily="82" charset="0"/>
              </a:rPr>
              <a:t>blackmailing</a:t>
            </a:r>
            <a:r>
              <a:rPr lang="en-IN" sz="4400" dirty="0" smtClean="0"/>
              <a:t>.</a:t>
            </a:r>
            <a:endParaRPr lang="en-US" sz="44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60648"/>
            <a:ext cx="6781800" cy="1080120"/>
          </a:xfrm>
          <a:prstGeom prst="rect">
            <a:avLst/>
          </a:prstGeom>
          <a:noFill/>
        </p:spPr>
        <p:txBody>
          <a:bodyPr wrap="square" rtlCol="0">
            <a:normAutofit fontScale="92500"/>
          </a:bodyPr>
          <a:lstStyle/>
          <a:p>
            <a:r>
              <a:rPr lang="en-US" sz="4800" dirty="0" smtClean="0">
                <a:latin typeface="Algerian" pitchFamily="82" charset="0"/>
              </a:rPr>
              <a:t>What is Social </a:t>
            </a:r>
            <a:r>
              <a:rPr lang="en-US" sz="4800" dirty="0">
                <a:latin typeface="Algerian" pitchFamily="82" charset="0"/>
              </a:rPr>
              <a:t>M</a:t>
            </a:r>
            <a:r>
              <a:rPr lang="en-US" sz="4800" dirty="0" smtClean="0">
                <a:latin typeface="Algerian" pitchFamily="82" charset="0"/>
              </a:rPr>
              <a:t>edia</a:t>
            </a:r>
            <a:r>
              <a:rPr lang="en-US" sz="4800" dirty="0" smtClean="0"/>
              <a:t>?</a:t>
            </a:r>
            <a:endParaRPr lang="en-US" sz="48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TextBox 1"/>
          <p:cNvSpPr txBox="1"/>
          <p:nvPr/>
        </p:nvSpPr>
        <p:spPr>
          <a:xfrm>
            <a:off x="611560" y="1599183"/>
            <a:ext cx="4176464" cy="1200329"/>
          </a:xfrm>
          <a:prstGeom prst="rect">
            <a:avLst/>
          </a:prstGeom>
          <a:noFill/>
        </p:spPr>
        <p:txBody>
          <a:bodyPr wrap="square" rtlCol="0">
            <a:spAutoFit/>
          </a:bodyPr>
          <a:lstStyle/>
          <a:p>
            <a:r>
              <a:rPr lang="en-IN" sz="2400" dirty="0">
                <a:latin typeface="Agency FB" pitchFamily="34" charset="0"/>
              </a:rPr>
              <a:t>websites and applications that enable users to create and share content or to participate in social networking.</a:t>
            </a:r>
          </a:p>
        </p:txBody>
      </p:sp>
      <p:sp>
        <p:nvSpPr>
          <p:cNvPr id="3" name="AutoShape 2" descr="Image result for what is social m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Image result for what is social m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6" name="Picture 2" descr="C:\Users\room17\Desktop\real-impact-social-medi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258639">
            <a:off x="4232121" y="3178710"/>
            <a:ext cx="4089859" cy="2447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8452" y="476672"/>
            <a:ext cx="5760640" cy="2088232"/>
          </a:xfrm>
          <a:prstGeom prst="rect">
            <a:avLst/>
          </a:prstGeom>
          <a:noFill/>
        </p:spPr>
        <p:txBody>
          <a:bodyPr wrap="square" rtlCol="0">
            <a:normAutofit/>
          </a:bodyPr>
          <a:lstStyle/>
          <a:p>
            <a:r>
              <a:rPr lang="en-IN" sz="3200" b="1" dirty="0" smtClean="0">
                <a:latin typeface="Algerian" pitchFamily="82" charset="0"/>
              </a:rPr>
              <a:t>Blackmailing--Negative </a:t>
            </a:r>
            <a:r>
              <a:rPr lang="en-IN" sz="3200" b="1" dirty="0">
                <a:latin typeface="Algerian" pitchFamily="82" charset="0"/>
              </a:rPr>
              <a:t>Side of Social Media</a:t>
            </a:r>
          </a:p>
          <a:p>
            <a:endParaRPr lang="en-IN" sz="3600" b="1" dirty="0">
              <a:latin typeface="Algerian" pitchFamily="82"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216" y="-315416"/>
            <a:ext cx="7765662" cy="16476125"/>
          </a:xfrm>
          <a:prstGeom prst="rect">
            <a:avLst/>
          </a:prstGeom>
        </p:spPr>
      </p:pic>
      <p:sp>
        <p:nvSpPr>
          <p:cNvPr id="2" name="TextBox 1"/>
          <p:cNvSpPr txBox="1"/>
          <p:nvPr/>
        </p:nvSpPr>
        <p:spPr>
          <a:xfrm>
            <a:off x="1115616" y="1910271"/>
            <a:ext cx="5616624" cy="3785652"/>
          </a:xfrm>
          <a:prstGeom prst="rect">
            <a:avLst/>
          </a:prstGeom>
          <a:noFill/>
        </p:spPr>
        <p:txBody>
          <a:bodyPr wrap="square" rtlCol="0">
            <a:spAutoFit/>
          </a:bodyPr>
          <a:lstStyle/>
          <a:p>
            <a:pPr marL="285750" indent="-285750">
              <a:buFont typeface="Arial" pitchFamily="34" charset="0"/>
              <a:buChar char="•"/>
            </a:pPr>
            <a:r>
              <a:rPr lang="en-IN" sz="2400" dirty="0">
                <a:latin typeface="Agency FB" pitchFamily="34" charset="0"/>
              </a:rPr>
              <a:t>This is a </a:t>
            </a:r>
            <a:r>
              <a:rPr lang="en-IN" sz="2400" b="1" u="sng" dirty="0">
                <a:latin typeface="Agency FB" pitchFamily="34" charset="0"/>
              </a:rPr>
              <a:t>criminal act </a:t>
            </a:r>
            <a:r>
              <a:rPr lang="en-IN" sz="2400" dirty="0">
                <a:latin typeface="Agency FB" pitchFamily="34" charset="0"/>
              </a:rPr>
              <a:t>in which a depraved individual uses information he gathered from social media to threaten a person to do what he demands or the victim will be exposed to society. </a:t>
            </a:r>
            <a:endParaRPr lang="en-IN" sz="2400" dirty="0" smtClean="0">
              <a:latin typeface="Agency FB" pitchFamily="34" charset="0"/>
            </a:endParaRPr>
          </a:p>
          <a:p>
            <a:pPr marL="285750" indent="-285750">
              <a:buFont typeface="Arial" pitchFamily="34" charset="0"/>
              <a:buChar char="•"/>
            </a:pPr>
            <a:endParaRPr lang="en-IN" sz="2400" dirty="0" smtClean="0">
              <a:latin typeface="Agency FB" pitchFamily="34" charset="0"/>
            </a:endParaRPr>
          </a:p>
          <a:p>
            <a:pPr marL="285750" indent="-285750">
              <a:buFont typeface="Arial" pitchFamily="34" charset="0"/>
              <a:buChar char="•"/>
            </a:pPr>
            <a:r>
              <a:rPr lang="en-IN" sz="2400" dirty="0" smtClean="0">
                <a:latin typeface="Agency FB" pitchFamily="34" charset="0"/>
              </a:rPr>
              <a:t>Blackmailer’s </a:t>
            </a:r>
            <a:r>
              <a:rPr lang="en-IN" sz="2400" dirty="0">
                <a:latin typeface="Agency FB" pitchFamily="34" charset="0"/>
              </a:rPr>
              <a:t>demands may not only be monetary but acts that are immoral and criminal. </a:t>
            </a:r>
            <a:endParaRPr lang="en-IN" sz="2400" dirty="0" smtClean="0">
              <a:latin typeface="Agency FB" pitchFamily="34" charset="0"/>
            </a:endParaRPr>
          </a:p>
          <a:p>
            <a:pPr marL="285750" indent="-285750">
              <a:buFont typeface="Arial" pitchFamily="34" charset="0"/>
              <a:buChar char="•"/>
            </a:pPr>
            <a:endParaRPr lang="en-IN" sz="2400" dirty="0" smtClean="0">
              <a:latin typeface="Agency FB" pitchFamily="34" charset="0"/>
            </a:endParaRPr>
          </a:p>
          <a:p>
            <a:pPr marL="285750" indent="-285750">
              <a:buFont typeface="Arial" pitchFamily="34" charset="0"/>
              <a:buChar char="•"/>
            </a:pPr>
            <a:r>
              <a:rPr lang="en-IN" sz="2400" dirty="0" smtClean="0">
                <a:latin typeface="Agency FB" pitchFamily="34" charset="0"/>
              </a:rPr>
              <a:t>According </a:t>
            </a:r>
            <a:r>
              <a:rPr lang="en-IN" sz="2400" dirty="0">
                <a:latin typeface="Agency FB" pitchFamily="34" charset="0"/>
              </a:rPr>
              <a:t>to statistics, 43% of </a:t>
            </a:r>
            <a:r>
              <a:rPr lang="en-IN" sz="2400" dirty="0" err="1">
                <a:latin typeface="Agency FB" pitchFamily="34" charset="0"/>
              </a:rPr>
              <a:t>teeners</a:t>
            </a:r>
            <a:r>
              <a:rPr lang="en-IN" sz="2400" dirty="0">
                <a:latin typeface="Agency FB" pitchFamily="34" charset="0"/>
              </a:rPr>
              <a:t> </a:t>
            </a:r>
            <a:r>
              <a:rPr lang="en-IN" sz="2400" dirty="0" smtClean="0">
                <a:latin typeface="Agency FB" pitchFamily="34" charset="0"/>
              </a:rPr>
              <a:t> </a:t>
            </a:r>
            <a:r>
              <a:rPr lang="en-IN" sz="2400" dirty="0">
                <a:latin typeface="Agency FB" pitchFamily="34" charset="0"/>
              </a:rPr>
              <a:t>have been victims of cyber blackmail.</a:t>
            </a: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a:bodyPr>
          <a:lstStyle/>
          <a:p>
            <a:r>
              <a:rPr lang="en-US" b="1" dirty="0" smtClean="0">
                <a:latin typeface="Algerian" pitchFamily="82" charset="0"/>
              </a:rPr>
              <a:t>STRATEGIES</a:t>
            </a:r>
            <a:endParaRPr lang="en-US" b="1" dirty="0">
              <a:latin typeface="Algerian" pitchFamily="82" charset="0"/>
            </a:endParaRPr>
          </a:p>
        </p:txBody>
      </p:sp>
      <p:sp>
        <p:nvSpPr>
          <p:cNvPr id="3" name="Content Placeholder 2"/>
          <p:cNvSpPr>
            <a:spLocks noGrp="1"/>
          </p:cNvSpPr>
          <p:nvPr>
            <p:ph sz="half" idx="1"/>
            <p:custDataLst>
              <p:tags r:id="rId3"/>
            </p:custDataLst>
          </p:nvPr>
        </p:nvSpPr>
        <p:spPr>
          <a:xfrm>
            <a:off x="838200" y="1524000"/>
            <a:ext cx="3733800" cy="4525963"/>
          </a:xfrm>
        </p:spPr>
        <p:txBody>
          <a:bodyPr>
            <a:normAutofit/>
          </a:bodyPr>
          <a:lstStyle/>
          <a:p>
            <a:r>
              <a:rPr lang="en-US" sz="3200" dirty="0" smtClean="0">
                <a:latin typeface="Algerian" pitchFamily="82" charset="0"/>
              </a:rPr>
              <a:t>WEBCAM BLACKMAILING</a:t>
            </a:r>
          </a:p>
          <a:p>
            <a:r>
              <a:rPr lang="en-US" sz="3200" dirty="0" smtClean="0">
                <a:latin typeface="Algerian" pitchFamily="82" charset="0"/>
              </a:rPr>
              <a:t>EXTORTION</a:t>
            </a:r>
          </a:p>
          <a:p>
            <a:r>
              <a:rPr lang="en-US" sz="3200" dirty="0" smtClean="0">
                <a:latin typeface="Algerian" pitchFamily="82" charset="0"/>
              </a:rPr>
              <a:t>SEXTORTION</a:t>
            </a:r>
          </a:p>
          <a:p>
            <a:r>
              <a:rPr lang="en-US" sz="3200" dirty="0" smtClean="0">
                <a:latin typeface="Algerian" pitchFamily="82" charset="0"/>
              </a:rPr>
              <a:t>CYBERSTALKING</a:t>
            </a:r>
          </a:p>
          <a:p>
            <a:r>
              <a:rPr lang="en-US" sz="3200" dirty="0" smtClean="0">
                <a:latin typeface="Algerian" pitchFamily="82" charset="0"/>
              </a:rPr>
              <a:t>PHISHING</a:t>
            </a:r>
            <a:endParaRPr lang="en-US" sz="3200" dirty="0">
              <a:latin typeface="Algerian" pitchFamily="82" charset="0"/>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8077200" cy="1143000"/>
          </a:xfrm>
        </p:spPr>
        <p:txBody>
          <a:bodyPr>
            <a:normAutofit fontScale="90000"/>
          </a:bodyPr>
          <a:lstStyle/>
          <a:p>
            <a:r>
              <a:rPr lang="en-US" b="1" dirty="0">
                <a:latin typeface="Algerian" pitchFamily="82" charset="0"/>
              </a:rPr>
              <a:t>CYBERSTALKING</a:t>
            </a:r>
            <a:r>
              <a:rPr lang="en-US" dirty="0"/>
              <a:t/>
            </a:r>
            <a:br>
              <a:rPr lang="en-US" dirty="0"/>
            </a:br>
            <a:endParaRPr lang="en-IN" dirty="0"/>
          </a:p>
        </p:txBody>
      </p:sp>
      <p:pic>
        <p:nvPicPr>
          <p:cNvPr id="15" name="Content Placeholder 14" descr="Screen Clippin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187624" y="1484784"/>
            <a:ext cx="4752528" cy="4068036"/>
          </a:xfrm>
        </p:spPr>
      </p:pic>
    </p:spTree>
    <p:extLst>
      <p:ext uri="{BB962C8B-B14F-4D97-AF65-F5344CB8AC3E}">
        <p14:creationId xmlns:p14="http://schemas.microsoft.com/office/powerpoint/2010/main" val="353778400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3981" y="239627"/>
            <a:ext cx="6264696" cy="1152128"/>
          </a:xfrm>
          <a:prstGeom prst="rect">
            <a:avLst/>
          </a:prstGeom>
          <a:noFill/>
        </p:spPr>
        <p:txBody>
          <a:bodyPr wrap="square" rtlCol="0">
            <a:normAutofit/>
          </a:bodyPr>
          <a:lstStyle/>
          <a:p>
            <a:r>
              <a:rPr lang="en-IN" sz="2800" b="1" dirty="0" smtClean="0">
                <a:latin typeface="Algerian" pitchFamily="82" charset="0"/>
              </a:rPr>
              <a:t>5 PREVENTIVE Steps TO PROTECT FROM </a:t>
            </a:r>
            <a:r>
              <a:rPr lang="en-IN" sz="2800" b="1" dirty="0">
                <a:latin typeface="Algerian" pitchFamily="82" charset="0"/>
              </a:rPr>
              <a:t>Social Media Blackmail</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5224" y="-6753278"/>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TextBox 1"/>
          <p:cNvSpPr txBox="1"/>
          <p:nvPr/>
        </p:nvSpPr>
        <p:spPr>
          <a:xfrm>
            <a:off x="1140764" y="1700808"/>
            <a:ext cx="7400820" cy="4154984"/>
          </a:xfrm>
          <a:prstGeom prst="rect">
            <a:avLst/>
          </a:prstGeom>
          <a:noFill/>
        </p:spPr>
        <p:txBody>
          <a:bodyPr wrap="square" rtlCol="0">
            <a:spAutoFit/>
          </a:bodyPr>
          <a:lstStyle/>
          <a:p>
            <a:pPr marL="342900" indent="-342900">
              <a:buFont typeface="+mj-lt"/>
              <a:buAutoNum type="arabicPeriod"/>
            </a:pPr>
            <a:r>
              <a:rPr lang="en-IN" sz="2200" dirty="0" smtClean="0">
                <a:latin typeface="Agency FB" pitchFamily="34" charset="0"/>
              </a:rPr>
              <a:t>Do </a:t>
            </a:r>
            <a:r>
              <a:rPr lang="en-IN" sz="2200" dirty="0">
                <a:latin typeface="Agency FB" pitchFamily="34" charset="0"/>
              </a:rPr>
              <a:t>not write your personal thoughts about anybody in your social media </a:t>
            </a:r>
            <a:r>
              <a:rPr lang="en-IN" sz="2200" dirty="0" smtClean="0">
                <a:latin typeface="Agency FB" pitchFamily="34" charset="0"/>
              </a:rPr>
              <a:t>account</a:t>
            </a:r>
          </a:p>
          <a:p>
            <a:pPr marL="342900" indent="-342900">
              <a:buFont typeface="+mj-lt"/>
              <a:buAutoNum type="arabicPeriod"/>
            </a:pPr>
            <a:endParaRPr lang="en-IN" sz="2200" dirty="0">
              <a:latin typeface="Agency FB" pitchFamily="34" charset="0"/>
            </a:endParaRPr>
          </a:p>
          <a:p>
            <a:pPr marL="342900" indent="-342900">
              <a:buFont typeface="+mj-lt"/>
              <a:buAutoNum type="arabicPeriod"/>
            </a:pPr>
            <a:r>
              <a:rPr lang="en-IN" sz="2200" dirty="0">
                <a:latin typeface="Agency FB" pitchFamily="34" charset="0"/>
              </a:rPr>
              <a:t>Avoid uploading pictures of yourself and what valuables you </a:t>
            </a:r>
            <a:r>
              <a:rPr lang="en-IN" sz="2200" dirty="0" smtClean="0">
                <a:latin typeface="Agency FB" pitchFamily="34" charset="0"/>
              </a:rPr>
              <a:t>have</a:t>
            </a:r>
          </a:p>
          <a:p>
            <a:pPr marL="342900" indent="-342900">
              <a:buFont typeface="+mj-lt"/>
              <a:buAutoNum type="arabicPeriod"/>
            </a:pPr>
            <a:endParaRPr lang="en-IN" sz="2200" dirty="0">
              <a:latin typeface="Agency FB" pitchFamily="34" charset="0"/>
            </a:endParaRPr>
          </a:p>
          <a:p>
            <a:pPr marL="342900" indent="-342900">
              <a:buFont typeface="+mj-lt"/>
              <a:buAutoNum type="arabicPeriod"/>
            </a:pPr>
            <a:r>
              <a:rPr lang="en-IN" sz="2200" dirty="0">
                <a:latin typeface="Agency FB" pitchFamily="34" charset="0"/>
              </a:rPr>
              <a:t>Adjust your social networking so only your friends can see private information about you. Do not post your phone number, mobile number, email address, street address and any personal information in the </a:t>
            </a:r>
            <a:r>
              <a:rPr lang="en-IN" sz="2200" dirty="0" smtClean="0">
                <a:latin typeface="Agency FB" pitchFamily="34" charset="0"/>
              </a:rPr>
              <a:t>Internet.</a:t>
            </a:r>
          </a:p>
          <a:p>
            <a:pPr marL="342900" indent="-342900">
              <a:buFont typeface="+mj-lt"/>
              <a:buAutoNum type="arabicPeriod"/>
            </a:pPr>
            <a:endParaRPr lang="en-IN" sz="2200" dirty="0">
              <a:latin typeface="Agency FB" pitchFamily="34" charset="0"/>
            </a:endParaRPr>
          </a:p>
          <a:p>
            <a:pPr marL="342900" indent="-342900">
              <a:buFont typeface="+mj-lt"/>
              <a:buAutoNum type="arabicPeriod"/>
            </a:pPr>
            <a:r>
              <a:rPr lang="en-IN" sz="2200" dirty="0">
                <a:latin typeface="Agency FB" pitchFamily="34" charset="0"/>
              </a:rPr>
              <a:t>Avoid communicating with anyone other than legitimate, </a:t>
            </a:r>
            <a:r>
              <a:rPr lang="en-IN" sz="2200" dirty="0" err="1">
                <a:latin typeface="Agency FB" pitchFamily="34" charset="0"/>
              </a:rPr>
              <a:t>bonafide</a:t>
            </a:r>
            <a:r>
              <a:rPr lang="en-IN" sz="2200" dirty="0">
                <a:latin typeface="Agency FB" pitchFamily="34" charset="0"/>
              </a:rPr>
              <a:t> </a:t>
            </a:r>
            <a:r>
              <a:rPr lang="en-IN" sz="2200" dirty="0" smtClean="0">
                <a:latin typeface="Agency FB" pitchFamily="34" charset="0"/>
              </a:rPr>
              <a:t>friends.</a:t>
            </a:r>
          </a:p>
          <a:p>
            <a:pPr marL="342900" indent="-342900">
              <a:buFont typeface="+mj-lt"/>
              <a:buAutoNum type="arabicPeriod"/>
            </a:pPr>
            <a:endParaRPr lang="en-IN" sz="2200" dirty="0" smtClean="0">
              <a:latin typeface="Agency FB" pitchFamily="34" charset="0"/>
            </a:endParaRPr>
          </a:p>
          <a:p>
            <a:pPr marL="342900" indent="-342900">
              <a:buFont typeface="+mj-lt"/>
              <a:buAutoNum type="arabicPeriod"/>
            </a:pPr>
            <a:r>
              <a:rPr lang="en-IN" sz="2200" dirty="0" smtClean="0">
                <a:latin typeface="Agency FB" pitchFamily="34" charset="0"/>
              </a:rPr>
              <a:t>If </a:t>
            </a:r>
            <a:r>
              <a:rPr lang="en-IN" sz="2200" dirty="0">
                <a:latin typeface="Agency FB" pitchFamily="34" charset="0"/>
              </a:rPr>
              <a:t>a message looks dubious, delete it. </a:t>
            </a:r>
            <a:endParaRPr lang="en-IN" sz="2200" dirty="0" smtClean="0">
              <a:latin typeface="Agency FB" pitchFamily="34" charset="0"/>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50660190"/>
              </p:ext>
            </p:extLst>
          </p:nvPr>
        </p:nvGraphicFramePr>
        <p:xfrm>
          <a:off x="133164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259632" y="260648"/>
            <a:ext cx="7416824" cy="1143000"/>
          </a:xfrm>
        </p:spPr>
        <p:txBody>
          <a:bodyPr>
            <a:normAutofit fontScale="90000"/>
          </a:bodyPr>
          <a:lstStyle/>
          <a:p>
            <a:r>
              <a:rPr lang="en-IN" b="1" dirty="0" smtClean="0">
                <a:latin typeface="Algerian" pitchFamily="82" charset="0"/>
              </a:rPr>
              <a:t/>
            </a:r>
            <a:br>
              <a:rPr lang="en-IN" b="1" dirty="0" smtClean="0">
                <a:latin typeface="Algerian" pitchFamily="82" charset="0"/>
              </a:rPr>
            </a:br>
            <a:r>
              <a:rPr lang="en-IN" sz="4000" b="1" dirty="0" smtClean="0">
                <a:latin typeface="Algerian" pitchFamily="82" charset="0"/>
              </a:rPr>
              <a:t>initial </a:t>
            </a:r>
            <a:r>
              <a:rPr lang="en-IN" sz="4000" b="1" dirty="0" err="1" smtClean="0">
                <a:latin typeface="Algerian" pitchFamily="82" charset="0"/>
              </a:rPr>
              <a:t>stepS</a:t>
            </a:r>
            <a:r>
              <a:rPr lang="en-IN" sz="4000" b="1" dirty="0" smtClean="0">
                <a:latin typeface="Algerian" pitchFamily="82" charset="0"/>
              </a:rPr>
              <a:t> IF SOMEONE BLACKMAILS YOU…</a:t>
            </a:r>
            <a:r>
              <a:rPr lang="en-IN" dirty="0">
                <a:latin typeface="Algerian" pitchFamily="82" charset="0"/>
              </a:rPr>
              <a:t/>
            </a:r>
            <a:br>
              <a:rPr lang="en-IN" dirty="0">
                <a:latin typeface="Algerian" pitchFamily="82" charset="0"/>
              </a:rPr>
            </a:br>
            <a:endParaRPr lang="en-US" dirty="0">
              <a:latin typeface="Algerian" pitchFamily="82" charset="0"/>
            </a:endParaRPr>
          </a:p>
        </p:txBody>
      </p:sp>
      <p:pic>
        <p:nvPicPr>
          <p:cNvPr id="4" name="Picture 2" descr="C:\Users\room17\Desktop\aid166613-v4-900px-Deal-With-Blackmail-Step-6.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403648" y="3140968"/>
            <a:ext cx="6480720"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5576" y="764704"/>
            <a:ext cx="1085492" cy="1309687"/>
            <a:chOff x="109" y="1377156"/>
            <a:chExt cx="1085492" cy="1309687"/>
          </a:xfrm>
        </p:grpSpPr>
        <p:sp>
          <p:nvSpPr>
            <p:cNvPr id="5" name="Rounded Rectangle 4"/>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2"/>
                <a:satOff val="-8440"/>
                <a:lumOff val="-1373"/>
                <a:alphaOff val="0"/>
              </a:schemeClr>
            </a:fillRef>
            <a:effectRef idx="3">
              <a:schemeClr val="accent3">
                <a:hueOff val="5625132"/>
                <a:satOff val="-8440"/>
                <a:lumOff val="-1373"/>
                <a:alphaOff val="0"/>
              </a:schemeClr>
            </a:effectRef>
            <a:fontRef idx="minor">
              <a:schemeClr val="lt1"/>
            </a:fontRef>
          </p:style>
        </p:sp>
        <p:sp>
          <p:nvSpPr>
            <p:cNvPr id="6" name="Rounded Rectangle 4"/>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p:txBody>
        </p:sp>
      </p:grpSp>
      <p:grpSp>
        <p:nvGrpSpPr>
          <p:cNvPr id="7" name="Group 6"/>
          <p:cNvGrpSpPr/>
          <p:nvPr/>
        </p:nvGrpSpPr>
        <p:grpSpPr>
          <a:xfrm>
            <a:off x="1848956" y="895671"/>
            <a:ext cx="5010288" cy="1047751"/>
            <a:chOff x="1085602" y="1508125"/>
            <a:chExt cx="5010288" cy="1047751"/>
          </a:xfrm>
        </p:grpSpPr>
        <p:sp>
          <p:nvSpPr>
            <p:cNvPr id="8" name="Rectangle 7"/>
            <p:cNvSpPr/>
            <p:nvPr/>
          </p:nvSpPr>
          <p:spPr>
            <a:xfrm rot="5400000">
              <a:off x="3066871" y="-473143"/>
              <a:ext cx="1047750" cy="5010287"/>
            </a:xfrm>
            <a:prstGeom prst="rect">
              <a:avLst/>
            </a:prstGeom>
          </p:spPr>
          <p:style>
            <a:lnRef idx="1">
              <a:schemeClr val="accent3">
                <a:tint val="40000"/>
                <a:alpha val="90000"/>
                <a:hueOff val="5358425"/>
                <a:satOff val="-6896"/>
                <a:lumOff val="-537"/>
                <a:alphaOff val="0"/>
              </a:schemeClr>
            </a:lnRef>
            <a:fillRef idx="1">
              <a:schemeClr val="accent3">
                <a:tint val="40000"/>
                <a:alpha val="90000"/>
                <a:hueOff val="5358425"/>
                <a:satOff val="-6896"/>
                <a:lumOff val="-537"/>
                <a:alphaOff val="0"/>
              </a:schemeClr>
            </a:fillRef>
            <a:effectRef idx="2">
              <a:schemeClr val="accent3">
                <a:tint val="40000"/>
                <a:alpha val="90000"/>
                <a:hueOff val="5358425"/>
                <a:satOff val="-6896"/>
                <a:lumOff val="-537"/>
                <a:alphaOff val="0"/>
              </a:schemeClr>
            </a:effectRef>
            <a:fontRef idx="minor">
              <a:schemeClr val="dk1">
                <a:hueOff val="0"/>
                <a:satOff val="0"/>
                <a:lumOff val="0"/>
                <a:alphaOff val="0"/>
              </a:schemeClr>
            </a:fontRef>
          </p:style>
        </p:sp>
        <p:sp>
          <p:nvSpPr>
            <p:cNvPr id="9" name="Rectangle 8"/>
            <p:cNvSpPr/>
            <p:nvPr/>
          </p:nvSpPr>
          <p:spPr>
            <a:xfrm>
              <a:off x="1085603" y="1508125"/>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smtClean="0">
                  <a:latin typeface="Agency FB" pitchFamily="34" charset="0"/>
                </a:rPr>
                <a:t>end all contact with them immediately</a:t>
              </a:r>
              <a:r>
                <a:rPr lang="en-IN" sz="2000" kern="1200" dirty="0" smtClean="0">
                  <a:latin typeface="Agency FB" pitchFamily="34" charset="0"/>
                </a:rPr>
                <a:t>.</a:t>
              </a:r>
              <a:endParaRPr lang="en-US" sz="2000" kern="1200" dirty="0">
                <a:effectLst>
                  <a:outerShdw blurRad="38100" dist="38100" dir="2700000" algn="tl">
                    <a:srgbClr val="000000">
                      <a:alpha val="43137"/>
                    </a:srgbClr>
                  </a:outerShdw>
                </a:effectLst>
                <a:latin typeface="Agency FB" pitchFamily="34" charset="0"/>
              </a:endParaRPr>
            </a:p>
          </p:txBody>
        </p:sp>
      </p:grpSp>
      <p:pic>
        <p:nvPicPr>
          <p:cNvPr id="2051" name="Picture 3" descr="C:\Users\room17\Desktop\aid166613-v4-900px-Deal-With-Blackmail-Step-1-Version-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87523" y="2636912"/>
            <a:ext cx="544877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9954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510</Words>
  <Application>Microsoft Office PowerPoint</Application>
  <PresentationFormat>On-screen Show (4:3)</PresentationFormat>
  <Paragraphs>69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Training</vt:lpstr>
      <vt:lpstr>CIT ASSIGNMENT 1 CPTP 6 </vt:lpstr>
      <vt:lpstr>TOPIC:</vt:lpstr>
      <vt:lpstr>PowerPoint Presentation</vt:lpstr>
      <vt:lpstr>PowerPoint Presentation</vt:lpstr>
      <vt:lpstr>STRATEGIES</vt:lpstr>
      <vt:lpstr>CYBERSTALKING </vt:lpstr>
      <vt:lpstr>PowerPoint Presentation</vt:lpstr>
      <vt:lpstr> initial stepS IF SOMEONE BLACKMAILS YOU… </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2019-11-02T19:36:50Z</dcterms:created>
  <dcterms:modified xsi:type="dcterms:W3CDTF">2019-11-04T13:46:38Z</dcterms:modified>
</cp:coreProperties>
</file>