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60" r:id="rId5"/>
    <p:sldId id="259"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0A8411-323B-43AA-BBCD-B9C06C892B7E}" type="datetimeFigureOut">
              <a:rPr lang="en-US" smtClean="0"/>
              <a:t>11/4/2019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DF10EA-BD83-453F-B8BC-EACB53ECB6F2}"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2236C03-63F4-43BB-8A79-C0886DFD7211}" type="datetime1">
              <a:rPr lang="en-US" smtClean="0"/>
              <a:t>11/4/2019</a:t>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FB850A0-1799-43D8-B990-5EFB80E22B9B}"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78429EE-6940-48FF-A352-7F71C4E5650D}" type="datetime1">
              <a:rPr lang="en-US" smtClean="0"/>
              <a:t>11/4/2019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FB850A0-1799-43D8-B990-5EFB80E22B9B}"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DE0B3B-6485-42FD-83B1-404AC4005A84}" type="datetime1">
              <a:rPr lang="en-US" smtClean="0"/>
              <a:t>11/4/2019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FB850A0-1799-43D8-B990-5EFB80E22B9B}"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378EE5-DE23-4E07-88C6-B4DA754188AC}" type="datetime1">
              <a:rPr lang="en-US" smtClean="0"/>
              <a:t>11/4/2019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FB850A0-1799-43D8-B990-5EFB80E22B9B}" type="slidenum">
              <a:rPr lang="en-IN" smtClean="0"/>
              <a:pPr/>
              <a:t>‹#›</a:t>
            </a:fld>
            <a:endParaRPr lang="en-IN"/>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8053FF6-B0DB-4859-AFAB-E266FE6EB815}" type="datetime1">
              <a:rPr lang="en-US" smtClean="0"/>
              <a:t>11/4/2019</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7FB850A0-1799-43D8-B990-5EFB80E22B9B}" type="slidenum">
              <a:rPr lang="en-IN" smtClean="0"/>
              <a:pPr/>
              <a:t>‹#›</a:t>
            </a:fld>
            <a:endParaRPr lang="en-IN"/>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18AB345-06C3-4938-B869-DF053DE0A008}" type="datetime1">
              <a:rPr lang="en-US" smtClean="0"/>
              <a:t>11/4/2019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FB850A0-1799-43D8-B990-5EFB80E22B9B}" type="slidenum">
              <a:rPr lang="en-IN" smtClean="0"/>
              <a:pPr/>
              <a:t>‹#›</a:t>
            </a:fld>
            <a:endParaRPr lang="en-IN"/>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E1DB102-6FA0-4126-81F9-A5DF52A5CC15}" type="datetime1">
              <a:rPr lang="en-US" smtClean="0"/>
              <a:t>11/4/2019</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7FB850A0-1799-43D8-B990-5EFB80E22B9B}"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120C96C-551B-4538-91DA-6AE59AE81C7F}" type="datetime1">
              <a:rPr lang="en-US" smtClean="0"/>
              <a:t>11/4/2019</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7FB850A0-1799-43D8-B990-5EFB80E22B9B}" type="slidenum">
              <a:rPr lang="en-IN" smtClean="0"/>
              <a:pPr/>
              <a:t>‹#›</a:t>
            </a:fld>
            <a:endParaRPr lang="en-IN"/>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26F352-6378-4B95-BDA2-548FB07ACB40}" type="datetime1">
              <a:rPr lang="en-US" smtClean="0"/>
              <a:t>11/4/2019</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7FB850A0-1799-43D8-B990-5EFB80E22B9B}"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6CFE6A0-660E-4212-96DC-E493C84F509E}" type="datetime1">
              <a:rPr lang="en-US" smtClean="0"/>
              <a:t>11/4/2019</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7FB850A0-1799-43D8-B990-5EFB80E22B9B}"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115362C-8DBD-4612-BF3F-D5326651CD1D}" type="datetime1">
              <a:rPr lang="en-US" smtClean="0"/>
              <a:t>11/4/2019</a:t>
            </a:fld>
            <a:endParaRPr lang="en-IN"/>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FB850A0-1799-43D8-B990-5EFB80E22B9B}" type="slidenum">
              <a:rPr lang="en-IN" smtClean="0"/>
              <a:pPr/>
              <a:t>‹#›</a:t>
            </a:fld>
            <a:endParaRPr lang="en-IN"/>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0FF36E1-9824-4FAA-987F-B35A0A24C1CE}" type="datetime1">
              <a:rPr lang="en-US" smtClean="0"/>
              <a:t>11/4/2019</a:t>
            </a:fld>
            <a:endParaRPr lang="en-IN"/>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FB850A0-1799-43D8-B990-5EFB80E22B9B}"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HAZARDS OF ONLINE MOBILE GAMING</a:t>
            </a:r>
            <a:endParaRPr lang="en-IN" dirty="0"/>
          </a:p>
        </p:txBody>
      </p:sp>
      <p:sp>
        <p:nvSpPr>
          <p:cNvPr id="3" name="Subtitle 2"/>
          <p:cNvSpPr>
            <a:spLocks noGrp="1"/>
          </p:cNvSpPr>
          <p:nvPr>
            <p:ph type="subTitle" idx="1"/>
          </p:nvPr>
        </p:nvSpPr>
        <p:spPr/>
        <p:txBody>
          <a:bodyPr/>
          <a:lstStyle/>
          <a:p>
            <a:r>
              <a:rPr lang="en-US" dirty="0" smtClean="0"/>
              <a:t>PRESENTED BY</a:t>
            </a:r>
          </a:p>
          <a:p>
            <a:r>
              <a:rPr lang="en-US" sz="2800" dirty="0" smtClean="0"/>
              <a:t>PROB.DYSP-SAHIL U ZARKAR</a:t>
            </a:r>
          </a:p>
        </p:txBody>
      </p:sp>
      <p:sp>
        <p:nvSpPr>
          <p:cNvPr id="4" name="Slide Number Placeholder 3"/>
          <p:cNvSpPr>
            <a:spLocks noGrp="1"/>
          </p:cNvSpPr>
          <p:nvPr>
            <p:ph type="sldNum" sz="quarter" idx="12"/>
          </p:nvPr>
        </p:nvSpPr>
        <p:spPr/>
        <p:txBody>
          <a:bodyPr/>
          <a:lstStyle/>
          <a:p>
            <a:fld id="{7FB850A0-1799-43D8-B990-5EFB80E22B9B}" type="slidenum">
              <a:rPr lang="en-IN" smtClean="0"/>
              <a:pPr/>
              <a:t>1</a:t>
            </a:fld>
            <a:endParaRPr lang="en-I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1571612"/>
            <a:ext cx="8229600" cy="3582990"/>
          </a:xfrm>
        </p:spPr>
        <p:txBody>
          <a:bodyPr>
            <a:normAutofit/>
          </a:bodyPr>
          <a:lstStyle/>
          <a:p>
            <a:r>
              <a:rPr lang="en-US" sz="6600" b="1" dirty="0" smtClean="0"/>
              <a:t>      Thank </a:t>
            </a:r>
            <a:r>
              <a:rPr lang="en-US" sz="6600" b="1" dirty="0" smtClean="0"/>
              <a:t>you !</a:t>
            </a:r>
            <a:endParaRPr lang="en-IN" sz="6600" b="1" dirty="0"/>
          </a:p>
        </p:txBody>
      </p:sp>
      <p:sp>
        <p:nvSpPr>
          <p:cNvPr id="3" name="Slide Number Placeholder 2"/>
          <p:cNvSpPr>
            <a:spLocks noGrp="1"/>
          </p:cNvSpPr>
          <p:nvPr>
            <p:ph type="sldNum" sz="quarter" idx="12"/>
          </p:nvPr>
        </p:nvSpPr>
        <p:spPr/>
        <p:txBody>
          <a:bodyPr/>
          <a:lstStyle/>
          <a:p>
            <a:fld id="{7FB850A0-1799-43D8-B990-5EFB80E22B9B}" type="slidenum">
              <a:rPr lang="en-IN" smtClean="0"/>
              <a:pPr/>
              <a:t>10</a:t>
            </a:fld>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CYBERBUYYING</a:t>
            </a:r>
          </a:p>
          <a:p>
            <a:r>
              <a:rPr lang="en-US" dirty="0" smtClean="0"/>
              <a:t>PRIVACY PROBLEM</a:t>
            </a:r>
          </a:p>
          <a:p>
            <a:r>
              <a:rPr lang="en-US" dirty="0" smtClean="0"/>
              <a:t>ONLINE PREDATOR</a:t>
            </a:r>
          </a:p>
          <a:p>
            <a:r>
              <a:rPr lang="en-US" dirty="0" smtClean="0"/>
              <a:t>HIDDEN FEES</a:t>
            </a:r>
          </a:p>
          <a:p>
            <a:r>
              <a:rPr lang="en-US" dirty="0" smtClean="0"/>
              <a:t>MALWARE</a:t>
            </a:r>
          </a:p>
          <a:p>
            <a:r>
              <a:rPr lang="en-US" dirty="0" smtClean="0"/>
              <a:t>PERSONAL HEALTH</a:t>
            </a:r>
            <a:endParaRPr lang="en-IN" dirty="0"/>
          </a:p>
        </p:txBody>
      </p:sp>
      <p:sp>
        <p:nvSpPr>
          <p:cNvPr id="2" name="Title 1"/>
          <p:cNvSpPr>
            <a:spLocks noGrp="1"/>
          </p:cNvSpPr>
          <p:nvPr>
            <p:ph type="title"/>
          </p:nvPr>
        </p:nvSpPr>
        <p:spPr/>
        <p:txBody>
          <a:bodyPr>
            <a:normAutofit fontScale="90000"/>
          </a:bodyPr>
          <a:lstStyle/>
          <a:p>
            <a:r>
              <a:rPr lang="en-US" dirty="0" smtClean="0"/>
              <a:t>  ONLINE MOBILE GAMING HAZARDS</a:t>
            </a:r>
            <a:endParaRPr lang="en-IN"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2</a:t>
            </a:fld>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IN" dirty="0"/>
              <a:t>For many kids, the ability to escape into an online world offers relief from real life—no one knows who they are, what school they attend or what they look like. This anonymity cuts both ways, however. As noted by Get Safe Online, some players take advantage of their changeable identity to "grief" other players by deliberately making the game less enjoyable. This could include "kill stealing," which sees </a:t>
            </a:r>
            <a:r>
              <a:rPr lang="en-IN" dirty="0" err="1"/>
              <a:t>griefers</a:t>
            </a:r>
            <a:r>
              <a:rPr lang="en-IN" dirty="0"/>
              <a:t> killing needed quest monsters before players can get to them, or "chaining" groups of high-level monsters into low-level players and causing them to die.</a:t>
            </a:r>
          </a:p>
        </p:txBody>
      </p:sp>
      <p:sp>
        <p:nvSpPr>
          <p:cNvPr id="2" name="Title 1"/>
          <p:cNvSpPr>
            <a:spLocks noGrp="1"/>
          </p:cNvSpPr>
          <p:nvPr>
            <p:ph type="title"/>
          </p:nvPr>
        </p:nvSpPr>
        <p:spPr/>
        <p:txBody>
          <a:bodyPr/>
          <a:lstStyle/>
          <a:p>
            <a:r>
              <a:rPr lang="en-US" dirty="0" smtClean="0"/>
              <a:t> </a:t>
            </a:r>
            <a:r>
              <a:rPr lang="en-US" dirty="0" smtClean="0"/>
              <a:t>             </a:t>
            </a:r>
            <a:r>
              <a:rPr lang="en-US" dirty="0" smtClean="0"/>
              <a:t>CYBER </a:t>
            </a:r>
            <a:r>
              <a:rPr lang="en-US" dirty="0" smtClean="0"/>
              <a:t>BULLYING</a:t>
            </a:r>
            <a:endParaRPr lang="en-IN"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3</a:t>
            </a:fld>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dirty="0"/>
              <a:t>Stay Safe Online recommends that kids never create user names that are derivatives of their real names, or that might give away their location or age. According to </a:t>
            </a:r>
            <a:r>
              <a:rPr lang="en-IN" dirty="0" smtClean="0"/>
              <a:t>US-CERT</a:t>
            </a:r>
          </a:p>
          <a:p>
            <a:pPr>
              <a:buNone/>
            </a:pPr>
            <a:r>
              <a:rPr lang="en-IN" dirty="0" smtClean="0"/>
              <a:t>  , </a:t>
            </a:r>
            <a:r>
              <a:rPr lang="en-IN" dirty="0"/>
              <a:t>the social nature of online gaming allows cybercriminals to manipulate conversations. They may single out your child in a general chat channel and then start sending personal messages that ask for detailed personal information. By piecing together data from games and other sources, hackers may be able to establish accounts in your child's name or gain access to existing accounts. Never give away any kind of personal information and make sure user names and passwords are different across different games and gaming sites.</a:t>
            </a:r>
          </a:p>
        </p:txBody>
      </p:sp>
      <p:sp>
        <p:nvSpPr>
          <p:cNvPr id="2" name="Title 1"/>
          <p:cNvSpPr>
            <a:spLocks noGrp="1"/>
          </p:cNvSpPr>
          <p:nvPr>
            <p:ph type="title"/>
          </p:nvPr>
        </p:nvSpPr>
        <p:spPr/>
        <p:txBody>
          <a:bodyPr/>
          <a:lstStyle/>
          <a:p>
            <a:r>
              <a:rPr lang="en-US" dirty="0" smtClean="0"/>
              <a:t>         PRIVACY </a:t>
            </a:r>
            <a:r>
              <a:rPr lang="en-US" dirty="0" smtClean="0"/>
              <a:t>PROBLEMS</a:t>
            </a:r>
            <a:endParaRPr lang="en-IN"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4</a:t>
            </a:fld>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IN" dirty="0"/>
              <a:t>Online predators are typically older gamers who use video games to lure and groom younger victims. The end result may be inappropriate messages, webcam chats or even face-to-face meetings that could lead to sexual exploitation. According to Internet Safety 101, online gaming gives predators the chance to build a kind of shared online experience, in effect becoming the child's defender or teammate. After defeating a tough boss or exploring a new area in game, predators form a bond with younger gamers and build a set of common experiences that lead to more personal questions. In many cases, predators seek to turn kids against their parents and by taking up the mantle of the "only person who really understands them." Combating this problem means talking to your children about online risks, and monitoring their </a:t>
            </a:r>
            <a:r>
              <a:rPr lang="en-IN" dirty="0" err="1"/>
              <a:t>gameplay</a:t>
            </a:r>
            <a:r>
              <a:rPr lang="en-IN" dirty="0"/>
              <a:t> closely.</a:t>
            </a:r>
          </a:p>
        </p:txBody>
      </p:sp>
      <p:sp>
        <p:nvSpPr>
          <p:cNvPr id="2" name="Title 1"/>
          <p:cNvSpPr>
            <a:spLocks noGrp="1"/>
          </p:cNvSpPr>
          <p:nvPr>
            <p:ph type="title"/>
          </p:nvPr>
        </p:nvSpPr>
        <p:spPr/>
        <p:txBody>
          <a:bodyPr>
            <a:normAutofit/>
          </a:bodyPr>
          <a:lstStyle/>
          <a:p>
            <a:r>
              <a:rPr lang="en-US" dirty="0" smtClean="0"/>
              <a:t>        ONLINE </a:t>
            </a:r>
            <a:r>
              <a:rPr lang="en-US" dirty="0" smtClean="0"/>
              <a:t>PREDATORS</a:t>
            </a:r>
            <a:endParaRPr lang="en-IN"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5</a:t>
            </a:fld>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IN" dirty="0"/>
              <a:t>Some online games use the "</a:t>
            </a:r>
            <a:r>
              <a:rPr lang="en-IN" dirty="0" err="1"/>
              <a:t>freemium</a:t>
            </a:r>
            <a:r>
              <a:rPr lang="en-IN" dirty="0"/>
              <a:t>" model, which means they give you some content for free, however they require you to pay to access other portions of the game. As noted by </a:t>
            </a:r>
            <a:r>
              <a:rPr lang="en-IN" dirty="0" err="1"/>
              <a:t>Mashable</a:t>
            </a:r>
            <a:r>
              <a:rPr lang="en-IN" dirty="0"/>
              <a:t>, for example, Windows 10 users have to pay to play certain modes of classic games without being interrupted by ads. Or a player might use real money to buy a virtual sword or piece of </a:t>
            </a:r>
            <a:r>
              <a:rPr lang="en-IN" dirty="0" err="1"/>
              <a:t>armor</a:t>
            </a:r>
            <a:r>
              <a:rPr lang="en-IN" dirty="0"/>
              <a:t>, or rack up credit card charges to gain gold or experience for his or her characters. In most cases, these games require a credit card to sign up and start playing, and it's automatically charged if users decide to purchase new items or services. Never give out your card number for any </a:t>
            </a:r>
            <a:r>
              <a:rPr lang="en-IN" dirty="0" err="1"/>
              <a:t>freemium</a:t>
            </a:r>
            <a:r>
              <a:rPr lang="en-IN" dirty="0"/>
              <a:t> games. Even if your child is playing more traditional subscription-based games, it's a good idea to regularly check your credit card bills to make sure you're not being charged for purchases you didn't agree to make. If you allow your children to use your </a:t>
            </a:r>
            <a:r>
              <a:rPr lang="en-IN" dirty="0" err="1"/>
              <a:t>smartphone</a:t>
            </a:r>
            <a:r>
              <a:rPr lang="en-IN" dirty="0"/>
              <a:t> or tablet, you should seriously consider switching off "in-app updates," to prevent your children from racking up huge bills for in-app purchases without even realizing it.</a:t>
            </a:r>
          </a:p>
        </p:txBody>
      </p:sp>
      <p:sp>
        <p:nvSpPr>
          <p:cNvPr id="2" name="Title 1"/>
          <p:cNvSpPr>
            <a:spLocks noGrp="1"/>
          </p:cNvSpPr>
          <p:nvPr>
            <p:ph type="title"/>
          </p:nvPr>
        </p:nvSpPr>
        <p:spPr/>
        <p:txBody>
          <a:bodyPr/>
          <a:lstStyle/>
          <a:p>
            <a:r>
              <a:rPr lang="en-US" dirty="0" smtClean="0"/>
              <a:t>             HIDDEN </a:t>
            </a:r>
            <a:r>
              <a:rPr lang="en-US" dirty="0" smtClean="0"/>
              <a:t>FEES</a:t>
            </a:r>
            <a:endParaRPr lang="en-IN"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6</a:t>
            </a:fld>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IN" dirty="0"/>
              <a:t>Trojans may modify a legitimate app and upload the malicious version to Google Play or another legitimate marketplace. PC World reported a recent example of this: When downloaded, the Trojan would execute and was capable of taking control of a user's Android device and making it part of a larger "</a:t>
            </a:r>
            <a:r>
              <a:rPr lang="en-IN" dirty="0" err="1"/>
              <a:t>botnet</a:t>
            </a:r>
            <a:r>
              <a:rPr lang="en-IN" dirty="0"/>
              <a:t>." The malware operates on a delay timer, so victims won't suspect their online game as the source. The lesson here is to always be careful which apps you are downloading. Apps can seem legitimate, or masquerade as legitimate apps. So it's important to read reviews, research the developers and make sure any app is safe before downloading it onto your </a:t>
            </a:r>
            <a:r>
              <a:rPr lang="en-IN" dirty="0" err="1"/>
              <a:t>smartphone</a:t>
            </a:r>
            <a:r>
              <a:rPr lang="en-IN" dirty="0"/>
              <a:t>. And you should only download apps from reputable sources.</a:t>
            </a:r>
          </a:p>
        </p:txBody>
      </p:sp>
      <p:sp>
        <p:nvSpPr>
          <p:cNvPr id="2" name="Title 1"/>
          <p:cNvSpPr>
            <a:spLocks noGrp="1"/>
          </p:cNvSpPr>
          <p:nvPr>
            <p:ph type="title"/>
          </p:nvPr>
        </p:nvSpPr>
        <p:spPr/>
        <p:txBody>
          <a:bodyPr/>
          <a:lstStyle/>
          <a:p>
            <a:r>
              <a:rPr lang="en-US" dirty="0" smtClean="0"/>
              <a:t>                MALWARE</a:t>
            </a:r>
            <a:endParaRPr lang="en-IN"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7</a:t>
            </a:fld>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Smart phone and other handheld devices all transmit </a:t>
            </a:r>
            <a:r>
              <a:rPr lang="en-US" dirty="0" err="1" smtClean="0"/>
              <a:t>light.However</a:t>
            </a:r>
            <a:r>
              <a:rPr lang="en-US" dirty="0" smtClean="0"/>
              <a:t> ,the blue light in particular may be toxic for our eye.</a:t>
            </a:r>
          </a:p>
          <a:p>
            <a:endParaRPr lang="en-US" dirty="0" smtClean="0"/>
          </a:p>
          <a:p>
            <a:r>
              <a:rPr lang="en-US" dirty="0" smtClean="0"/>
              <a:t>The scientist says that cell phone uses may also lead </a:t>
            </a:r>
            <a:r>
              <a:rPr lang="en-US" dirty="0" err="1" smtClean="0"/>
              <a:t>toearly</a:t>
            </a:r>
            <a:r>
              <a:rPr lang="en-US" dirty="0" smtClean="0"/>
              <a:t> cataract in lens apart from affecting </a:t>
            </a:r>
            <a:r>
              <a:rPr lang="en-US" dirty="0" err="1" smtClean="0"/>
              <a:t>retina,cornea</a:t>
            </a:r>
            <a:r>
              <a:rPr lang="en-US" dirty="0" smtClean="0"/>
              <a:t> and other ocular system of eye.</a:t>
            </a:r>
            <a:endParaRPr lang="en-IN" dirty="0"/>
          </a:p>
        </p:txBody>
      </p:sp>
      <p:sp>
        <p:nvSpPr>
          <p:cNvPr id="2" name="Title 1"/>
          <p:cNvSpPr>
            <a:spLocks noGrp="1"/>
          </p:cNvSpPr>
          <p:nvPr>
            <p:ph type="title"/>
          </p:nvPr>
        </p:nvSpPr>
        <p:spPr/>
        <p:txBody>
          <a:bodyPr/>
          <a:lstStyle/>
          <a:p>
            <a:r>
              <a:rPr lang="en-US" dirty="0" smtClean="0"/>
              <a:t>        PERS0NAL </a:t>
            </a:r>
            <a:r>
              <a:rPr lang="en-US" dirty="0" smtClean="0"/>
              <a:t>HEALTH</a:t>
            </a:r>
            <a:endParaRPr lang="en-IN"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8</a:t>
            </a:fld>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idx="1"/>
          </p:nvPr>
        </p:nvSpPr>
        <p:spPr>
          <a:xfrm>
            <a:off x="428596" y="1428736"/>
            <a:ext cx="8229600" cy="3643339"/>
          </a:xfrm>
        </p:spPr>
        <p:txBody>
          <a:bodyPr>
            <a:normAutofit fontScale="25000" lnSpcReduction="20000"/>
          </a:bodyPr>
          <a:lstStyle/>
          <a:p>
            <a:endParaRPr lang="en-US" dirty="0" smtClean="0"/>
          </a:p>
          <a:p>
            <a:r>
              <a:rPr lang="en-US" sz="9600" dirty="0" smtClean="0"/>
              <a:t>Brain </a:t>
            </a:r>
            <a:r>
              <a:rPr lang="en-US" sz="9600" dirty="0" err="1" smtClean="0"/>
              <a:t>tumours</a:t>
            </a:r>
            <a:r>
              <a:rPr lang="en-US" sz="9600" dirty="0" smtClean="0"/>
              <a:t> </a:t>
            </a:r>
          </a:p>
          <a:p>
            <a:r>
              <a:rPr lang="en-US" sz="9600" dirty="0" smtClean="0"/>
              <a:t>Saliva </a:t>
            </a:r>
            <a:r>
              <a:rPr lang="en-US" sz="9600" dirty="0" err="1" smtClean="0"/>
              <a:t>ry</a:t>
            </a:r>
            <a:r>
              <a:rPr lang="en-US" sz="9600" dirty="0" smtClean="0"/>
              <a:t> gland </a:t>
            </a:r>
            <a:r>
              <a:rPr lang="en-US" sz="9600" dirty="0" err="1" smtClean="0"/>
              <a:t>tumours</a:t>
            </a:r>
            <a:r>
              <a:rPr lang="en-US" sz="9600" dirty="0" smtClean="0"/>
              <a:t>, acoustic </a:t>
            </a:r>
            <a:r>
              <a:rPr lang="en-US" sz="9600" dirty="0" err="1" smtClean="0"/>
              <a:t>neuromas</a:t>
            </a:r>
            <a:r>
              <a:rPr lang="en-US" sz="9600" dirty="0" smtClean="0"/>
              <a:t> and other head and neck </a:t>
            </a:r>
            <a:r>
              <a:rPr lang="en-US" sz="9600" dirty="0" err="1" smtClean="0"/>
              <a:t>tumours</a:t>
            </a:r>
            <a:r>
              <a:rPr lang="en-US" sz="9600" dirty="0" smtClean="0"/>
              <a:t>, and</a:t>
            </a:r>
          </a:p>
          <a:p>
            <a:r>
              <a:rPr lang="en-US" sz="9600" dirty="0" err="1" smtClean="0"/>
              <a:t>Leukaemia</a:t>
            </a:r>
            <a:r>
              <a:rPr lang="en-US" sz="9600" dirty="0" smtClean="0"/>
              <a:t> and Lymphomas</a:t>
            </a:r>
          </a:p>
          <a:p>
            <a:r>
              <a:rPr lang="en-US" sz="9600" dirty="0" smtClean="0"/>
              <a:t> If  the risk of developing a brain </a:t>
            </a:r>
            <a:r>
              <a:rPr lang="en-US" sz="9600" dirty="0" err="1" smtClean="0"/>
              <a:t>tumour</a:t>
            </a:r>
            <a:r>
              <a:rPr lang="en-US" sz="9600" dirty="0" smtClean="0"/>
              <a:t> exists at all, the wider use of mobile phones and the expected number of people who will develop a brain </a:t>
            </a:r>
            <a:r>
              <a:rPr lang="en-US" sz="9600" dirty="0" err="1" smtClean="0"/>
              <a:t>tumour</a:t>
            </a:r>
            <a:r>
              <a:rPr lang="en-US" sz="9600" dirty="0" smtClean="0"/>
              <a:t> will be sufficient to detect a potential 1.5fold increase in risk 5-10 years from the start of use. </a:t>
            </a:r>
          </a:p>
          <a:p>
            <a:r>
              <a:rPr lang="en-US" sz="9600" dirty="0" smtClean="0"/>
              <a:t>During the last five years of researches it was found that those living within 400 meters of cell phone towers had </a:t>
            </a:r>
            <a:r>
              <a:rPr lang="en-US" sz="9600" dirty="0" err="1" smtClean="0"/>
              <a:t>anewly</a:t>
            </a:r>
            <a:r>
              <a:rPr lang="en-US" sz="9600" dirty="0" smtClean="0"/>
              <a:t> diagnosed cancer  rate three times higher than those who lived further away. Breast cancer topped the list, but the cancers of the prostate, </a:t>
            </a:r>
            <a:r>
              <a:rPr lang="en-US" sz="9600" dirty="0" err="1" smtClean="0"/>
              <a:t>pancrease</a:t>
            </a:r>
            <a:r>
              <a:rPr lang="en-US" sz="9600" dirty="0" smtClean="0"/>
              <a:t>, bowel, skin melanoma, lung and blood cancer were all increased.</a:t>
            </a:r>
          </a:p>
          <a:p>
            <a:endParaRPr lang="en-US" dirty="0" smtClean="0"/>
          </a:p>
        </p:txBody>
      </p:sp>
      <p:sp>
        <p:nvSpPr>
          <p:cNvPr id="7" name="Title 6"/>
          <p:cNvSpPr>
            <a:spLocks noGrp="1"/>
          </p:cNvSpPr>
          <p:nvPr>
            <p:ph type="title"/>
          </p:nvPr>
        </p:nvSpPr>
        <p:spPr/>
        <p:txBody>
          <a:bodyPr>
            <a:normAutofit fontScale="90000"/>
          </a:bodyPr>
          <a:lstStyle/>
          <a:p>
            <a:r>
              <a:rPr lang="en-US" sz="3200" b="1" dirty="0" smtClean="0"/>
              <a:t>The effect of cell phone use on human health</a:t>
            </a:r>
            <a:br>
              <a:rPr lang="en-US" sz="3200" b="1" dirty="0" smtClean="0"/>
            </a:br>
            <a:endParaRPr lang="en-IN" sz="3200" b="1" dirty="0"/>
          </a:p>
        </p:txBody>
      </p:sp>
      <p:sp>
        <p:nvSpPr>
          <p:cNvPr id="4" name="Slide Number Placeholder 3"/>
          <p:cNvSpPr>
            <a:spLocks noGrp="1"/>
          </p:cNvSpPr>
          <p:nvPr>
            <p:ph type="sldNum" sz="quarter" idx="12"/>
          </p:nvPr>
        </p:nvSpPr>
        <p:spPr/>
        <p:txBody>
          <a:bodyPr/>
          <a:lstStyle/>
          <a:p>
            <a:fld id="{7FB850A0-1799-43D8-B990-5EFB80E22B9B}" type="slidenum">
              <a:rPr lang="en-IN" smtClean="0"/>
              <a:pPr/>
              <a:t>9</a:t>
            </a:fld>
            <a:endParaRPr lang="en-IN"/>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151</TotalTime>
  <Words>416</Words>
  <Application>Microsoft Office PowerPoint</Application>
  <PresentationFormat>On-screen Show (4:3)</PresentationFormat>
  <Paragraphs>43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THE HAZARDS OF ONLINE MOBILE GAMING</vt:lpstr>
      <vt:lpstr>  ONLINE MOBILE GAMING HAZARDS</vt:lpstr>
      <vt:lpstr>              CYBER BULLYING</vt:lpstr>
      <vt:lpstr>         PRIVACY PROBLEMS</vt:lpstr>
      <vt:lpstr>        ONLINE PREDATORS</vt:lpstr>
      <vt:lpstr>             HIDDEN FEES</vt:lpstr>
      <vt:lpstr>                MALWARE</vt:lpstr>
      <vt:lpstr>        PERS0NAL HEALTH</vt:lpstr>
      <vt:lpstr>The effect of cell phone use on human health </vt:lpstr>
      <vt:lpstr>      Thank you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HAZARDS OF ONLINE MOBILE GAMING</dc:title>
  <dc:creator>admin</dc:creator>
  <cp:lastModifiedBy>admin</cp:lastModifiedBy>
  <cp:revision>17</cp:revision>
  <dcterms:created xsi:type="dcterms:W3CDTF">2019-10-30T13:01:01Z</dcterms:created>
  <dcterms:modified xsi:type="dcterms:W3CDTF">2019-11-04T07:55:50Z</dcterms:modified>
</cp:coreProperties>
</file>