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95" r:id="rId4"/>
    <p:sldId id="287" r:id="rId5"/>
    <p:sldId id="257" r:id="rId6"/>
    <p:sldId id="291" r:id="rId7"/>
    <p:sldId id="258" r:id="rId8"/>
    <p:sldId id="289" r:id="rId9"/>
    <p:sldId id="265" r:id="rId10"/>
    <p:sldId id="266" r:id="rId11"/>
    <p:sldId id="270" r:id="rId12"/>
    <p:sldId id="290" r:id="rId13"/>
    <p:sldId id="288" r:id="rId14"/>
    <p:sldId id="280" r:id="rId15"/>
    <p:sldId id="293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7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57704-412B-46FB-9580-06F308FFE54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C23C8-DDF5-41AD-AD65-D77EA96CEA72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rathi.parivahan.gov.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HOW TO APPLY FOR DRIVING LICENSE ONLINE</a:t>
            </a:r>
            <a:endParaRPr lang="en-IN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AMRUTA SABALE</a:t>
            </a:r>
          </a:p>
          <a:p>
            <a:r>
              <a:rPr lang="en-IN" dirty="0" smtClean="0"/>
              <a:t>TAHSILDAR</a:t>
            </a:r>
            <a:br>
              <a:rPr lang="en-IN" dirty="0" smtClean="0"/>
            </a:br>
            <a:r>
              <a:rPr lang="en-IN" dirty="0" smtClean="0"/>
              <a:t>CLASS : B</a:t>
            </a:r>
          </a:p>
          <a:p>
            <a:r>
              <a:rPr lang="en-IN" dirty="0" smtClean="0"/>
              <a:t>ROLL NO: 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79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569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solidFill>
                  <a:schemeClr val="accent3">
                    <a:lumMod val="75000"/>
                  </a:schemeClr>
                </a:solidFill>
              </a:rPr>
              <a:t>Step 2-Upload documents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5004"/>
            <a:ext cx="8427413" cy="43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>
                <a:solidFill>
                  <a:schemeClr val="accent3">
                    <a:lumMod val="75000"/>
                  </a:schemeClr>
                </a:solidFill>
              </a:rPr>
              <a:t>Step 3- LL </a:t>
            </a:r>
            <a:r>
              <a:rPr lang="en-IN" sz="2000" dirty="0">
                <a:solidFill>
                  <a:schemeClr val="accent3">
                    <a:lumMod val="75000"/>
                  </a:schemeClr>
                </a:solidFill>
              </a:rPr>
              <a:t>Test Slot </a:t>
            </a:r>
            <a:r>
              <a:rPr lang="en-IN" sz="2000" dirty="0" smtClean="0">
                <a:solidFill>
                  <a:schemeClr val="accent3">
                    <a:lumMod val="75000"/>
                  </a:schemeClr>
                </a:solidFill>
              </a:rPr>
              <a:t>Booking</a:t>
            </a:r>
          </a:p>
          <a:p>
            <a:pPr marL="0" indent="0">
              <a:buNone/>
            </a:pPr>
            <a:r>
              <a:rPr lang="en-IN" sz="1800" dirty="0" smtClean="0"/>
              <a:t>After filing an application, as per comfort of the person, driving Test slot booking can be done. </a:t>
            </a:r>
          </a:p>
          <a:p>
            <a:pPr marL="0" indent="0">
              <a:buNone/>
            </a:pPr>
            <a:endParaRPr lang="en-IN" sz="1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000" dirty="0" smtClean="0">
                <a:solidFill>
                  <a:schemeClr val="accent3">
                    <a:lumMod val="75000"/>
                  </a:schemeClr>
                </a:solidFill>
              </a:rPr>
              <a:t>Step 4- Payment </a:t>
            </a:r>
            <a:r>
              <a:rPr lang="en-IN" sz="2000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IN" sz="2000" dirty="0" smtClean="0">
                <a:solidFill>
                  <a:schemeClr val="accent3">
                    <a:lumMod val="75000"/>
                  </a:schemeClr>
                </a:solidFill>
              </a:rPr>
              <a:t>Fee</a:t>
            </a:r>
          </a:p>
          <a:p>
            <a:pPr marL="0" indent="0">
              <a:buNone/>
            </a:pPr>
            <a:r>
              <a:rPr lang="en-IN" sz="1800" dirty="0" smtClean="0"/>
              <a:t>The</a:t>
            </a:r>
            <a:r>
              <a:rPr lang="en-IN" sz="1800" dirty="0"/>
              <a:t> fees to be charged </a:t>
            </a:r>
            <a:r>
              <a:rPr lang="en-IN" sz="1800" dirty="0" smtClean="0"/>
              <a:t>are:</a:t>
            </a:r>
          </a:p>
          <a:p>
            <a:pPr marL="0" indent="0">
              <a:buNone/>
            </a:pPr>
            <a:r>
              <a:rPr lang="en-IN" sz="1800" dirty="0" smtClean="0"/>
              <a:t> </a:t>
            </a:r>
            <a:r>
              <a:rPr lang="en-IN" sz="1800" dirty="0" err="1"/>
              <a:t>Rs</a:t>
            </a:r>
            <a:r>
              <a:rPr lang="en-IN" sz="1800" dirty="0"/>
              <a:t> 150 for a learner's </a:t>
            </a:r>
            <a:r>
              <a:rPr lang="en-IN" sz="1800" dirty="0" smtClean="0"/>
              <a:t>licence</a:t>
            </a:r>
            <a:r>
              <a:rPr lang="en-IN" sz="1800" dirty="0"/>
              <a:t>.</a:t>
            </a:r>
            <a:endParaRPr lang="en-IN" sz="1800" dirty="0" smtClean="0"/>
          </a:p>
          <a:p>
            <a:pPr marL="0" indent="0">
              <a:buNone/>
            </a:pPr>
            <a:r>
              <a:rPr lang="en-IN" sz="1800" dirty="0" err="1" smtClean="0"/>
              <a:t>Rs</a:t>
            </a:r>
            <a:r>
              <a:rPr lang="en-IN" sz="1800" dirty="0" smtClean="0"/>
              <a:t> </a:t>
            </a:r>
            <a:r>
              <a:rPr lang="en-IN" sz="1800" dirty="0"/>
              <a:t>50 for a repeat </a:t>
            </a:r>
            <a:r>
              <a:rPr lang="en-IN" sz="1800" dirty="0" smtClean="0"/>
              <a:t>licence</a:t>
            </a:r>
            <a:r>
              <a:rPr lang="en-IN" sz="1800" dirty="0"/>
              <a:t>.</a:t>
            </a:r>
            <a:endParaRPr lang="en-IN" sz="1800" dirty="0" smtClean="0"/>
          </a:p>
          <a:p>
            <a:pPr marL="0" indent="0">
              <a:buNone/>
            </a:pPr>
            <a:r>
              <a:rPr lang="en-IN" sz="1800" dirty="0" err="1" smtClean="0"/>
              <a:t>Rs</a:t>
            </a:r>
            <a:r>
              <a:rPr lang="en-IN" sz="1800" dirty="0" smtClean="0"/>
              <a:t> </a:t>
            </a:r>
            <a:r>
              <a:rPr lang="en-IN" sz="1800" dirty="0"/>
              <a:t>300 for a repeat </a:t>
            </a:r>
            <a:r>
              <a:rPr lang="en-IN" sz="1800" dirty="0" smtClean="0"/>
              <a:t>test.</a:t>
            </a:r>
            <a:endParaRPr lang="en-IN" sz="1800" dirty="0" smtClean="0"/>
          </a:p>
          <a:p>
            <a:pPr marL="0" indent="0">
              <a:buNone/>
            </a:pPr>
            <a:endParaRPr lang="en-IN" sz="1800" dirty="0" smtClean="0"/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If you pass this test, you will receive the learning license.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30 days </a:t>
            </a:r>
            <a:r>
              <a:rPr lang="en-IN" sz="1800" dirty="0"/>
              <a:t>later, you can apply for a driving license.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Before applying for a driving license, it is mandatory to have a valid learning license.</a:t>
            </a:r>
          </a:p>
          <a:p>
            <a:pPr marL="0" indent="0">
              <a:buNone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31095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b="1" u="sng" dirty="0" smtClean="0">
                <a:solidFill>
                  <a:srgbClr val="7030A0"/>
                </a:solidFill>
              </a:rPr>
              <a:t>APPLY ONLINE FOR DRIVING LICENSE </a:t>
            </a:r>
          </a:p>
          <a:p>
            <a:pPr marL="0" indent="0">
              <a:buNone/>
            </a:pPr>
            <a:r>
              <a:rPr lang="en-IN" sz="1800" dirty="0" smtClean="0"/>
              <a:t>The </a:t>
            </a:r>
            <a:r>
              <a:rPr lang="en-IN" sz="1800" dirty="0"/>
              <a:t>process of applying for a driving license is similar to the process of applying for a learning license. </a:t>
            </a:r>
            <a:endParaRPr lang="en-IN" sz="1800" dirty="0" smtClean="0"/>
          </a:p>
          <a:p>
            <a:pPr marL="0" indent="0">
              <a:buNone/>
            </a:pP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Step  1</a:t>
            </a: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. Fill Applicant </a:t>
            </a: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Details</a:t>
            </a:r>
            <a:endParaRPr lang="en-IN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Step 2</a:t>
            </a: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. Upload </a:t>
            </a: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Documents</a:t>
            </a:r>
          </a:p>
          <a:p>
            <a:r>
              <a:rPr lang="en-IN" sz="1800" dirty="0"/>
              <a:t>Same as required for learners license</a:t>
            </a:r>
            <a:r>
              <a:rPr lang="en-IN" sz="1800" dirty="0" smtClean="0"/>
              <a:t>.</a:t>
            </a:r>
            <a:endParaRPr lang="en-IN" sz="1800" dirty="0"/>
          </a:p>
          <a:p>
            <a:r>
              <a:rPr lang="en-IN" sz="1800" dirty="0" smtClean="0"/>
              <a:t>Additional : Learning </a:t>
            </a:r>
            <a:r>
              <a:rPr lang="en-IN" sz="1800" dirty="0"/>
              <a:t>License</a:t>
            </a:r>
          </a:p>
          <a:p>
            <a:pPr marL="0" indent="0">
              <a:buNone/>
            </a:pP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Step </a:t>
            </a: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3. DL Test Slot Booking (applicable for only some states)</a:t>
            </a:r>
          </a:p>
          <a:p>
            <a:pPr marL="0" indent="0"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Step 4. Payment of </a:t>
            </a:r>
            <a:r>
              <a:rPr lang="en-IN" sz="1800" dirty="0" smtClean="0">
                <a:solidFill>
                  <a:schemeClr val="accent3">
                    <a:lumMod val="75000"/>
                  </a:schemeClr>
                </a:solidFill>
              </a:rPr>
              <a:t>Fee</a:t>
            </a:r>
            <a:endParaRPr lang="en-IN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1800" dirty="0" err="1" smtClean="0"/>
              <a:t>Rs</a:t>
            </a:r>
            <a:r>
              <a:rPr lang="en-IN" sz="1800" dirty="0" smtClean="0"/>
              <a:t> </a:t>
            </a:r>
            <a:r>
              <a:rPr lang="en-IN" sz="1800" dirty="0"/>
              <a:t>200 for a driving licence, </a:t>
            </a:r>
          </a:p>
          <a:p>
            <a:pPr marL="0" indent="0">
              <a:buNone/>
            </a:pPr>
            <a:r>
              <a:rPr lang="en-IN" sz="1800" dirty="0" err="1"/>
              <a:t>Rs</a:t>
            </a:r>
            <a:r>
              <a:rPr lang="en-IN" sz="1800" dirty="0"/>
              <a:t> 200 for renewal of driving licence,</a:t>
            </a:r>
          </a:p>
          <a:p>
            <a:pPr marL="0" indent="0">
              <a:buNone/>
            </a:pPr>
            <a:r>
              <a:rPr lang="en-IN" sz="1800" dirty="0" err="1"/>
              <a:t>Rs</a:t>
            </a:r>
            <a:r>
              <a:rPr lang="en-IN" sz="1800" dirty="0"/>
              <a:t> 1000 for international drivers permit.</a:t>
            </a:r>
          </a:p>
          <a:p>
            <a:r>
              <a:rPr lang="en-IN" sz="1800" dirty="0"/>
              <a:t>If you pass the test, you will be given a receipt which will act as your Driving License (DL) until the time you receive the permanent smart card. </a:t>
            </a:r>
          </a:p>
          <a:p>
            <a:r>
              <a:rPr lang="en-IN" sz="1800" dirty="0"/>
              <a:t>Within 30 days Driving license is sent to your address via post. 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252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45635" r="81792" b="13369"/>
          <a:stretch/>
        </p:blipFill>
        <p:spPr bwMode="auto">
          <a:xfrm>
            <a:off x="3347864" y="794762"/>
            <a:ext cx="2994843" cy="543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5037" r="81491" b="13850"/>
          <a:stretch/>
        </p:blipFill>
        <p:spPr bwMode="auto">
          <a:xfrm>
            <a:off x="6518366" y="908720"/>
            <a:ext cx="2682558" cy="530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35995" r="82034" b="5096"/>
          <a:stretch/>
        </p:blipFill>
        <p:spPr bwMode="auto">
          <a:xfrm>
            <a:off x="271615" y="794761"/>
            <a:ext cx="2902660" cy="57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VALIDITY OF PERMANENT DRIVING LICENSE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1800" b="1" dirty="0" smtClean="0">
                <a:solidFill>
                  <a:srgbClr val="FFC000"/>
                </a:solidFill>
              </a:rPr>
              <a:t>A piece of information :</a:t>
            </a:r>
            <a:endParaRPr lang="en-IN" sz="1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1800" dirty="0">
                <a:solidFill>
                  <a:srgbClr val="00B050"/>
                </a:solidFill>
              </a:rPr>
              <a:t>RTO Counter </a:t>
            </a:r>
            <a:r>
              <a:rPr lang="en-IN" sz="1800" dirty="0" smtClean="0">
                <a:solidFill>
                  <a:srgbClr val="00B050"/>
                </a:solidFill>
              </a:rPr>
              <a:t>inaugurated </a:t>
            </a:r>
            <a:r>
              <a:rPr lang="en-IN" sz="1800" dirty="0">
                <a:solidFill>
                  <a:srgbClr val="00B050"/>
                </a:solidFill>
              </a:rPr>
              <a:t>in </a:t>
            </a:r>
            <a:r>
              <a:rPr lang="en-IN" sz="1800" dirty="0" err="1">
                <a:solidFill>
                  <a:srgbClr val="00B050"/>
                </a:solidFill>
              </a:rPr>
              <a:t>Orrisa’s</a:t>
            </a:r>
            <a:r>
              <a:rPr lang="en-IN" sz="1800" dirty="0">
                <a:solidFill>
                  <a:srgbClr val="00B050"/>
                </a:solidFill>
              </a:rPr>
              <a:t> </a:t>
            </a:r>
            <a:r>
              <a:rPr lang="en-IN" sz="1800" dirty="0" err="1">
                <a:solidFill>
                  <a:srgbClr val="00B050"/>
                </a:solidFill>
              </a:rPr>
              <a:t>Jagatsinghpur</a:t>
            </a:r>
            <a:r>
              <a:rPr lang="en-IN" sz="1800" dirty="0">
                <a:solidFill>
                  <a:srgbClr val="00B050"/>
                </a:solidFill>
              </a:rPr>
              <a:t>  district Collector Office on October 25</a:t>
            </a:r>
            <a:r>
              <a:rPr lang="en-IN" sz="1800">
                <a:solidFill>
                  <a:srgbClr val="00B050"/>
                </a:solidFill>
              </a:rPr>
              <a:t>, </a:t>
            </a:r>
            <a:r>
              <a:rPr lang="en-IN" sz="1800" smtClean="0">
                <a:solidFill>
                  <a:srgbClr val="00B050"/>
                </a:solidFill>
              </a:rPr>
              <a:t>2019.</a:t>
            </a:r>
            <a:endParaRPr lang="en-IN" sz="18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 t="29821" r="21414" b="28477"/>
          <a:stretch/>
        </p:blipFill>
        <p:spPr bwMode="auto">
          <a:xfrm>
            <a:off x="875275" y="2132856"/>
            <a:ext cx="72271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100" name="Picture 4" descr="C:\Users\j38\AppData\Local\Microsoft\Windows\INetCache\IE\Q7IXUMVT\thank-you-messages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400600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Detailed Topic name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Apply for learners </a:t>
            </a:r>
            <a:r>
              <a:rPr lang="en-IN" dirty="0" err="1" smtClean="0"/>
              <a:t>liense</a:t>
            </a:r>
            <a:r>
              <a:rPr lang="en-IN" dirty="0" smtClean="0"/>
              <a:t> online.</a:t>
            </a:r>
          </a:p>
          <a:p>
            <a:pPr>
              <a:buFont typeface="Wingdings" pitchFamily="2" charset="2"/>
              <a:buChar char="v"/>
            </a:pPr>
            <a:r>
              <a:rPr lang="en-IN" dirty="0"/>
              <a:t>B</a:t>
            </a:r>
            <a:r>
              <a:rPr lang="en-IN" dirty="0" smtClean="0"/>
              <a:t>ook appointment for learners license test.</a:t>
            </a:r>
          </a:p>
          <a:p>
            <a:pPr>
              <a:buFont typeface="Wingdings" pitchFamily="2" charset="2"/>
              <a:buChar char="v"/>
            </a:pPr>
            <a:r>
              <a:rPr lang="en-IN" dirty="0"/>
              <a:t>A</a:t>
            </a:r>
            <a:r>
              <a:rPr lang="en-IN" dirty="0" smtClean="0"/>
              <a:t>pply for driving license online.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998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WHAT IT 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Driving license </a:t>
            </a:r>
            <a:r>
              <a:rPr lang="en-IN" sz="1800" dirty="0"/>
              <a:t>is an official document certifying the license holder’s </a:t>
            </a:r>
            <a:r>
              <a:rPr lang="en-IN" sz="1800" dirty="0">
                <a:solidFill>
                  <a:srgbClr val="00B0F0"/>
                </a:solidFill>
              </a:rPr>
              <a:t>qualification</a:t>
            </a:r>
            <a:r>
              <a:rPr lang="en-IN" sz="1800" dirty="0"/>
              <a:t> to drive a motor vehicle of a </a:t>
            </a:r>
            <a:r>
              <a:rPr lang="en-IN" sz="1800" dirty="0" smtClean="0">
                <a:solidFill>
                  <a:srgbClr val="00B0F0"/>
                </a:solidFill>
              </a:rPr>
              <a:t>particular category </a:t>
            </a:r>
            <a:r>
              <a:rPr lang="en-IN" sz="1800" dirty="0"/>
              <a:t>on Indian </a:t>
            </a:r>
            <a:r>
              <a:rPr lang="en-IN" sz="1800" dirty="0" smtClean="0"/>
              <a:t>roads.</a:t>
            </a:r>
          </a:p>
          <a:p>
            <a:r>
              <a:rPr lang="en-IN" sz="1800" dirty="0"/>
              <a:t>The central government’s </a:t>
            </a:r>
            <a:r>
              <a:rPr lang="en-IN" sz="1800" dirty="0">
                <a:solidFill>
                  <a:srgbClr val="00B0F0"/>
                </a:solidFill>
              </a:rPr>
              <a:t>motor vehicle act of 1988 </a:t>
            </a:r>
            <a:r>
              <a:rPr lang="en-IN" sz="1800" dirty="0"/>
              <a:t>states that any person who is operating a motor vehicle on Indian roads must have a valid driving license issued by the concerned state </a:t>
            </a:r>
            <a:r>
              <a:rPr lang="en-IN" sz="1800" dirty="0" err="1"/>
              <a:t>governtment’s</a:t>
            </a:r>
            <a:r>
              <a:rPr lang="en-IN" sz="1800" dirty="0"/>
              <a:t> Regional </a:t>
            </a:r>
            <a:r>
              <a:rPr lang="en-IN" sz="1800" dirty="0" err="1"/>
              <a:t>Trasport</a:t>
            </a:r>
            <a:r>
              <a:rPr lang="en-IN" sz="1800" dirty="0"/>
              <a:t> </a:t>
            </a:r>
            <a:r>
              <a:rPr lang="en-IN" sz="1800" dirty="0" smtClean="0"/>
              <a:t>Office(RTO) </a:t>
            </a:r>
            <a:r>
              <a:rPr lang="en-IN" sz="1800" dirty="0"/>
              <a:t>or Transport </a:t>
            </a:r>
            <a:r>
              <a:rPr lang="en-IN" sz="1800" dirty="0" smtClean="0"/>
              <a:t>Authority(RTA).</a:t>
            </a:r>
            <a:endParaRPr lang="en-IN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8" t="60487" r="22720" b="16193"/>
          <a:stretch/>
        </p:blipFill>
        <p:spPr bwMode="auto">
          <a:xfrm>
            <a:off x="4067944" y="4453666"/>
            <a:ext cx="4346089" cy="131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NEED OF DRIVING LICENSE</a:t>
            </a:r>
            <a:endParaRPr lang="en-IN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38230" r="26751" b="17652"/>
          <a:stretch/>
        </p:blipFill>
        <p:spPr bwMode="auto">
          <a:xfrm>
            <a:off x="1113039" y="2204865"/>
            <a:ext cx="6917922" cy="411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TYPES OF DRIVING LICENSE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b="1" dirty="0"/>
              <a:t>3 Types </a:t>
            </a:r>
            <a:r>
              <a:rPr lang="en-IN" sz="1800" b="1" dirty="0" smtClean="0"/>
              <a:t>: </a:t>
            </a:r>
          </a:p>
          <a:p>
            <a:pPr marL="0" indent="0">
              <a:buNone/>
            </a:pPr>
            <a:r>
              <a:rPr lang="en-IN" sz="1800" b="1" dirty="0" smtClean="0">
                <a:solidFill>
                  <a:schemeClr val="accent1"/>
                </a:solidFill>
              </a:rPr>
              <a:t>1. Learner’s License</a:t>
            </a:r>
            <a:endParaRPr lang="en-IN" sz="1800" dirty="0" smtClean="0">
              <a:solidFill>
                <a:schemeClr val="accent1"/>
              </a:solidFill>
            </a:endParaRPr>
          </a:p>
          <a:p>
            <a:r>
              <a:rPr lang="en-IN" sz="1800" dirty="0" smtClean="0"/>
              <a:t>It </a:t>
            </a:r>
            <a:r>
              <a:rPr lang="en-IN" sz="1800" dirty="0"/>
              <a:t>is a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temporary</a:t>
            </a:r>
            <a:r>
              <a:rPr lang="en-IN" sz="1800" dirty="0"/>
              <a:t> license valid for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six months</a:t>
            </a:r>
            <a:r>
              <a:rPr lang="en-IN" sz="1800" dirty="0" smtClean="0"/>
              <a:t>.</a:t>
            </a:r>
          </a:p>
          <a:p>
            <a:r>
              <a:rPr lang="en-IN" sz="1800" dirty="0" smtClean="0"/>
              <a:t>Only </a:t>
            </a:r>
            <a:r>
              <a:rPr lang="en-IN" sz="1800" dirty="0"/>
              <a:t>after completing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30 days </a:t>
            </a:r>
            <a:r>
              <a:rPr lang="en-IN" sz="1800" dirty="0"/>
              <a:t>of training lessons, a person is allowed to </a:t>
            </a:r>
            <a:r>
              <a:rPr lang="en-IN" sz="1800" dirty="0" smtClean="0"/>
              <a:t>apply for a driving license.</a:t>
            </a:r>
          </a:p>
          <a:p>
            <a:pPr marL="0" indent="0">
              <a:buNone/>
            </a:pPr>
            <a:r>
              <a:rPr lang="en-IN" sz="1800" b="1" dirty="0" smtClean="0">
                <a:solidFill>
                  <a:schemeClr val="accent1"/>
                </a:solidFill>
              </a:rPr>
              <a:t>2</a:t>
            </a:r>
            <a:r>
              <a:rPr lang="en-IN" sz="1800" b="1" dirty="0">
                <a:solidFill>
                  <a:schemeClr val="accent1"/>
                </a:solidFill>
              </a:rPr>
              <a:t>. Driver’s License (Private)</a:t>
            </a:r>
          </a:p>
          <a:p>
            <a:r>
              <a:rPr lang="en-IN" sz="1800" dirty="0"/>
              <a:t>A Driver’s License can be obtained by people who have successfully completed their training for driving a vehicle. </a:t>
            </a:r>
            <a:endParaRPr lang="en-IN" sz="1800" dirty="0" smtClean="0"/>
          </a:p>
          <a:p>
            <a:r>
              <a:rPr lang="en-US" sz="1800" dirty="0" smtClean="0"/>
              <a:t>Minimum </a:t>
            </a:r>
            <a:r>
              <a:rPr lang="en-US" sz="1800" dirty="0"/>
              <a:t>age </a:t>
            </a:r>
            <a:r>
              <a:rPr lang="en-US" sz="1800" dirty="0" smtClean="0"/>
              <a:t>limit : 16 </a:t>
            </a:r>
            <a:r>
              <a:rPr lang="en-US" sz="1800" dirty="0"/>
              <a:t>years for motorcycles of 50cc or </a:t>
            </a:r>
            <a:r>
              <a:rPr lang="en-US" sz="1800" dirty="0" smtClean="0"/>
              <a:t>less.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  : 18 </a:t>
            </a:r>
            <a:r>
              <a:rPr lang="en-US" sz="1800" dirty="0"/>
              <a:t>for all the other vehicles</a:t>
            </a:r>
            <a:r>
              <a:rPr lang="en-US" sz="1800" dirty="0" smtClean="0"/>
              <a:t>.</a:t>
            </a:r>
            <a:endParaRPr lang="en-IN" sz="1800" b="1" dirty="0" smtClean="0"/>
          </a:p>
          <a:p>
            <a:pPr marL="0" indent="0">
              <a:buNone/>
            </a:pPr>
            <a:r>
              <a:rPr lang="en-IN" sz="1800" b="1" dirty="0" smtClean="0">
                <a:solidFill>
                  <a:schemeClr val="accent1"/>
                </a:solidFill>
              </a:rPr>
              <a:t>3</a:t>
            </a:r>
            <a:r>
              <a:rPr lang="en-IN" sz="1800" b="1" dirty="0">
                <a:solidFill>
                  <a:schemeClr val="accent1"/>
                </a:solidFill>
              </a:rPr>
              <a:t>. Driver’s License (Commercial</a:t>
            </a:r>
            <a:r>
              <a:rPr lang="en-IN" sz="1800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IN" sz="1800" dirty="0"/>
              <a:t>Driving a commercial vehicle means taking responsibility for other individuals traveling in it. </a:t>
            </a:r>
            <a:r>
              <a:rPr lang="en-IN" sz="1800" dirty="0" smtClean="0"/>
              <a:t>Hence it </a:t>
            </a:r>
            <a:r>
              <a:rPr lang="en-IN" sz="1800" dirty="0"/>
              <a:t>is necessary to carry a </a:t>
            </a:r>
            <a:r>
              <a:rPr lang="en-IN" sz="1800" dirty="0">
                <a:solidFill>
                  <a:schemeClr val="accent6">
                    <a:lumMod val="75000"/>
                  </a:schemeClr>
                </a:solidFill>
              </a:rPr>
              <a:t>fitness certificate </a:t>
            </a:r>
            <a:r>
              <a:rPr lang="en-IN" sz="1800" dirty="0"/>
              <a:t>while driving a commercial vehicle</a:t>
            </a:r>
            <a:r>
              <a:rPr lang="en-IN" sz="1800" dirty="0" smtClean="0"/>
              <a:t>.</a:t>
            </a:r>
            <a:endParaRPr lang="en-IN" sz="1800" b="1" dirty="0"/>
          </a:p>
          <a:p>
            <a:r>
              <a:rPr lang="en-IN" sz="1800" dirty="0" smtClean="0"/>
              <a:t>Minimum age limit: 21 </a:t>
            </a:r>
            <a:r>
              <a:rPr lang="en-IN" sz="1800" dirty="0"/>
              <a:t>years. </a:t>
            </a:r>
          </a:p>
        </p:txBody>
      </p:sp>
    </p:spTree>
    <p:extLst>
      <p:ext uri="{BB962C8B-B14F-4D97-AF65-F5344CB8AC3E}">
        <p14:creationId xmlns:p14="http://schemas.microsoft.com/office/powerpoint/2010/main" val="225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DRIVING LICENSE ONLINE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>
                <a:solidFill>
                  <a:srgbClr val="00B0F0"/>
                </a:solidFill>
              </a:rPr>
              <a:t>Need of online process:</a:t>
            </a:r>
          </a:p>
          <a:p>
            <a:r>
              <a:rPr lang="en-IN" sz="1800" dirty="0"/>
              <a:t>To define same standards for these documents on a pan-India </a:t>
            </a:r>
            <a:r>
              <a:rPr lang="en-IN" sz="1800" dirty="0" smtClean="0"/>
              <a:t>level.</a:t>
            </a:r>
            <a:endParaRPr lang="en-IN" sz="1800" dirty="0"/>
          </a:p>
          <a:p>
            <a:r>
              <a:rPr lang="en-IN" sz="1800" dirty="0"/>
              <a:t>To ensure interoperability and </a:t>
            </a:r>
            <a:r>
              <a:rPr lang="en-IN" sz="1800" dirty="0" smtClean="0"/>
              <a:t>correctness.</a:t>
            </a:r>
            <a:endParaRPr lang="en-IN" sz="1800" dirty="0"/>
          </a:p>
          <a:p>
            <a:r>
              <a:rPr lang="en-IN" sz="1800" dirty="0"/>
              <a:t>For the timely availability of information.</a:t>
            </a:r>
          </a:p>
          <a:p>
            <a:pPr marL="0" indent="0">
              <a:buNone/>
            </a:pPr>
            <a:endParaRPr lang="en-IN" sz="1800" b="1" dirty="0" smtClean="0"/>
          </a:p>
          <a:p>
            <a:pPr marL="0" indent="0">
              <a:buNone/>
            </a:pPr>
            <a:r>
              <a:rPr lang="en-IN" sz="1800" b="1" dirty="0" smtClean="0"/>
              <a:t>Authority : The </a:t>
            </a:r>
            <a:r>
              <a:rPr lang="en-IN" sz="1800" b="1" dirty="0"/>
              <a:t>Ministry of Road Transport &amp; </a:t>
            </a:r>
            <a:r>
              <a:rPr lang="en-IN" sz="1800" b="1" dirty="0" smtClean="0"/>
              <a:t>Highways</a:t>
            </a:r>
            <a:endParaRPr lang="en-IN" sz="1800" dirty="0"/>
          </a:p>
          <a:p>
            <a:pPr marL="0" indent="0">
              <a:buNone/>
            </a:pPr>
            <a:r>
              <a:rPr lang="en-IN" sz="1800" b="1" dirty="0" smtClean="0"/>
              <a:t>SCOSTA </a:t>
            </a:r>
            <a:r>
              <a:rPr lang="en-IN" sz="1800" b="1" dirty="0" smtClean="0"/>
              <a:t>committee</a:t>
            </a:r>
            <a:r>
              <a:rPr lang="en-IN" sz="1800" dirty="0" smtClean="0"/>
              <a:t> </a:t>
            </a:r>
            <a:r>
              <a:rPr lang="en-IN" sz="1800" dirty="0" smtClean="0"/>
              <a:t>recommendation : </a:t>
            </a:r>
            <a:r>
              <a:rPr lang="en-IN" sz="1800" dirty="0"/>
              <a:t>a uniform standardized </a:t>
            </a:r>
            <a:r>
              <a:rPr lang="en-IN" sz="1800" dirty="0" smtClean="0"/>
              <a:t>software.</a:t>
            </a:r>
          </a:p>
          <a:p>
            <a:pPr marL="0" indent="0">
              <a:buNone/>
            </a:pPr>
            <a:r>
              <a:rPr lang="en-IN" sz="1800" dirty="0"/>
              <a:t>National Informatics Centre </a:t>
            </a:r>
            <a:r>
              <a:rPr lang="en-IN" sz="1800" dirty="0" smtClean="0"/>
              <a:t>deployed</a:t>
            </a:r>
            <a:r>
              <a:rPr lang="en-IN" sz="1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The software VAHAN for Vehicle Registration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The software SARATHI for Driving </a:t>
            </a:r>
            <a:r>
              <a:rPr lang="en-IN" sz="1800" dirty="0" smtClean="0"/>
              <a:t>Licenses.</a:t>
            </a:r>
            <a:endParaRPr lang="en-IN" sz="1800" dirty="0"/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26275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b="1" dirty="0" smtClean="0"/>
              <a:t>HOW TO FILE AN APPLICATION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 smtClean="0"/>
              <a:t>Here is a complete step-by-step guide for filing an RTO application for Driving License Online:</a:t>
            </a:r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r>
              <a:rPr lang="en-IN" sz="2000" b="1" u="sng" dirty="0" smtClean="0">
                <a:solidFill>
                  <a:srgbClr val="7030A0"/>
                </a:solidFill>
              </a:rPr>
              <a:t>APPLY  ONLINE FOR LEARNER’S LICENSE</a:t>
            </a:r>
          </a:p>
          <a:p>
            <a:pPr marL="0" indent="0">
              <a:buNone/>
            </a:pPr>
            <a:r>
              <a:rPr lang="en-IN" sz="1800" dirty="0" smtClean="0"/>
              <a:t>On </a:t>
            </a:r>
            <a:r>
              <a:rPr lang="en-IN" sz="1800" dirty="0"/>
              <a:t>the website of </a:t>
            </a:r>
            <a:r>
              <a:rPr lang="en-IN" sz="1800" dirty="0">
                <a:hlinkClick r:id="rId2"/>
              </a:rPr>
              <a:t>https://sarathi.parivahan.gov.in/</a:t>
            </a:r>
            <a:r>
              <a:rPr lang="en-IN" sz="1800" dirty="0"/>
              <a:t> the online application for  all types of licenses can be made. </a:t>
            </a:r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r>
              <a:rPr lang="en-IN" sz="1800" dirty="0"/>
              <a:t>Following are the stages in Application Submission in Issuing Learner's Licence in the following order</a:t>
            </a:r>
          </a:p>
          <a:p>
            <a:pPr marL="0" indent="0">
              <a:buNone/>
            </a:pPr>
            <a:r>
              <a:rPr lang="en-IN" sz="1800" dirty="0"/>
              <a:t>1. Fill Applicant Details</a:t>
            </a:r>
          </a:p>
          <a:p>
            <a:pPr marL="0" indent="0">
              <a:buNone/>
            </a:pPr>
            <a:r>
              <a:rPr lang="en-IN" sz="1800" dirty="0"/>
              <a:t>2. Upload Documents</a:t>
            </a:r>
          </a:p>
          <a:p>
            <a:pPr marL="0" indent="0">
              <a:buNone/>
            </a:pPr>
            <a:r>
              <a:rPr lang="en-IN" sz="1800" dirty="0" smtClean="0"/>
              <a:t>3.</a:t>
            </a:r>
            <a:r>
              <a:rPr lang="en-IN" sz="1800" dirty="0"/>
              <a:t> LL Test Slot Booking</a:t>
            </a:r>
          </a:p>
          <a:p>
            <a:pPr marL="0" indent="0">
              <a:buNone/>
            </a:pPr>
            <a:r>
              <a:rPr lang="en-IN" sz="1800" dirty="0" smtClean="0"/>
              <a:t>4.</a:t>
            </a:r>
            <a:r>
              <a:rPr lang="en-IN" sz="1800" dirty="0"/>
              <a:t> Payment of Fee</a:t>
            </a:r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15143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836713"/>
            <a:ext cx="7803443" cy="54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solidFill>
                  <a:schemeClr val="accent3">
                    <a:lumMod val="75000"/>
                  </a:schemeClr>
                </a:solidFill>
              </a:rPr>
              <a:t>Step 1-File applicant details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492896"/>
            <a:ext cx="872096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314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HOW TO APPLY FOR DRIVING LICENSE ONLINE</vt:lpstr>
      <vt:lpstr>Detailed Topic name</vt:lpstr>
      <vt:lpstr>WHAT IT IS</vt:lpstr>
      <vt:lpstr>NEED OF DRIVING LICENSE</vt:lpstr>
      <vt:lpstr>TYPES OF DRIVING LICENSE</vt:lpstr>
      <vt:lpstr>DRIVING LICENSE ONLINE</vt:lpstr>
      <vt:lpstr>HOW TO FILE AN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VALIDITY OF PERMANENT DRIVING LICENSE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j38</dc:creator>
  <cp:lastModifiedBy>j38</cp:lastModifiedBy>
  <cp:revision>34</cp:revision>
  <dcterms:created xsi:type="dcterms:W3CDTF">2019-10-30T17:11:29Z</dcterms:created>
  <dcterms:modified xsi:type="dcterms:W3CDTF">2019-11-03T13:40:05Z</dcterms:modified>
</cp:coreProperties>
</file>