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9" r:id="rId7"/>
    <p:sldId id="266" r:id="rId8"/>
    <p:sldId id="270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05141-C3F8-4554-9A93-B37C9E6E3538}" type="datetimeFigureOut">
              <a:rPr lang="en-IN" smtClean="0"/>
              <a:t>05-11-2019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ADBBF-83A9-4DB8-8FC0-D3147083D3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573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ADBBF-83A9-4DB8-8FC0-D3147083D35C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4580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ADBBF-83A9-4DB8-8FC0-D3147083D35C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02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ADBBF-83A9-4DB8-8FC0-D3147083D35C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0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128" y="152401"/>
            <a:ext cx="7767342" cy="1142999"/>
          </a:xfrm>
        </p:spPr>
        <p:txBody>
          <a:bodyPr>
            <a:normAutofit fontScale="90000"/>
          </a:bodyPr>
          <a:lstStyle/>
          <a:p>
            <a:r>
              <a:rPr lang="en-IN" u="sng" dirty="0" smtClean="0"/>
              <a:t>CYBER CRIME AND SECURITY</a:t>
            </a:r>
            <a:endParaRPr lang="en-IN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178566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IN" sz="2800" b="1" u="sng" dirty="0" smtClean="0">
                <a:solidFill>
                  <a:schemeClr val="tx1"/>
                </a:solidFill>
              </a:rPr>
              <a:t>Presented by</a:t>
            </a:r>
          </a:p>
          <a:p>
            <a:pPr algn="ctr"/>
            <a:r>
              <a:rPr lang="en-IN" b="1" u="sng" dirty="0" smtClean="0">
                <a:solidFill>
                  <a:schemeClr val="tx1"/>
                </a:solidFill>
              </a:rPr>
              <a:t>DR. SUDARSHAN S. RATHOD</a:t>
            </a:r>
          </a:p>
          <a:p>
            <a:pPr algn="ctr"/>
            <a:r>
              <a:rPr lang="en-IN" b="1" u="sng" dirty="0" smtClean="0">
                <a:solidFill>
                  <a:schemeClr val="tx1"/>
                </a:solidFill>
              </a:rPr>
              <a:t>BATCH –D</a:t>
            </a:r>
            <a:r>
              <a:rPr lang="en-IN" b="1" dirty="0" smtClean="0">
                <a:solidFill>
                  <a:schemeClr val="tx1"/>
                </a:solidFill>
              </a:rPr>
              <a:t> </a:t>
            </a:r>
            <a:r>
              <a:rPr lang="en-IN" b="1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IN" b="1" u="sng" dirty="0" smtClean="0">
                <a:solidFill>
                  <a:schemeClr val="tx1"/>
                </a:solidFill>
              </a:rPr>
              <a:t>YASHADA CPTP-05 </a:t>
            </a:r>
          </a:p>
          <a:p>
            <a:pPr algn="ctr"/>
            <a:r>
              <a:rPr lang="en-IN" b="1" dirty="0" smtClean="0">
                <a:solidFill>
                  <a:schemeClr val="tx1"/>
                </a:solidFill>
              </a:rPr>
              <a:t>         </a:t>
            </a:r>
            <a:r>
              <a:rPr lang="en-IN" b="1" u="sng" dirty="0" smtClean="0">
                <a:solidFill>
                  <a:schemeClr val="tx1"/>
                </a:solidFill>
              </a:rPr>
              <a:t>PROB. DEPUTY SUPERINTENDENT OF POLICE</a:t>
            </a:r>
            <a:endParaRPr lang="en-IN" b="1" u="sng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0" y="3233468"/>
            <a:ext cx="9144000" cy="3581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029200" y="4038600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IF WE CAN DEFECT THEM SITTING AT                             HOME…….WHO NEEDS TO FIGHT WITH TANKS AND GUNS</a:t>
            </a:r>
            <a:endParaRPr lang="en-IN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8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2971799"/>
          </a:xfrm>
        </p:spPr>
        <p:txBody>
          <a:bodyPr>
            <a:normAutofit/>
          </a:bodyPr>
          <a:lstStyle/>
          <a:p>
            <a:r>
              <a:rPr lang="en-IN" dirty="0"/>
              <a:t>Technology is destructive only in the hands of people who do not realize that they are one and the same process as the universe.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935162"/>
          </a:xfrm>
          <a:prstGeom prst="rightArrow">
            <a:avLst>
              <a:gd name="adj1" fmla="val 50000"/>
              <a:gd name="adj2" fmla="val 57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sz="3600" u="sng" dirty="0" smtClean="0">
                <a:solidFill>
                  <a:schemeClr val="tx1"/>
                </a:solidFill>
              </a:rPr>
              <a:t> </a:t>
            </a:r>
            <a:r>
              <a:rPr lang="en-IN" sz="3600" u="sng" dirty="0">
                <a:solidFill>
                  <a:schemeClr val="tx1"/>
                </a:solidFill>
              </a:rPr>
              <a:t>CONCLUSION </a:t>
            </a:r>
            <a:endParaRPr lang="en-IN" sz="36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45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28600"/>
            <a:ext cx="3124200" cy="6096000"/>
          </a:xfrm>
        </p:spPr>
      </p:pic>
      <p:sp>
        <p:nvSpPr>
          <p:cNvPr id="5" name="TextBox 4"/>
          <p:cNvSpPr txBox="1"/>
          <p:nvPr/>
        </p:nvSpPr>
        <p:spPr>
          <a:xfrm>
            <a:off x="381000" y="266700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THANK YOU</a:t>
            </a:r>
            <a:endParaRPr lang="en-IN" sz="7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 flipH="1">
            <a:off x="8610600" y="5443402"/>
            <a:ext cx="228600" cy="648232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1" r="13911"/>
          <a:stretch>
            <a:fillRect/>
          </a:stretch>
        </p:blipFill>
        <p:spPr>
          <a:xfrm>
            <a:off x="9525" y="0"/>
            <a:ext cx="9048750" cy="45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>
                <a:solidFill>
                  <a:schemeClr val="tx1"/>
                </a:solidFill>
                <a:effectLst/>
              </a:rPr>
              <a:t>“It takes 20 years to build a reputation and few minutes of cyber-incident to ruin it.”</a:t>
            </a:r>
            <a:r>
              <a:rPr lang="en-IN" dirty="0"/>
              <a:t/>
            </a:r>
            <a:br>
              <a:rPr lang="en-IN" dirty="0"/>
            </a:br>
            <a:r>
              <a:rPr lang="en-IN" dirty="0">
                <a:effectLst/>
              </a:rPr>
              <a:t>― </a:t>
            </a:r>
            <a:r>
              <a:rPr lang="en-IN" b="1" dirty="0" err="1">
                <a:effectLst/>
              </a:rPr>
              <a:t>Stephane</a:t>
            </a:r>
            <a:r>
              <a:rPr lang="en-IN" b="1" dirty="0">
                <a:effectLst/>
              </a:rPr>
              <a:t> </a:t>
            </a:r>
            <a:r>
              <a:rPr lang="en-IN" b="1" dirty="0" err="1">
                <a:effectLst/>
              </a:rPr>
              <a:t>Nappo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9144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8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CYBER SECURITY</a:t>
            </a:r>
            <a:endParaRPr lang="en-IN" sz="8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35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200400"/>
          </a:xfrm>
        </p:spPr>
        <p:txBody>
          <a:bodyPr/>
          <a:lstStyle/>
          <a:p>
            <a:r>
              <a:rPr lang="en-IN" dirty="0" smtClean="0"/>
              <a:t>cyber </a:t>
            </a:r>
            <a:r>
              <a:rPr lang="en-IN" dirty="0"/>
              <a:t>security is a branch of computer security specifically related to the Internet</a:t>
            </a:r>
            <a:r>
              <a:rPr lang="en-IN" dirty="0" smtClean="0"/>
              <a:t>.</a:t>
            </a:r>
          </a:p>
          <a:p>
            <a:pPr marL="109728" indent="0">
              <a:buNone/>
            </a:pPr>
            <a:r>
              <a:rPr lang="en-IN" dirty="0" smtClean="0"/>
              <a:t> </a:t>
            </a:r>
          </a:p>
          <a:p>
            <a:r>
              <a:rPr lang="en-IN" dirty="0" smtClean="0"/>
              <a:t>It's </a:t>
            </a:r>
            <a:r>
              <a:rPr lang="en-IN" dirty="0"/>
              <a:t>objective is to establish rules and measure to use against attacks over the Internet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ight Arrow 3"/>
          <p:cNvSpPr/>
          <p:nvPr/>
        </p:nvSpPr>
        <p:spPr>
          <a:xfrm>
            <a:off x="457200" y="76200"/>
            <a:ext cx="6705600" cy="18052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533400" y="655668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CYBER SECURITY</a:t>
            </a:r>
          </a:p>
        </p:txBody>
      </p:sp>
    </p:spTree>
    <p:extLst>
      <p:ext uri="{BB962C8B-B14F-4D97-AF65-F5344CB8AC3E}">
        <p14:creationId xmlns:p14="http://schemas.microsoft.com/office/powerpoint/2010/main" val="396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/>
          <a:lstStyle/>
          <a:p>
            <a:r>
              <a:rPr lang="en-IN" dirty="0"/>
              <a:t>Defend us from critical attacks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Browse </a:t>
            </a:r>
            <a:r>
              <a:rPr lang="en-IN" dirty="0"/>
              <a:t>the safe website</a:t>
            </a:r>
            <a:r>
              <a:rPr lang="en-IN" dirty="0" smtClean="0"/>
              <a:t>.</a:t>
            </a:r>
          </a:p>
          <a:p>
            <a:pPr marL="109728" indent="0">
              <a:buNone/>
            </a:pPr>
            <a:r>
              <a:rPr lang="en-IN" dirty="0" smtClean="0"/>
              <a:t> </a:t>
            </a:r>
          </a:p>
          <a:p>
            <a:r>
              <a:rPr lang="en-IN" dirty="0" smtClean="0"/>
              <a:t>Internet </a:t>
            </a:r>
            <a:r>
              <a:rPr lang="en-IN" dirty="0"/>
              <a:t>security process all the incoming and outgoing data on our computer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208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IN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OF CYBER SECURITY</a:t>
            </a:r>
          </a:p>
        </p:txBody>
      </p:sp>
    </p:spTree>
    <p:extLst>
      <p:ext uri="{BB962C8B-B14F-4D97-AF65-F5344CB8AC3E}">
        <p14:creationId xmlns:p14="http://schemas.microsoft.com/office/powerpoint/2010/main" val="38601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 flipH="1">
            <a:off x="8610600" y="5443402"/>
            <a:ext cx="228600" cy="648232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1" r="13911"/>
          <a:stretch>
            <a:fillRect/>
          </a:stretch>
        </p:blipFill>
        <p:spPr>
          <a:xfrm>
            <a:off x="9525" y="0"/>
            <a:ext cx="9048750" cy="45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04800" y="4953000"/>
            <a:ext cx="8075432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IN" dirty="0" smtClean="0">
                <a:solidFill>
                  <a:schemeClr val="tx1"/>
                </a:solidFill>
                <a:effectLst/>
              </a:rPr>
              <a:t>“</a:t>
            </a:r>
            <a:r>
              <a:rPr lang="en-IN" sz="3100" dirty="0">
                <a:solidFill>
                  <a:schemeClr val="tx1"/>
                </a:solidFill>
                <a:effectLst/>
              </a:rPr>
              <a:t>Technology trust is a good thing, </a:t>
            </a:r>
            <a:r>
              <a:rPr lang="en-IN" sz="3100" dirty="0" smtClean="0">
                <a:solidFill>
                  <a:schemeClr val="tx1"/>
                </a:solidFill>
                <a:effectLst/>
              </a:rPr>
              <a:t/>
            </a:r>
            <a:br>
              <a:rPr lang="en-IN" sz="3100" dirty="0" smtClean="0">
                <a:solidFill>
                  <a:schemeClr val="tx1"/>
                </a:solidFill>
                <a:effectLst/>
              </a:rPr>
            </a:br>
            <a:r>
              <a:rPr lang="en-IN" sz="3100" dirty="0" smtClean="0">
                <a:solidFill>
                  <a:schemeClr val="tx1"/>
                </a:solidFill>
                <a:effectLst/>
              </a:rPr>
              <a:t>                            but </a:t>
            </a:r>
            <a:r>
              <a:rPr lang="en-IN" sz="3100" dirty="0" err="1" smtClean="0">
                <a:solidFill>
                  <a:schemeClr val="tx1"/>
                </a:solidFill>
                <a:effectLst/>
              </a:rPr>
              <a:t>controlis</a:t>
            </a:r>
            <a:r>
              <a:rPr lang="en-IN" sz="3100" dirty="0" smtClean="0">
                <a:solidFill>
                  <a:schemeClr val="tx1"/>
                </a:solidFill>
                <a:effectLst/>
              </a:rPr>
              <a:t> a better one.”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1576119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8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CYBER CRIME</a:t>
            </a:r>
            <a:endParaRPr lang="en-IN" sz="8000" b="1" u="sng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68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/>
          <a:lstStyle/>
          <a:p>
            <a:r>
              <a:rPr lang="en-IN" sz="2400" dirty="0" smtClean="0"/>
              <a:t>C</a:t>
            </a:r>
            <a:r>
              <a:rPr lang="en-IN" dirty="0" smtClean="0"/>
              <a:t>rime </a:t>
            </a:r>
            <a:r>
              <a:rPr lang="en-IN" dirty="0"/>
              <a:t>committed using a computer and the internet to steal data or information. </a:t>
            </a:r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Illegal imports.</a:t>
            </a:r>
          </a:p>
          <a:p>
            <a:endParaRPr lang="en-IN" dirty="0" smtClean="0"/>
          </a:p>
          <a:p>
            <a:r>
              <a:rPr lang="en-IN" dirty="0"/>
              <a:t> </a:t>
            </a:r>
            <a:r>
              <a:rPr lang="en-IN" sz="2400" dirty="0" smtClean="0"/>
              <a:t>M</a:t>
            </a:r>
            <a:r>
              <a:rPr lang="en-IN" dirty="0" smtClean="0"/>
              <a:t>alicious </a:t>
            </a:r>
            <a:r>
              <a:rPr lang="en-IN" dirty="0"/>
              <a:t>programs.</a:t>
            </a:r>
            <a:endParaRPr lang="en-IN" dirty="0" smtClean="0"/>
          </a:p>
          <a:p>
            <a:pPr marL="109728" indent="0">
              <a:buNone/>
            </a:pPr>
            <a:endParaRPr lang="en-IN" dirty="0" smtClean="0"/>
          </a:p>
          <a:p>
            <a:pPr marL="109728" indent="0">
              <a:buNone/>
            </a:pPr>
            <a:endParaRPr lang="en-IN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208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IN" u="sng" dirty="0">
                <a:solidFill>
                  <a:schemeClr val="tx1"/>
                </a:solidFill>
              </a:rPr>
              <a:t>DEFINING CYBER CRIME</a:t>
            </a:r>
            <a:endParaRPr lang="en-IN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11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416491"/>
          </a:xfrm>
        </p:spPr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Computer as a </a:t>
            </a:r>
            <a:r>
              <a:rPr lang="en-IN" dirty="0" smtClean="0"/>
              <a:t>Target.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/>
              <a:t>The computer as a </a:t>
            </a:r>
            <a:r>
              <a:rPr lang="en-IN" dirty="0" smtClean="0"/>
              <a:t>weapon.</a:t>
            </a:r>
            <a:endParaRPr lang="en-IN" dirty="0"/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935162"/>
          </a:xfrm>
          <a:prstGeom prst="rightArrow">
            <a:avLst>
              <a:gd name="adj1" fmla="val 50000"/>
              <a:gd name="adj2" fmla="val 57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sz="3200" u="sng" dirty="0" smtClean="0">
                <a:solidFill>
                  <a:schemeClr val="tx1"/>
                </a:solidFill>
              </a:rPr>
              <a:t>CATEGORIZATION OF CYBER CRIME </a:t>
            </a:r>
            <a:endParaRPr lang="en-IN" sz="32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58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399"/>
            <a:ext cx="8229600" cy="3124201"/>
          </a:xfrm>
        </p:spPr>
        <p:txBody>
          <a:bodyPr>
            <a:normAutofit/>
          </a:bodyPr>
          <a:lstStyle/>
          <a:p>
            <a:r>
              <a:rPr lang="en-IN" sz="2800" dirty="0" smtClean="0"/>
              <a:t>Hacking</a:t>
            </a:r>
          </a:p>
          <a:p>
            <a:r>
              <a:rPr lang="en-IN" sz="2800" dirty="0" smtClean="0"/>
              <a:t>Denial </a:t>
            </a:r>
            <a:r>
              <a:rPr lang="en-IN" sz="2800" dirty="0"/>
              <a:t>of service </a:t>
            </a:r>
            <a:r>
              <a:rPr lang="en-IN" sz="2800" dirty="0" smtClean="0"/>
              <a:t>attack</a:t>
            </a:r>
          </a:p>
          <a:p>
            <a:r>
              <a:rPr lang="en-IN" sz="2800" dirty="0" smtClean="0"/>
              <a:t>Virus </a:t>
            </a:r>
            <a:r>
              <a:rPr lang="en-IN" sz="2800" dirty="0"/>
              <a:t>Dissemination </a:t>
            </a:r>
            <a:endParaRPr lang="en-IN" sz="2800" dirty="0" smtClean="0"/>
          </a:p>
          <a:p>
            <a:r>
              <a:rPr lang="en-IN" sz="2800" dirty="0" smtClean="0"/>
              <a:t>Computer Vandalism</a:t>
            </a:r>
          </a:p>
          <a:p>
            <a:r>
              <a:rPr lang="en-IN" sz="2800" dirty="0" smtClean="0"/>
              <a:t>Cyber Terrorism</a:t>
            </a:r>
          </a:p>
          <a:p>
            <a:r>
              <a:rPr lang="en-IN" sz="2800" dirty="0" smtClean="0"/>
              <a:t>Software </a:t>
            </a:r>
            <a:r>
              <a:rPr lang="en-IN" sz="2800" dirty="0"/>
              <a:t>Piracy</a:t>
            </a:r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935162"/>
          </a:xfrm>
          <a:prstGeom prst="rightArrow">
            <a:avLst>
              <a:gd name="adj1" fmla="val 50000"/>
              <a:gd name="adj2" fmla="val 57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sz="3600" u="sng" dirty="0" smtClean="0">
                <a:solidFill>
                  <a:schemeClr val="tx1"/>
                </a:solidFill>
              </a:rPr>
              <a:t> </a:t>
            </a:r>
            <a:r>
              <a:rPr lang="en-IN" sz="3600" u="sng" dirty="0">
                <a:solidFill>
                  <a:schemeClr val="tx1"/>
                </a:solidFill>
              </a:rPr>
              <a:t>TYPES OF CYBER CRIME </a:t>
            </a:r>
            <a:endParaRPr lang="en-IN" sz="36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39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733799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Use antivirus software’s. </a:t>
            </a:r>
            <a:endParaRPr lang="en-IN" dirty="0" smtClean="0"/>
          </a:p>
          <a:p>
            <a:r>
              <a:rPr lang="en-IN" dirty="0" smtClean="0"/>
              <a:t>Insert </a:t>
            </a:r>
            <a:r>
              <a:rPr lang="en-IN" dirty="0"/>
              <a:t>firewalls. </a:t>
            </a:r>
            <a:endParaRPr lang="en-IN" dirty="0" smtClean="0"/>
          </a:p>
          <a:p>
            <a:r>
              <a:rPr lang="en-IN" dirty="0" smtClean="0"/>
              <a:t>Uninstall </a:t>
            </a:r>
            <a:r>
              <a:rPr lang="en-IN" dirty="0"/>
              <a:t>unnecessary software </a:t>
            </a:r>
            <a:endParaRPr lang="en-IN" dirty="0" smtClean="0"/>
          </a:p>
          <a:p>
            <a:r>
              <a:rPr lang="en-IN" dirty="0" smtClean="0"/>
              <a:t>Maintain </a:t>
            </a:r>
            <a:r>
              <a:rPr lang="en-IN" dirty="0"/>
              <a:t>backup. </a:t>
            </a:r>
            <a:endParaRPr lang="en-IN" dirty="0" smtClean="0"/>
          </a:p>
          <a:p>
            <a:r>
              <a:rPr lang="en-IN" dirty="0" smtClean="0"/>
              <a:t>Check </a:t>
            </a:r>
            <a:r>
              <a:rPr lang="en-IN" dirty="0"/>
              <a:t>security settings. </a:t>
            </a:r>
            <a:endParaRPr lang="en-IN" dirty="0" smtClean="0"/>
          </a:p>
          <a:p>
            <a:r>
              <a:rPr lang="en-IN" dirty="0" smtClean="0"/>
              <a:t>Stay </a:t>
            </a:r>
            <a:r>
              <a:rPr lang="en-IN" dirty="0"/>
              <a:t>anonymous - choose a genderless screen name. </a:t>
            </a:r>
            <a:endParaRPr lang="en-IN" dirty="0" smtClean="0"/>
          </a:p>
          <a:p>
            <a:r>
              <a:rPr lang="en-IN" dirty="0" smtClean="0"/>
              <a:t>Never </a:t>
            </a:r>
            <a:r>
              <a:rPr lang="en-IN" dirty="0"/>
              <a:t>give your full name or address to strangers. </a:t>
            </a:r>
            <a:endParaRPr lang="en-IN" dirty="0" smtClean="0"/>
          </a:p>
          <a:p>
            <a:r>
              <a:rPr lang="en-IN" dirty="0" smtClean="0"/>
              <a:t>Learn </a:t>
            </a:r>
            <a:r>
              <a:rPr lang="en-IN" dirty="0"/>
              <a:t>more about Internet privacy.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935162"/>
          </a:xfrm>
          <a:prstGeom prst="rightArrow">
            <a:avLst>
              <a:gd name="adj1" fmla="val 50000"/>
              <a:gd name="adj2" fmla="val 5713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IN" sz="3600" u="sng" dirty="0" smtClean="0">
                <a:solidFill>
                  <a:schemeClr val="tx1"/>
                </a:solidFill>
              </a:rPr>
              <a:t> </a:t>
            </a:r>
            <a:r>
              <a:rPr lang="en-IN" sz="3600" u="sng" dirty="0">
                <a:solidFill>
                  <a:schemeClr val="tx1"/>
                </a:solidFill>
              </a:rPr>
              <a:t>SAFETY TIPS FOR CYBER CRIME</a:t>
            </a:r>
            <a:r>
              <a:rPr lang="en-IN" sz="3600" u="sng" dirty="0" smtClean="0">
                <a:solidFill>
                  <a:schemeClr val="tx1"/>
                </a:solidFill>
              </a:rPr>
              <a:t> </a:t>
            </a:r>
            <a:endParaRPr lang="en-IN" sz="3600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500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269</Words>
  <Application>Microsoft Office PowerPoint</Application>
  <PresentationFormat>On-screen Show (4:3)</PresentationFormat>
  <Paragraphs>54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CYBER CRIME AND SECURITY</vt:lpstr>
      <vt:lpstr>“It takes 20 years to build a reputation and few minutes of cyber-incident to ruin it.” ― Stephane Nappo</vt:lpstr>
      <vt:lpstr>PowerPoint Presentation</vt:lpstr>
      <vt:lpstr>ADVANTAGES OF CYBER SECURITY</vt:lpstr>
      <vt:lpstr>“Technology trust is a good thing,                              but controlis a better one.” </vt:lpstr>
      <vt:lpstr>DEFINING CYBER CRIME</vt:lpstr>
      <vt:lpstr>CATEGORIZATION OF CYBER CRIME </vt:lpstr>
      <vt:lpstr> TYPES OF CYBER CRIME </vt:lpstr>
      <vt:lpstr> SAFETY TIPS FOR CYBER CRIME </vt:lpstr>
      <vt:lpstr> CONCLUSION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 admin</dc:creator>
  <cp:lastModifiedBy>y admin</cp:lastModifiedBy>
  <cp:revision>27</cp:revision>
  <dcterms:created xsi:type="dcterms:W3CDTF">2006-08-16T00:00:00Z</dcterms:created>
  <dcterms:modified xsi:type="dcterms:W3CDTF">2019-11-04T18:48:12Z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