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0" r:id="rId4"/>
    <p:sldId id="259" r:id="rId5"/>
    <p:sldId id="257"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6FC896-9B23-4194-8AF6-41125F6AC0F5}" type="doc">
      <dgm:prSet loTypeId="urn:microsoft.com/office/officeart/2008/layout/HorizontalMultiLevelHierarchy" loCatId="hierarchy" qsTypeId="urn:microsoft.com/office/officeart/2005/8/quickstyle/simple4" qsCatId="simple" csTypeId="urn:microsoft.com/office/officeart/2005/8/colors/colorful5" csCatId="colorful" phldr="1"/>
      <dgm:spPr/>
      <dgm:t>
        <a:bodyPr/>
        <a:lstStyle/>
        <a:p>
          <a:endParaRPr lang="en-IN"/>
        </a:p>
      </dgm:t>
    </dgm:pt>
    <dgm:pt modelId="{63CE90F4-A57E-4538-8249-B1CEB1929465}">
      <dgm:prSet phldrT="[Text]" custT="1"/>
      <dgm:spPr/>
      <dgm:t>
        <a:bodyPr/>
        <a:lstStyle/>
        <a:p>
          <a:r>
            <a:rPr lang="en-IN" sz="2800" dirty="0" smtClean="0">
              <a:latin typeface="Calibri" pitchFamily="34" charset="0"/>
            </a:rPr>
            <a:t>Ways to Check PF</a:t>
          </a:r>
          <a:endParaRPr lang="en-IN" sz="2800" dirty="0">
            <a:latin typeface="Calibri" pitchFamily="34" charset="0"/>
          </a:endParaRPr>
        </a:p>
      </dgm:t>
    </dgm:pt>
    <dgm:pt modelId="{EFD02D20-65FE-48E1-A9F1-D94B94ADC33E}" type="parTrans" cxnId="{D3A72C68-0C61-49C1-8DFC-A3D7213C5CB1}">
      <dgm:prSet/>
      <dgm:spPr/>
      <dgm:t>
        <a:bodyPr/>
        <a:lstStyle/>
        <a:p>
          <a:endParaRPr lang="en-IN" sz="1400">
            <a:latin typeface="Calibri" pitchFamily="34" charset="0"/>
          </a:endParaRPr>
        </a:p>
      </dgm:t>
    </dgm:pt>
    <dgm:pt modelId="{6C10B126-5DDE-4490-9C41-FB11980592D5}" type="sibTrans" cxnId="{D3A72C68-0C61-49C1-8DFC-A3D7213C5CB1}">
      <dgm:prSet/>
      <dgm:spPr/>
      <dgm:t>
        <a:bodyPr/>
        <a:lstStyle/>
        <a:p>
          <a:endParaRPr lang="en-IN" sz="1400">
            <a:latin typeface="Calibri" pitchFamily="34" charset="0"/>
          </a:endParaRPr>
        </a:p>
      </dgm:t>
    </dgm:pt>
    <dgm:pt modelId="{D747590D-01BB-4890-808A-86259D9186EE}">
      <dgm:prSet phldrT="[Text]" custT="1"/>
      <dgm:spPr/>
      <dgm:t>
        <a:bodyPr/>
        <a:lstStyle/>
        <a:p>
          <a:r>
            <a:rPr lang="en-IN" sz="2000" dirty="0" smtClean="0">
              <a:latin typeface="Calibri" pitchFamily="34" charset="0"/>
            </a:rPr>
            <a:t>Checking Online </a:t>
          </a:r>
          <a:endParaRPr lang="en-IN" sz="2000" dirty="0">
            <a:latin typeface="Calibri" pitchFamily="34" charset="0"/>
          </a:endParaRPr>
        </a:p>
      </dgm:t>
    </dgm:pt>
    <dgm:pt modelId="{00962933-2E1E-4E9D-9A1C-7E511CF2F9AC}" type="parTrans" cxnId="{B8C3717C-91ED-4219-9AF7-2EA6253EDA20}">
      <dgm:prSet custT="1"/>
      <dgm:spPr/>
      <dgm:t>
        <a:bodyPr/>
        <a:lstStyle/>
        <a:p>
          <a:endParaRPr lang="en-IN" sz="300">
            <a:latin typeface="Calibri" pitchFamily="34" charset="0"/>
          </a:endParaRPr>
        </a:p>
      </dgm:t>
    </dgm:pt>
    <dgm:pt modelId="{1F4A4C54-AFB1-4ED0-90F6-C93C9658D37D}" type="sibTrans" cxnId="{B8C3717C-91ED-4219-9AF7-2EA6253EDA20}">
      <dgm:prSet/>
      <dgm:spPr/>
      <dgm:t>
        <a:bodyPr/>
        <a:lstStyle/>
        <a:p>
          <a:endParaRPr lang="en-IN" sz="1400">
            <a:latin typeface="Calibri" pitchFamily="34" charset="0"/>
          </a:endParaRPr>
        </a:p>
      </dgm:t>
    </dgm:pt>
    <dgm:pt modelId="{5C8AB1B7-BA6D-4D69-942B-E2F805F24328}">
      <dgm:prSet phldrT="[Text]" custT="1"/>
      <dgm:spPr/>
      <dgm:t>
        <a:bodyPr/>
        <a:lstStyle/>
        <a:p>
          <a:r>
            <a:rPr lang="en-IN" sz="2000" dirty="0" smtClean="0">
              <a:latin typeface="Calibri" pitchFamily="34" charset="0"/>
            </a:rPr>
            <a:t>Through SMS</a:t>
          </a:r>
          <a:endParaRPr lang="en-IN" sz="2000" dirty="0">
            <a:latin typeface="Calibri" pitchFamily="34" charset="0"/>
          </a:endParaRPr>
        </a:p>
      </dgm:t>
    </dgm:pt>
    <dgm:pt modelId="{F281590E-AB6D-42CA-878A-1E2A250109F3}" type="parTrans" cxnId="{BB24FCBE-3CBD-4585-A0AD-F14BF51898DD}">
      <dgm:prSet custT="1"/>
      <dgm:spPr/>
      <dgm:t>
        <a:bodyPr/>
        <a:lstStyle/>
        <a:p>
          <a:endParaRPr lang="en-IN" sz="300">
            <a:latin typeface="Calibri" pitchFamily="34" charset="0"/>
          </a:endParaRPr>
        </a:p>
      </dgm:t>
    </dgm:pt>
    <dgm:pt modelId="{A920197D-8E44-4831-8AB1-D06976C10DB6}" type="sibTrans" cxnId="{BB24FCBE-3CBD-4585-A0AD-F14BF51898DD}">
      <dgm:prSet/>
      <dgm:spPr/>
      <dgm:t>
        <a:bodyPr/>
        <a:lstStyle/>
        <a:p>
          <a:endParaRPr lang="en-IN" sz="1400">
            <a:latin typeface="Calibri" pitchFamily="34" charset="0"/>
          </a:endParaRPr>
        </a:p>
      </dgm:t>
    </dgm:pt>
    <dgm:pt modelId="{577C75CD-AE1E-4F42-8D48-CABBD8B32F0B}">
      <dgm:prSet phldrT="[Text]" custT="1"/>
      <dgm:spPr/>
      <dgm:t>
        <a:bodyPr/>
        <a:lstStyle/>
        <a:p>
          <a:r>
            <a:rPr lang="en-IN" sz="2000" dirty="0" smtClean="0">
              <a:latin typeface="Calibri" pitchFamily="34" charset="0"/>
            </a:rPr>
            <a:t>Through Missed Call</a:t>
          </a:r>
          <a:endParaRPr lang="en-IN" sz="2000" dirty="0">
            <a:latin typeface="Calibri" pitchFamily="34" charset="0"/>
          </a:endParaRPr>
        </a:p>
      </dgm:t>
    </dgm:pt>
    <dgm:pt modelId="{85D30EF2-B7BA-40F6-ADB1-6F229FE7C91A}" type="parTrans" cxnId="{80AFFC7A-F56A-40DF-9906-3F64DAA26218}">
      <dgm:prSet custT="1"/>
      <dgm:spPr/>
      <dgm:t>
        <a:bodyPr/>
        <a:lstStyle/>
        <a:p>
          <a:endParaRPr lang="en-IN" sz="300">
            <a:latin typeface="Calibri" pitchFamily="34" charset="0"/>
          </a:endParaRPr>
        </a:p>
      </dgm:t>
    </dgm:pt>
    <dgm:pt modelId="{EC69BAC0-7307-4DAC-A16E-A9EE84437CC1}" type="sibTrans" cxnId="{80AFFC7A-F56A-40DF-9906-3F64DAA26218}">
      <dgm:prSet/>
      <dgm:spPr/>
      <dgm:t>
        <a:bodyPr/>
        <a:lstStyle/>
        <a:p>
          <a:endParaRPr lang="en-IN" sz="1400">
            <a:latin typeface="Calibri" pitchFamily="34" charset="0"/>
          </a:endParaRPr>
        </a:p>
      </dgm:t>
    </dgm:pt>
    <dgm:pt modelId="{9D4C6F74-1CF5-4885-AF13-E9BF3A47EF04}" type="pres">
      <dgm:prSet presAssocID="{E66FC896-9B23-4194-8AF6-41125F6AC0F5}" presName="Name0" presStyleCnt="0">
        <dgm:presLayoutVars>
          <dgm:chPref val="1"/>
          <dgm:dir/>
          <dgm:animOne val="branch"/>
          <dgm:animLvl val="lvl"/>
          <dgm:resizeHandles val="exact"/>
        </dgm:presLayoutVars>
      </dgm:prSet>
      <dgm:spPr/>
      <dgm:t>
        <a:bodyPr/>
        <a:lstStyle/>
        <a:p>
          <a:endParaRPr lang="en-IN"/>
        </a:p>
      </dgm:t>
    </dgm:pt>
    <dgm:pt modelId="{CA014D4A-37B2-46EC-B5DD-0A05A964CA38}" type="pres">
      <dgm:prSet presAssocID="{63CE90F4-A57E-4538-8249-B1CEB1929465}" presName="root1" presStyleCnt="0"/>
      <dgm:spPr/>
    </dgm:pt>
    <dgm:pt modelId="{5378DD30-3385-48C2-BF14-21B78008FDBF}" type="pres">
      <dgm:prSet presAssocID="{63CE90F4-A57E-4538-8249-B1CEB1929465}" presName="LevelOneTextNode" presStyleLbl="node0" presStyleIdx="0" presStyleCnt="1" custScaleX="82001" custScaleY="78892">
        <dgm:presLayoutVars>
          <dgm:chPref val="3"/>
        </dgm:presLayoutVars>
      </dgm:prSet>
      <dgm:spPr/>
      <dgm:t>
        <a:bodyPr/>
        <a:lstStyle/>
        <a:p>
          <a:endParaRPr lang="en-IN"/>
        </a:p>
      </dgm:t>
    </dgm:pt>
    <dgm:pt modelId="{24963BB9-5100-4B91-8FF6-D504A1C11774}" type="pres">
      <dgm:prSet presAssocID="{63CE90F4-A57E-4538-8249-B1CEB1929465}" presName="level2hierChild" presStyleCnt="0"/>
      <dgm:spPr/>
    </dgm:pt>
    <dgm:pt modelId="{6644BBD4-153D-4DCA-90E4-D9F63769D5AA}" type="pres">
      <dgm:prSet presAssocID="{00962933-2E1E-4E9D-9A1C-7E511CF2F9AC}" presName="conn2-1" presStyleLbl="parChTrans1D2" presStyleIdx="0" presStyleCnt="3"/>
      <dgm:spPr/>
      <dgm:t>
        <a:bodyPr/>
        <a:lstStyle/>
        <a:p>
          <a:endParaRPr lang="en-IN"/>
        </a:p>
      </dgm:t>
    </dgm:pt>
    <dgm:pt modelId="{867D2783-F4EC-432A-ADDD-7E1734971EFD}" type="pres">
      <dgm:prSet presAssocID="{00962933-2E1E-4E9D-9A1C-7E511CF2F9AC}" presName="connTx" presStyleLbl="parChTrans1D2" presStyleIdx="0" presStyleCnt="3"/>
      <dgm:spPr/>
      <dgm:t>
        <a:bodyPr/>
        <a:lstStyle/>
        <a:p>
          <a:endParaRPr lang="en-IN"/>
        </a:p>
      </dgm:t>
    </dgm:pt>
    <dgm:pt modelId="{DADC7BE4-E5A8-4D3E-9AAC-36B171C9962E}" type="pres">
      <dgm:prSet presAssocID="{D747590D-01BB-4890-808A-86259D9186EE}" presName="root2" presStyleCnt="0"/>
      <dgm:spPr/>
    </dgm:pt>
    <dgm:pt modelId="{E16B648F-7693-4ADF-B3CC-DB5A4BD49995}" type="pres">
      <dgm:prSet presAssocID="{D747590D-01BB-4890-808A-86259D9186EE}" presName="LevelTwoTextNode" presStyleLbl="node2" presStyleIdx="0" presStyleCnt="3">
        <dgm:presLayoutVars>
          <dgm:chPref val="3"/>
        </dgm:presLayoutVars>
      </dgm:prSet>
      <dgm:spPr/>
      <dgm:t>
        <a:bodyPr/>
        <a:lstStyle/>
        <a:p>
          <a:endParaRPr lang="en-IN"/>
        </a:p>
      </dgm:t>
    </dgm:pt>
    <dgm:pt modelId="{C4A1A20E-A4B6-4D67-9443-B05A4AF92D2B}" type="pres">
      <dgm:prSet presAssocID="{D747590D-01BB-4890-808A-86259D9186EE}" presName="level3hierChild" presStyleCnt="0"/>
      <dgm:spPr/>
    </dgm:pt>
    <dgm:pt modelId="{08D37885-794E-4D9B-983D-C230F6554631}" type="pres">
      <dgm:prSet presAssocID="{F281590E-AB6D-42CA-878A-1E2A250109F3}" presName="conn2-1" presStyleLbl="parChTrans1D2" presStyleIdx="1" presStyleCnt="3"/>
      <dgm:spPr/>
      <dgm:t>
        <a:bodyPr/>
        <a:lstStyle/>
        <a:p>
          <a:endParaRPr lang="en-IN"/>
        </a:p>
      </dgm:t>
    </dgm:pt>
    <dgm:pt modelId="{4D316D20-51ED-4C2E-8C74-E4C81CEE3E56}" type="pres">
      <dgm:prSet presAssocID="{F281590E-AB6D-42CA-878A-1E2A250109F3}" presName="connTx" presStyleLbl="parChTrans1D2" presStyleIdx="1" presStyleCnt="3"/>
      <dgm:spPr/>
      <dgm:t>
        <a:bodyPr/>
        <a:lstStyle/>
        <a:p>
          <a:endParaRPr lang="en-IN"/>
        </a:p>
      </dgm:t>
    </dgm:pt>
    <dgm:pt modelId="{233EAB27-21C2-41DA-B1EE-0BD0790F47B0}" type="pres">
      <dgm:prSet presAssocID="{5C8AB1B7-BA6D-4D69-942B-E2F805F24328}" presName="root2" presStyleCnt="0"/>
      <dgm:spPr/>
    </dgm:pt>
    <dgm:pt modelId="{0D391D9D-51AD-4750-A8D5-37152AA248A8}" type="pres">
      <dgm:prSet presAssocID="{5C8AB1B7-BA6D-4D69-942B-E2F805F24328}" presName="LevelTwoTextNode" presStyleLbl="node2" presStyleIdx="1" presStyleCnt="3">
        <dgm:presLayoutVars>
          <dgm:chPref val="3"/>
        </dgm:presLayoutVars>
      </dgm:prSet>
      <dgm:spPr/>
      <dgm:t>
        <a:bodyPr/>
        <a:lstStyle/>
        <a:p>
          <a:endParaRPr lang="en-IN"/>
        </a:p>
      </dgm:t>
    </dgm:pt>
    <dgm:pt modelId="{EC5EE846-279E-4D11-BD87-3954F33B7005}" type="pres">
      <dgm:prSet presAssocID="{5C8AB1B7-BA6D-4D69-942B-E2F805F24328}" presName="level3hierChild" presStyleCnt="0"/>
      <dgm:spPr/>
    </dgm:pt>
    <dgm:pt modelId="{E6D8E860-91AF-4289-8ACF-A030F1F12674}" type="pres">
      <dgm:prSet presAssocID="{85D30EF2-B7BA-40F6-ADB1-6F229FE7C91A}" presName="conn2-1" presStyleLbl="parChTrans1D2" presStyleIdx="2" presStyleCnt="3"/>
      <dgm:spPr/>
      <dgm:t>
        <a:bodyPr/>
        <a:lstStyle/>
        <a:p>
          <a:endParaRPr lang="en-IN"/>
        </a:p>
      </dgm:t>
    </dgm:pt>
    <dgm:pt modelId="{22C39CAD-8007-48F2-9F17-F526674C44CB}" type="pres">
      <dgm:prSet presAssocID="{85D30EF2-B7BA-40F6-ADB1-6F229FE7C91A}" presName="connTx" presStyleLbl="parChTrans1D2" presStyleIdx="2" presStyleCnt="3"/>
      <dgm:spPr/>
      <dgm:t>
        <a:bodyPr/>
        <a:lstStyle/>
        <a:p>
          <a:endParaRPr lang="en-IN"/>
        </a:p>
      </dgm:t>
    </dgm:pt>
    <dgm:pt modelId="{E245F1CE-CAB9-4298-94B2-F793FC398AFF}" type="pres">
      <dgm:prSet presAssocID="{577C75CD-AE1E-4F42-8D48-CABBD8B32F0B}" presName="root2" presStyleCnt="0"/>
      <dgm:spPr/>
    </dgm:pt>
    <dgm:pt modelId="{DB462DD4-59FF-4FC9-8EA8-7070AE622A82}" type="pres">
      <dgm:prSet presAssocID="{577C75CD-AE1E-4F42-8D48-CABBD8B32F0B}" presName="LevelTwoTextNode" presStyleLbl="node2" presStyleIdx="2" presStyleCnt="3">
        <dgm:presLayoutVars>
          <dgm:chPref val="3"/>
        </dgm:presLayoutVars>
      </dgm:prSet>
      <dgm:spPr/>
      <dgm:t>
        <a:bodyPr/>
        <a:lstStyle/>
        <a:p>
          <a:endParaRPr lang="en-IN"/>
        </a:p>
      </dgm:t>
    </dgm:pt>
    <dgm:pt modelId="{B7B7A071-3DDF-467D-845B-A9E7933C1FF4}" type="pres">
      <dgm:prSet presAssocID="{577C75CD-AE1E-4F42-8D48-CABBD8B32F0B}" presName="level3hierChild" presStyleCnt="0"/>
      <dgm:spPr/>
    </dgm:pt>
  </dgm:ptLst>
  <dgm:cxnLst>
    <dgm:cxn modelId="{CE8F4CC5-5205-4D82-A0CB-FF917C9AA817}" type="presOf" srcId="{00962933-2E1E-4E9D-9A1C-7E511CF2F9AC}" destId="{6644BBD4-153D-4DCA-90E4-D9F63769D5AA}" srcOrd="0" destOrd="0" presId="urn:microsoft.com/office/officeart/2008/layout/HorizontalMultiLevelHierarchy"/>
    <dgm:cxn modelId="{DD174AC5-5D89-4598-B73B-A7038122086E}" type="presOf" srcId="{5C8AB1B7-BA6D-4D69-942B-E2F805F24328}" destId="{0D391D9D-51AD-4750-A8D5-37152AA248A8}" srcOrd="0" destOrd="0" presId="urn:microsoft.com/office/officeart/2008/layout/HorizontalMultiLevelHierarchy"/>
    <dgm:cxn modelId="{698CA4E6-B2CD-42CB-B68C-50FE93DD7FE6}" type="presOf" srcId="{E66FC896-9B23-4194-8AF6-41125F6AC0F5}" destId="{9D4C6F74-1CF5-4885-AF13-E9BF3A47EF04}" srcOrd="0" destOrd="0" presId="urn:microsoft.com/office/officeart/2008/layout/HorizontalMultiLevelHierarchy"/>
    <dgm:cxn modelId="{BB24FCBE-3CBD-4585-A0AD-F14BF51898DD}" srcId="{63CE90F4-A57E-4538-8249-B1CEB1929465}" destId="{5C8AB1B7-BA6D-4D69-942B-E2F805F24328}" srcOrd="1" destOrd="0" parTransId="{F281590E-AB6D-42CA-878A-1E2A250109F3}" sibTransId="{A920197D-8E44-4831-8AB1-D06976C10DB6}"/>
    <dgm:cxn modelId="{09D93084-A762-410E-80CB-2A9216E9F33E}" type="presOf" srcId="{85D30EF2-B7BA-40F6-ADB1-6F229FE7C91A}" destId="{22C39CAD-8007-48F2-9F17-F526674C44CB}" srcOrd="1" destOrd="0" presId="urn:microsoft.com/office/officeart/2008/layout/HorizontalMultiLevelHierarchy"/>
    <dgm:cxn modelId="{2AFA1D3C-12B0-4A01-A46D-788EEBE1D370}" type="presOf" srcId="{D747590D-01BB-4890-808A-86259D9186EE}" destId="{E16B648F-7693-4ADF-B3CC-DB5A4BD49995}" srcOrd="0" destOrd="0" presId="urn:microsoft.com/office/officeart/2008/layout/HorizontalMultiLevelHierarchy"/>
    <dgm:cxn modelId="{B8C3717C-91ED-4219-9AF7-2EA6253EDA20}" srcId="{63CE90F4-A57E-4538-8249-B1CEB1929465}" destId="{D747590D-01BB-4890-808A-86259D9186EE}" srcOrd="0" destOrd="0" parTransId="{00962933-2E1E-4E9D-9A1C-7E511CF2F9AC}" sibTransId="{1F4A4C54-AFB1-4ED0-90F6-C93C9658D37D}"/>
    <dgm:cxn modelId="{DC377523-1745-4511-962C-5DF6FCFD49F9}" type="presOf" srcId="{F281590E-AB6D-42CA-878A-1E2A250109F3}" destId="{08D37885-794E-4D9B-983D-C230F6554631}" srcOrd="0" destOrd="0" presId="urn:microsoft.com/office/officeart/2008/layout/HorizontalMultiLevelHierarchy"/>
    <dgm:cxn modelId="{9F359384-DC18-4ED7-BE37-9BD046DDFE88}" type="presOf" srcId="{63CE90F4-A57E-4538-8249-B1CEB1929465}" destId="{5378DD30-3385-48C2-BF14-21B78008FDBF}" srcOrd="0" destOrd="0" presId="urn:microsoft.com/office/officeart/2008/layout/HorizontalMultiLevelHierarchy"/>
    <dgm:cxn modelId="{80AFFC7A-F56A-40DF-9906-3F64DAA26218}" srcId="{63CE90F4-A57E-4538-8249-B1CEB1929465}" destId="{577C75CD-AE1E-4F42-8D48-CABBD8B32F0B}" srcOrd="2" destOrd="0" parTransId="{85D30EF2-B7BA-40F6-ADB1-6F229FE7C91A}" sibTransId="{EC69BAC0-7307-4DAC-A16E-A9EE84437CC1}"/>
    <dgm:cxn modelId="{D3A72C68-0C61-49C1-8DFC-A3D7213C5CB1}" srcId="{E66FC896-9B23-4194-8AF6-41125F6AC0F5}" destId="{63CE90F4-A57E-4538-8249-B1CEB1929465}" srcOrd="0" destOrd="0" parTransId="{EFD02D20-65FE-48E1-A9F1-D94B94ADC33E}" sibTransId="{6C10B126-5DDE-4490-9C41-FB11980592D5}"/>
    <dgm:cxn modelId="{7B67972F-D822-48B3-A10A-B3761D47D29C}" type="presOf" srcId="{00962933-2E1E-4E9D-9A1C-7E511CF2F9AC}" destId="{867D2783-F4EC-432A-ADDD-7E1734971EFD}" srcOrd="1" destOrd="0" presId="urn:microsoft.com/office/officeart/2008/layout/HorizontalMultiLevelHierarchy"/>
    <dgm:cxn modelId="{419E394E-8F68-4C61-8BDC-6BD12BDC19FC}" type="presOf" srcId="{577C75CD-AE1E-4F42-8D48-CABBD8B32F0B}" destId="{DB462DD4-59FF-4FC9-8EA8-7070AE622A82}" srcOrd="0" destOrd="0" presId="urn:microsoft.com/office/officeart/2008/layout/HorizontalMultiLevelHierarchy"/>
    <dgm:cxn modelId="{6CC8DF9F-5371-4D43-81D0-6FE02EC11B27}" type="presOf" srcId="{F281590E-AB6D-42CA-878A-1E2A250109F3}" destId="{4D316D20-51ED-4C2E-8C74-E4C81CEE3E56}" srcOrd="1" destOrd="0" presId="urn:microsoft.com/office/officeart/2008/layout/HorizontalMultiLevelHierarchy"/>
    <dgm:cxn modelId="{C4A8E1B7-6F58-4DBD-86DC-70C85C5A750A}" type="presOf" srcId="{85D30EF2-B7BA-40F6-ADB1-6F229FE7C91A}" destId="{E6D8E860-91AF-4289-8ACF-A030F1F12674}" srcOrd="0" destOrd="0" presId="urn:microsoft.com/office/officeart/2008/layout/HorizontalMultiLevelHierarchy"/>
    <dgm:cxn modelId="{86E2428B-C51D-431F-99C0-069C62DA6AB5}" type="presParOf" srcId="{9D4C6F74-1CF5-4885-AF13-E9BF3A47EF04}" destId="{CA014D4A-37B2-46EC-B5DD-0A05A964CA38}" srcOrd="0" destOrd="0" presId="urn:microsoft.com/office/officeart/2008/layout/HorizontalMultiLevelHierarchy"/>
    <dgm:cxn modelId="{2F3B89B3-5C62-4748-9C4B-0B6C7CB9FCA3}" type="presParOf" srcId="{CA014D4A-37B2-46EC-B5DD-0A05A964CA38}" destId="{5378DD30-3385-48C2-BF14-21B78008FDBF}" srcOrd="0" destOrd="0" presId="urn:microsoft.com/office/officeart/2008/layout/HorizontalMultiLevelHierarchy"/>
    <dgm:cxn modelId="{D6FFDC58-3D5E-44D6-BCB4-9F38E9D39A76}" type="presParOf" srcId="{CA014D4A-37B2-46EC-B5DD-0A05A964CA38}" destId="{24963BB9-5100-4B91-8FF6-D504A1C11774}" srcOrd="1" destOrd="0" presId="urn:microsoft.com/office/officeart/2008/layout/HorizontalMultiLevelHierarchy"/>
    <dgm:cxn modelId="{EB2F7E54-4EA6-4298-A2ED-8A4F082C0C45}" type="presParOf" srcId="{24963BB9-5100-4B91-8FF6-D504A1C11774}" destId="{6644BBD4-153D-4DCA-90E4-D9F63769D5AA}" srcOrd="0" destOrd="0" presId="urn:microsoft.com/office/officeart/2008/layout/HorizontalMultiLevelHierarchy"/>
    <dgm:cxn modelId="{59C8F318-733F-4398-A361-28B1105F570F}" type="presParOf" srcId="{6644BBD4-153D-4DCA-90E4-D9F63769D5AA}" destId="{867D2783-F4EC-432A-ADDD-7E1734971EFD}" srcOrd="0" destOrd="0" presId="urn:microsoft.com/office/officeart/2008/layout/HorizontalMultiLevelHierarchy"/>
    <dgm:cxn modelId="{2DAA483E-81AF-496F-B297-2600A12B7AA9}" type="presParOf" srcId="{24963BB9-5100-4B91-8FF6-D504A1C11774}" destId="{DADC7BE4-E5A8-4D3E-9AAC-36B171C9962E}" srcOrd="1" destOrd="0" presId="urn:microsoft.com/office/officeart/2008/layout/HorizontalMultiLevelHierarchy"/>
    <dgm:cxn modelId="{7EE2F64A-C3C2-4501-A825-FE4C52B087FD}" type="presParOf" srcId="{DADC7BE4-E5A8-4D3E-9AAC-36B171C9962E}" destId="{E16B648F-7693-4ADF-B3CC-DB5A4BD49995}" srcOrd="0" destOrd="0" presId="urn:microsoft.com/office/officeart/2008/layout/HorizontalMultiLevelHierarchy"/>
    <dgm:cxn modelId="{A58117AE-D76F-4ED1-8225-B333D3176EDD}" type="presParOf" srcId="{DADC7BE4-E5A8-4D3E-9AAC-36B171C9962E}" destId="{C4A1A20E-A4B6-4D67-9443-B05A4AF92D2B}" srcOrd="1" destOrd="0" presId="urn:microsoft.com/office/officeart/2008/layout/HorizontalMultiLevelHierarchy"/>
    <dgm:cxn modelId="{822F6ECD-875B-4A19-910B-FB6F4686719A}" type="presParOf" srcId="{24963BB9-5100-4B91-8FF6-D504A1C11774}" destId="{08D37885-794E-4D9B-983D-C230F6554631}" srcOrd="2" destOrd="0" presId="urn:microsoft.com/office/officeart/2008/layout/HorizontalMultiLevelHierarchy"/>
    <dgm:cxn modelId="{D542F64F-FF84-48D3-B660-139E501CBFDB}" type="presParOf" srcId="{08D37885-794E-4D9B-983D-C230F6554631}" destId="{4D316D20-51ED-4C2E-8C74-E4C81CEE3E56}" srcOrd="0" destOrd="0" presId="urn:microsoft.com/office/officeart/2008/layout/HorizontalMultiLevelHierarchy"/>
    <dgm:cxn modelId="{C01051E6-1BBA-4519-8C0C-C7710864CC61}" type="presParOf" srcId="{24963BB9-5100-4B91-8FF6-D504A1C11774}" destId="{233EAB27-21C2-41DA-B1EE-0BD0790F47B0}" srcOrd="3" destOrd="0" presId="urn:microsoft.com/office/officeart/2008/layout/HorizontalMultiLevelHierarchy"/>
    <dgm:cxn modelId="{ED1E3C9A-0C73-4D52-8C44-5356BA072CDA}" type="presParOf" srcId="{233EAB27-21C2-41DA-B1EE-0BD0790F47B0}" destId="{0D391D9D-51AD-4750-A8D5-37152AA248A8}" srcOrd="0" destOrd="0" presId="urn:microsoft.com/office/officeart/2008/layout/HorizontalMultiLevelHierarchy"/>
    <dgm:cxn modelId="{86D4A3A4-3855-4854-A30F-004978667285}" type="presParOf" srcId="{233EAB27-21C2-41DA-B1EE-0BD0790F47B0}" destId="{EC5EE846-279E-4D11-BD87-3954F33B7005}" srcOrd="1" destOrd="0" presId="urn:microsoft.com/office/officeart/2008/layout/HorizontalMultiLevelHierarchy"/>
    <dgm:cxn modelId="{8DA59EE1-24A7-4454-8941-F230D07EB90F}" type="presParOf" srcId="{24963BB9-5100-4B91-8FF6-D504A1C11774}" destId="{E6D8E860-91AF-4289-8ACF-A030F1F12674}" srcOrd="4" destOrd="0" presId="urn:microsoft.com/office/officeart/2008/layout/HorizontalMultiLevelHierarchy"/>
    <dgm:cxn modelId="{BEA32BF2-141E-44BB-95DF-EA360563945C}" type="presParOf" srcId="{E6D8E860-91AF-4289-8ACF-A030F1F12674}" destId="{22C39CAD-8007-48F2-9F17-F526674C44CB}" srcOrd="0" destOrd="0" presId="urn:microsoft.com/office/officeart/2008/layout/HorizontalMultiLevelHierarchy"/>
    <dgm:cxn modelId="{E4FD92D1-EABE-492C-821C-F62F386E3B65}" type="presParOf" srcId="{24963BB9-5100-4B91-8FF6-D504A1C11774}" destId="{E245F1CE-CAB9-4298-94B2-F793FC398AFF}" srcOrd="5" destOrd="0" presId="urn:microsoft.com/office/officeart/2008/layout/HorizontalMultiLevelHierarchy"/>
    <dgm:cxn modelId="{BAB4CA6E-3D45-410E-BF0B-F2B4C9C7947C}" type="presParOf" srcId="{E245F1CE-CAB9-4298-94B2-F793FC398AFF}" destId="{DB462DD4-59FF-4FC9-8EA8-7070AE622A82}" srcOrd="0" destOrd="0" presId="urn:microsoft.com/office/officeart/2008/layout/HorizontalMultiLevelHierarchy"/>
    <dgm:cxn modelId="{E76B7176-B080-4FB4-BF3A-89E49607D1A0}" type="presParOf" srcId="{E245F1CE-CAB9-4298-94B2-F793FC398AFF}" destId="{B7B7A071-3DDF-467D-845B-A9E7933C1FF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8E860-91AF-4289-8ACF-A030F1F12674}">
      <dsp:nvSpPr>
        <dsp:cNvPr id="0" name=""/>
        <dsp:cNvSpPr/>
      </dsp:nvSpPr>
      <dsp:spPr>
        <a:xfrm>
          <a:off x="1497278" y="2032000"/>
          <a:ext cx="506536" cy="965199"/>
        </a:xfrm>
        <a:custGeom>
          <a:avLst/>
          <a:gdLst/>
          <a:ahLst/>
          <a:cxnLst/>
          <a:rect l="0" t="0" r="0" b="0"/>
          <a:pathLst>
            <a:path>
              <a:moveTo>
                <a:pt x="0" y="0"/>
              </a:moveTo>
              <a:lnTo>
                <a:pt x="253268" y="0"/>
              </a:lnTo>
              <a:lnTo>
                <a:pt x="253268" y="965199"/>
              </a:lnTo>
              <a:lnTo>
                <a:pt x="506536" y="965199"/>
              </a:lnTo>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IN" sz="300" kern="1200">
            <a:latin typeface="Calibri" pitchFamily="34" charset="0"/>
          </a:endParaRPr>
        </a:p>
      </dsp:txBody>
      <dsp:txXfrm>
        <a:off x="1723296" y="2487348"/>
        <a:ext cx="54502" cy="54502"/>
      </dsp:txXfrm>
    </dsp:sp>
    <dsp:sp modelId="{08D37885-794E-4D9B-983D-C230F6554631}">
      <dsp:nvSpPr>
        <dsp:cNvPr id="0" name=""/>
        <dsp:cNvSpPr/>
      </dsp:nvSpPr>
      <dsp:spPr>
        <a:xfrm>
          <a:off x="1497278" y="1986280"/>
          <a:ext cx="506536" cy="91440"/>
        </a:xfrm>
        <a:custGeom>
          <a:avLst/>
          <a:gdLst/>
          <a:ahLst/>
          <a:cxnLst/>
          <a:rect l="0" t="0" r="0" b="0"/>
          <a:pathLst>
            <a:path>
              <a:moveTo>
                <a:pt x="0" y="45720"/>
              </a:moveTo>
              <a:lnTo>
                <a:pt x="506536" y="45720"/>
              </a:lnTo>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IN" sz="300" kern="1200">
            <a:latin typeface="Calibri" pitchFamily="34" charset="0"/>
          </a:endParaRPr>
        </a:p>
      </dsp:txBody>
      <dsp:txXfrm>
        <a:off x="1737883" y="2019336"/>
        <a:ext cx="25326" cy="25326"/>
      </dsp:txXfrm>
    </dsp:sp>
    <dsp:sp modelId="{6644BBD4-153D-4DCA-90E4-D9F63769D5AA}">
      <dsp:nvSpPr>
        <dsp:cNvPr id="0" name=""/>
        <dsp:cNvSpPr/>
      </dsp:nvSpPr>
      <dsp:spPr>
        <a:xfrm>
          <a:off x="1497278" y="1066799"/>
          <a:ext cx="506536" cy="965200"/>
        </a:xfrm>
        <a:custGeom>
          <a:avLst/>
          <a:gdLst/>
          <a:ahLst/>
          <a:cxnLst/>
          <a:rect l="0" t="0" r="0" b="0"/>
          <a:pathLst>
            <a:path>
              <a:moveTo>
                <a:pt x="0" y="965200"/>
              </a:moveTo>
              <a:lnTo>
                <a:pt x="253268" y="965200"/>
              </a:lnTo>
              <a:lnTo>
                <a:pt x="253268" y="0"/>
              </a:lnTo>
              <a:lnTo>
                <a:pt x="506536" y="0"/>
              </a:lnTo>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IN" sz="300" kern="1200">
            <a:latin typeface="Calibri" pitchFamily="34" charset="0"/>
          </a:endParaRPr>
        </a:p>
      </dsp:txBody>
      <dsp:txXfrm>
        <a:off x="1723296" y="1522148"/>
        <a:ext cx="54502" cy="54502"/>
      </dsp:txXfrm>
    </dsp:sp>
    <dsp:sp modelId="{5378DD30-3385-48C2-BF14-21B78008FDBF}">
      <dsp:nvSpPr>
        <dsp:cNvPr id="0" name=""/>
        <dsp:cNvSpPr/>
      </dsp:nvSpPr>
      <dsp:spPr>
        <a:xfrm rot="16200000">
          <a:off x="-422396" y="1715410"/>
          <a:ext cx="3206170" cy="633178"/>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IN" sz="2800" kern="1200" dirty="0" smtClean="0">
              <a:latin typeface="Calibri" pitchFamily="34" charset="0"/>
            </a:rPr>
            <a:t>Ways to Check PF</a:t>
          </a:r>
          <a:endParaRPr lang="en-IN" sz="2800" kern="1200" dirty="0">
            <a:latin typeface="Calibri" pitchFamily="34" charset="0"/>
          </a:endParaRPr>
        </a:p>
      </dsp:txBody>
      <dsp:txXfrm>
        <a:off x="-422396" y="1715410"/>
        <a:ext cx="3206170" cy="633178"/>
      </dsp:txXfrm>
    </dsp:sp>
    <dsp:sp modelId="{E16B648F-7693-4ADF-B3CC-DB5A4BD49995}">
      <dsp:nvSpPr>
        <dsp:cNvPr id="0" name=""/>
        <dsp:cNvSpPr/>
      </dsp:nvSpPr>
      <dsp:spPr>
        <a:xfrm>
          <a:off x="2003815" y="680719"/>
          <a:ext cx="2532684" cy="772160"/>
        </a:xfrm>
        <a:prstGeom prst="rect">
          <a:avLst/>
        </a:prstGeom>
        <a:solidFill>
          <a:schemeClr val="accent6">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N" sz="2000" kern="1200" dirty="0" smtClean="0">
              <a:latin typeface="Calibri" pitchFamily="34" charset="0"/>
            </a:rPr>
            <a:t>Checking Online </a:t>
          </a:r>
          <a:endParaRPr lang="en-IN" sz="2000" kern="1200" dirty="0">
            <a:latin typeface="Calibri" pitchFamily="34" charset="0"/>
          </a:endParaRPr>
        </a:p>
      </dsp:txBody>
      <dsp:txXfrm>
        <a:off x="2003815" y="680719"/>
        <a:ext cx="2532684" cy="772160"/>
      </dsp:txXfrm>
    </dsp:sp>
    <dsp:sp modelId="{0D391D9D-51AD-4750-A8D5-37152AA248A8}">
      <dsp:nvSpPr>
        <dsp:cNvPr id="0" name=""/>
        <dsp:cNvSpPr/>
      </dsp:nvSpPr>
      <dsp:spPr>
        <a:xfrm>
          <a:off x="2003815" y="1645920"/>
          <a:ext cx="2532684" cy="772160"/>
        </a:xfrm>
        <a:prstGeom prst="rect">
          <a:avLst/>
        </a:prstGeom>
        <a:solidFill>
          <a:schemeClr val="accent6">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N" sz="2000" kern="1200" dirty="0" smtClean="0">
              <a:latin typeface="Calibri" pitchFamily="34" charset="0"/>
            </a:rPr>
            <a:t>Through SMS</a:t>
          </a:r>
          <a:endParaRPr lang="en-IN" sz="2000" kern="1200" dirty="0">
            <a:latin typeface="Calibri" pitchFamily="34" charset="0"/>
          </a:endParaRPr>
        </a:p>
      </dsp:txBody>
      <dsp:txXfrm>
        <a:off x="2003815" y="1645920"/>
        <a:ext cx="2532684" cy="772160"/>
      </dsp:txXfrm>
    </dsp:sp>
    <dsp:sp modelId="{DB462DD4-59FF-4FC9-8EA8-7070AE622A82}">
      <dsp:nvSpPr>
        <dsp:cNvPr id="0" name=""/>
        <dsp:cNvSpPr/>
      </dsp:nvSpPr>
      <dsp:spPr>
        <a:xfrm>
          <a:off x="2003815" y="2611119"/>
          <a:ext cx="2532684" cy="772160"/>
        </a:xfrm>
        <a:prstGeom prst="rect">
          <a:avLst/>
        </a:prstGeom>
        <a:solidFill>
          <a:schemeClr val="accent6">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N" sz="2000" kern="1200" dirty="0" smtClean="0">
              <a:latin typeface="Calibri" pitchFamily="34" charset="0"/>
            </a:rPr>
            <a:t>Through Missed Call</a:t>
          </a:r>
          <a:endParaRPr lang="en-IN" sz="2000" kern="1200" dirty="0">
            <a:latin typeface="Calibri" pitchFamily="34" charset="0"/>
          </a:endParaRPr>
        </a:p>
      </dsp:txBody>
      <dsp:txXfrm>
        <a:off x="2003815" y="2611119"/>
        <a:ext cx="2532684" cy="77216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640117-ACEC-40B2-9E4E-3DF6374ABC4C}"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5A031E1-0CBD-4A83-905C-063F47D64CE1}"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40117-ACEC-40B2-9E4E-3DF6374ABC4C}"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5A031E1-0CBD-4A83-905C-063F47D64CE1}"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40117-ACEC-40B2-9E4E-3DF6374ABC4C}"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5A031E1-0CBD-4A83-905C-063F47D64CE1}"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40117-ACEC-40B2-9E4E-3DF6374ABC4C}"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5A031E1-0CBD-4A83-905C-063F47D64CE1}"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640117-ACEC-40B2-9E4E-3DF6374ABC4C}"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5A031E1-0CBD-4A83-905C-063F47D64CE1}"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640117-ACEC-40B2-9E4E-3DF6374ABC4C}" type="datetimeFigureOut">
              <a:rPr lang="en-IN" smtClean="0"/>
              <a:t>04-11-2019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5A031E1-0CBD-4A83-905C-063F47D64CE1}"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640117-ACEC-40B2-9E4E-3DF6374ABC4C}" type="datetimeFigureOut">
              <a:rPr lang="en-IN" smtClean="0"/>
              <a:t>04-11-2019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5A031E1-0CBD-4A83-905C-063F47D64CE1}"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640117-ACEC-40B2-9E4E-3DF6374ABC4C}" type="datetimeFigureOut">
              <a:rPr lang="en-IN" smtClean="0"/>
              <a:t>04-11-2019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5A031E1-0CBD-4A83-905C-063F47D64CE1}"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40117-ACEC-40B2-9E4E-3DF6374ABC4C}" type="datetimeFigureOut">
              <a:rPr lang="en-IN" smtClean="0"/>
              <a:t>04-11-2019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5A031E1-0CBD-4A83-905C-063F47D64CE1}"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40117-ACEC-40B2-9E4E-3DF6374ABC4C}" type="datetimeFigureOut">
              <a:rPr lang="en-IN" smtClean="0"/>
              <a:t>04-11-2019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5A031E1-0CBD-4A83-905C-063F47D64CE1}" type="slidenum">
              <a:rPr lang="en-IN" smtClean="0"/>
              <a:t>‹#›</a:t>
            </a:fld>
            <a:endParaRPr lang="en-IN"/>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7640117-ACEC-40B2-9E4E-3DF6374ABC4C}" type="datetimeFigureOut">
              <a:rPr lang="en-IN" smtClean="0"/>
              <a:t>04-11-2019</a:t>
            </a:fld>
            <a:endParaRPr lang="en-IN"/>
          </a:p>
        </p:txBody>
      </p:sp>
      <p:sp>
        <p:nvSpPr>
          <p:cNvPr id="9" name="Slide Number Placeholder 8"/>
          <p:cNvSpPr>
            <a:spLocks noGrp="1"/>
          </p:cNvSpPr>
          <p:nvPr>
            <p:ph type="sldNum" sz="quarter" idx="11"/>
          </p:nvPr>
        </p:nvSpPr>
        <p:spPr/>
        <p:txBody>
          <a:bodyPr/>
          <a:lstStyle/>
          <a:p>
            <a:fld id="{D5A031E1-0CBD-4A83-905C-063F47D64CE1}" type="slidenum">
              <a:rPr lang="en-IN" smtClean="0"/>
              <a:t>‹#›</a:t>
            </a:fld>
            <a:endParaRPr lang="en-IN"/>
          </a:p>
        </p:txBody>
      </p:sp>
      <p:sp>
        <p:nvSpPr>
          <p:cNvPr id="10" name="Footer Placeholder 9"/>
          <p:cNvSpPr>
            <a:spLocks noGrp="1"/>
          </p:cNvSpPr>
          <p:nvPr>
            <p:ph type="ftr" sz="quarter" idx="12"/>
          </p:nvPr>
        </p:nvSpPr>
        <p:spPr/>
        <p:txBody>
          <a:bodyPr/>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5A031E1-0CBD-4A83-905C-063F47D64CE1}" type="slidenum">
              <a:rPr lang="en-IN" smtClean="0"/>
              <a:t>‹#›</a:t>
            </a:fld>
            <a:endParaRPr lang="en-IN"/>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IN"/>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7640117-ACEC-40B2-9E4E-3DF6374ABC4C}" type="datetimeFigureOut">
              <a:rPr lang="en-IN" smtClean="0"/>
              <a:t>04-11-2019</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unifiedportal-mem.epfindia.gov.in/memberinterfa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052736"/>
            <a:ext cx="7560840" cy="1204306"/>
          </a:xfrm>
          <a:noFill/>
        </p:spPr>
        <p:txBody>
          <a:bodyPr/>
          <a:lstStyle/>
          <a:p>
            <a:pPr algn="ctr"/>
            <a:r>
              <a:rPr lang="en-IN" sz="4400" b="1" dirty="0" smtClean="0">
                <a:solidFill>
                  <a:schemeClr val="tx1"/>
                </a:solidFill>
                <a:latin typeface="Cambria" pitchFamily="18" charset="0"/>
              </a:rPr>
              <a:t>Check My Provident Fund online</a:t>
            </a:r>
            <a:endParaRPr lang="en-IN" sz="4400" b="1" dirty="0">
              <a:solidFill>
                <a:schemeClr val="tx1"/>
              </a:solidFill>
              <a:latin typeface="Cambria" pitchFamily="18" charset="0"/>
            </a:endParaRPr>
          </a:p>
        </p:txBody>
      </p:sp>
      <p:sp>
        <p:nvSpPr>
          <p:cNvPr id="6" name="TextBox 5"/>
          <p:cNvSpPr txBox="1"/>
          <p:nvPr/>
        </p:nvSpPr>
        <p:spPr>
          <a:xfrm>
            <a:off x="4399020" y="5343599"/>
            <a:ext cx="3744102" cy="1200329"/>
          </a:xfrm>
          <a:prstGeom prst="rect">
            <a:avLst/>
          </a:prstGeom>
          <a:noFill/>
        </p:spPr>
        <p:txBody>
          <a:bodyPr wrap="none" rtlCol="0">
            <a:spAutoFit/>
          </a:bodyPr>
          <a:lstStyle/>
          <a:p>
            <a:r>
              <a:rPr lang="en-IN" dirty="0" smtClean="0">
                <a:latin typeface="Cambria" pitchFamily="18" charset="0"/>
              </a:rPr>
              <a:t>Mr. Parmeshwar B. Rathod</a:t>
            </a:r>
          </a:p>
          <a:p>
            <a:r>
              <a:rPr lang="en-IN" dirty="0" smtClean="0">
                <a:latin typeface="Cambria" pitchFamily="18" charset="0"/>
              </a:rPr>
              <a:t>Assistant Commissioner </a:t>
            </a:r>
            <a:r>
              <a:rPr lang="en-IN" dirty="0" smtClean="0">
                <a:latin typeface="Cambria" pitchFamily="18" charset="0"/>
              </a:rPr>
              <a:t>of </a:t>
            </a:r>
            <a:r>
              <a:rPr lang="en-IN" dirty="0" smtClean="0">
                <a:latin typeface="Cambria" pitchFamily="18" charset="0"/>
              </a:rPr>
              <a:t>State </a:t>
            </a:r>
            <a:r>
              <a:rPr lang="en-IN" dirty="0" smtClean="0">
                <a:latin typeface="Cambria" pitchFamily="18" charset="0"/>
              </a:rPr>
              <a:t>Tax</a:t>
            </a:r>
            <a:endParaRPr lang="en-IN" dirty="0" smtClean="0">
              <a:latin typeface="Cambria" pitchFamily="18" charset="0"/>
            </a:endParaRPr>
          </a:p>
          <a:p>
            <a:r>
              <a:rPr lang="en-IN" dirty="0" smtClean="0">
                <a:latin typeface="Cambria" pitchFamily="18" charset="0"/>
              </a:rPr>
              <a:t>Batch – CPTP </a:t>
            </a:r>
            <a:r>
              <a:rPr lang="en-IN" dirty="0" smtClean="0">
                <a:latin typeface="Cambria" pitchFamily="18" charset="0"/>
              </a:rPr>
              <a:t>6 </a:t>
            </a:r>
          </a:p>
          <a:p>
            <a:r>
              <a:rPr lang="en-IN" dirty="0" smtClean="0">
                <a:latin typeface="Cambria" pitchFamily="18" charset="0"/>
              </a:rPr>
              <a:t>Roll No.- B10</a:t>
            </a:r>
            <a:endParaRPr lang="en-IN" dirty="0" smtClean="0">
              <a:latin typeface="Cambria" pitchFamily="18" charset="0"/>
            </a:endParaRPr>
          </a:p>
        </p:txBody>
      </p:sp>
    </p:spTree>
    <p:extLst>
      <p:ext uri="{BB962C8B-B14F-4D97-AF65-F5344CB8AC3E}">
        <p14:creationId xmlns:p14="http://schemas.microsoft.com/office/powerpoint/2010/main" val="3108604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14"/>
            <a:ext cx="7620000" cy="1143000"/>
          </a:xfrm>
        </p:spPr>
        <p:txBody>
          <a:bodyPr/>
          <a:lstStyle/>
          <a:p>
            <a:r>
              <a:rPr lang="en-IN" dirty="0" smtClean="0"/>
              <a:t>Step 6</a:t>
            </a:r>
            <a:endParaRPr lang="en-IN" dirty="0"/>
          </a:p>
        </p:txBody>
      </p:sp>
      <p:sp>
        <p:nvSpPr>
          <p:cNvPr id="3" name="Content Placeholder 2"/>
          <p:cNvSpPr>
            <a:spLocks noGrp="1"/>
          </p:cNvSpPr>
          <p:nvPr>
            <p:ph idx="1"/>
          </p:nvPr>
        </p:nvSpPr>
        <p:spPr>
          <a:xfrm>
            <a:off x="457200" y="980728"/>
            <a:ext cx="7620000" cy="892696"/>
          </a:xfrm>
        </p:spPr>
        <p:txBody>
          <a:bodyPr vert="horz" lIns="91440" tIns="45720" rIns="91440" bIns="45720" rtlCol="0">
            <a:normAutofit fontScale="85000" lnSpcReduction="20000"/>
          </a:bodyPr>
          <a:lstStyle/>
          <a:p>
            <a:pPr>
              <a:lnSpc>
                <a:spcPct val="150000"/>
              </a:lnSpc>
            </a:pPr>
            <a:r>
              <a:rPr lang="en-IN" dirty="0"/>
              <a:t>Once you have entered your credentials, you can </a:t>
            </a:r>
            <a:r>
              <a:rPr lang="en-IN" b="1" dirty="0"/>
              <a:t>visit your EPF passbook</a:t>
            </a:r>
            <a:r>
              <a:rPr lang="en-IN" dirty="0"/>
              <a:t> and </a:t>
            </a:r>
            <a:r>
              <a:rPr lang="en-IN" b="1" dirty="0"/>
              <a:t>view your PF contribution </a:t>
            </a:r>
            <a:r>
              <a:rPr lang="en-IN" dirty="0"/>
              <a:t>made by the company.</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32856"/>
            <a:ext cx="7992888" cy="29428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3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492896"/>
            <a:ext cx="4032448" cy="1143000"/>
          </a:xfrm>
        </p:spPr>
        <p:txBody>
          <a:bodyPr/>
          <a:lstStyle/>
          <a:p>
            <a:r>
              <a:rPr lang="en-IN" dirty="0" smtClean="0">
                <a:solidFill>
                  <a:schemeClr val="tx1"/>
                </a:solidFill>
                <a:latin typeface="Algerian" pitchFamily="82" charset="0"/>
              </a:rPr>
              <a:t>Thank You</a:t>
            </a:r>
            <a:endParaRPr lang="en-IN" dirty="0">
              <a:solidFill>
                <a:schemeClr val="tx1"/>
              </a:solidFill>
              <a:latin typeface="Algerian" pitchFamily="82" charset="0"/>
            </a:endParaRPr>
          </a:p>
        </p:txBody>
      </p:sp>
    </p:spTree>
    <p:extLst>
      <p:ext uri="{BB962C8B-B14F-4D97-AF65-F5344CB8AC3E}">
        <p14:creationId xmlns:p14="http://schemas.microsoft.com/office/powerpoint/2010/main" val="1598413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7620000" cy="792088"/>
          </a:xfrm>
        </p:spPr>
        <p:txBody>
          <a:bodyPr/>
          <a:lstStyle/>
          <a:p>
            <a:r>
              <a:rPr lang="en-IN" sz="3600" dirty="0"/>
              <a:t>Things </a:t>
            </a:r>
            <a:r>
              <a:rPr lang="en-IN" sz="3600" dirty="0" smtClean="0"/>
              <a:t>required</a:t>
            </a:r>
            <a:endParaRPr lang="en-IN" sz="3600" dirty="0"/>
          </a:p>
        </p:txBody>
      </p:sp>
      <p:sp>
        <p:nvSpPr>
          <p:cNvPr id="3" name="Content Placeholder 2"/>
          <p:cNvSpPr>
            <a:spLocks noGrp="1"/>
          </p:cNvSpPr>
          <p:nvPr>
            <p:ph idx="1"/>
          </p:nvPr>
        </p:nvSpPr>
        <p:spPr>
          <a:xfrm>
            <a:off x="395536" y="908720"/>
            <a:ext cx="7620000" cy="1611600"/>
          </a:xfrm>
        </p:spPr>
        <p:txBody>
          <a:bodyPr>
            <a:normAutofit/>
          </a:bodyPr>
          <a:lstStyle/>
          <a:p>
            <a:pPr marL="0" lvl="1" indent="0" algn="just">
              <a:buNone/>
            </a:pPr>
            <a:r>
              <a:rPr lang="en-IN" sz="1800" b="0" dirty="0" smtClean="0"/>
              <a:t>Before </a:t>
            </a:r>
            <a:r>
              <a:rPr lang="en-IN" sz="1800" b="0" dirty="0"/>
              <a:t>checking your PF balance, </a:t>
            </a:r>
            <a:endParaRPr lang="en-IN" sz="1800" b="0" dirty="0" smtClean="0"/>
          </a:p>
          <a:p>
            <a:pPr lvl="1" algn="just"/>
            <a:r>
              <a:rPr lang="en-IN" sz="1800" b="0" dirty="0" smtClean="0"/>
              <a:t>make </a:t>
            </a:r>
            <a:r>
              <a:rPr lang="en-IN" sz="1800" b="0" dirty="0"/>
              <a:t>sure your employer has activated </a:t>
            </a:r>
            <a:r>
              <a:rPr lang="en-IN" sz="1800" b="0" dirty="0" smtClean="0"/>
              <a:t>the </a:t>
            </a:r>
            <a:r>
              <a:rPr lang="en-IN" sz="1800" b="1" dirty="0" smtClean="0"/>
              <a:t>Universal </a:t>
            </a:r>
            <a:r>
              <a:rPr lang="en-IN" sz="1800" b="1" dirty="0"/>
              <a:t>Account Number (UAN)</a:t>
            </a:r>
            <a:r>
              <a:rPr lang="en-IN" sz="1800" b="0" dirty="0"/>
              <a:t>, which is enrolled under the EPF. </a:t>
            </a:r>
            <a:endParaRPr lang="en-IN" sz="1800" b="0" dirty="0" smtClean="0"/>
          </a:p>
          <a:p>
            <a:pPr lvl="1" algn="just"/>
            <a:r>
              <a:rPr lang="en-IN" sz="1800" b="0" dirty="0" smtClean="0"/>
              <a:t>The </a:t>
            </a:r>
            <a:r>
              <a:rPr lang="en-IN" sz="1800" b="0" dirty="0"/>
              <a:t>UAN doesn’t change as you switch jobs.</a:t>
            </a:r>
            <a:endParaRPr lang="en-IN" sz="1800" dirty="0"/>
          </a:p>
        </p:txBody>
      </p:sp>
      <p:graphicFrame>
        <p:nvGraphicFramePr>
          <p:cNvPr id="5" name="Diagram 4"/>
          <p:cNvGraphicFramePr/>
          <p:nvPr>
            <p:extLst>
              <p:ext uri="{D42A27DB-BD31-4B8C-83A1-F6EECF244321}">
                <p14:modId xmlns:p14="http://schemas.microsoft.com/office/powerpoint/2010/main" val="3373556985"/>
              </p:ext>
            </p:extLst>
          </p:nvPr>
        </p:nvGraphicFramePr>
        <p:xfrm>
          <a:off x="1475656" y="2821384"/>
          <a:ext cx="5400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251520" y="2520320"/>
            <a:ext cx="7520940" cy="548640"/>
          </a:xfrm>
          <a:prstGeom prst="rect">
            <a:avLst/>
          </a:prstGeom>
        </p:spPr>
        <p:txBody>
          <a:bodyPr vert="horz" lIns="91440" tIns="45720" rIns="91440" bIns="45720" rtlCol="0" anchor="ctr">
            <a:noAutofit/>
          </a:bodyPr>
          <a:lstStyle>
            <a:lvl1pPr>
              <a:spcBef>
                <a:spcPct val="0"/>
              </a:spcBef>
              <a:buNone/>
              <a:defRPr sz="3600" cap="none" spc="-100" baseline="0">
                <a:ln>
                  <a:noFill/>
                </a:ln>
                <a:solidFill>
                  <a:schemeClr val="tx2"/>
                </a:solidFill>
                <a:effectLst/>
                <a:latin typeface="+mj-lt"/>
                <a:ea typeface="+mj-ea"/>
                <a:cs typeface="+mj-cs"/>
              </a:defRPr>
            </a:lvl1pPr>
          </a:lstStyle>
          <a:p>
            <a:r>
              <a:rPr lang="en-IN" dirty="0"/>
              <a:t>Ways to check PF</a:t>
            </a:r>
          </a:p>
        </p:txBody>
      </p:sp>
    </p:spTree>
    <p:extLst>
      <p:ext uri="{BB962C8B-B14F-4D97-AF65-F5344CB8AC3E}">
        <p14:creationId xmlns:p14="http://schemas.microsoft.com/office/powerpoint/2010/main" val="1429200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7620000" cy="1143000"/>
          </a:xfrm>
        </p:spPr>
        <p:txBody>
          <a:bodyPr/>
          <a:lstStyle/>
          <a:p>
            <a:pPr algn="ctr"/>
            <a:r>
              <a:rPr lang="en-IN" dirty="0" smtClean="0"/>
              <a:t>Checking PF Balance status </a:t>
            </a:r>
            <a:r>
              <a:rPr lang="en-IN" dirty="0"/>
              <a:t>Online</a:t>
            </a:r>
          </a:p>
        </p:txBody>
      </p:sp>
    </p:spTree>
    <p:extLst>
      <p:ext uri="{BB962C8B-B14F-4D97-AF65-F5344CB8AC3E}">
        <p14:creationId xmlns:p14="http://schemas.microsoft.com/office/powerpoint/2010/main" val="788557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142"/>
            <a:ext cx="7620000" cy="1143000"/>
          </a:xfrm>
        </p:spPr>
        <p:txBody>
          <a:bodyPr/>
          <a:lstStyle/>
          <a:p>
            <a:r>
              <a:rPr lang="en-IN" dirty="0" smtClean="0"/>
              <a:t>Step 1</a:t>
            </a:r>
            <a:endParaRPr lang="en-IN" dirty="0"/>
          </a:p>
        </p:txBody>
      </p:sp>
      <p:sp>
        <p:nvSpPr>
          <p:cNvPr id="3" name="Content Placeholder 2"/>
          <p:cNvSpPr>
            <a:spLocks noGrp="1"/>
          </p:cNvSpPr>
          <p:nvPr>
            <p:ph idx="1"/>
          </p:nvPr>
        </p:nvSpPr>
        <p:spPr>
          <a:xfrm>
            <a:off x="457200" y="1196752"/>
            <a:ext cx="7620000" cy="4800600"/>
          </a:xfrm>
        </p:spPr>
        <p:txBody>
          <a:bodyPr/>
          <a:lstStyle/>
          <a:p>
            <a:pPr>
              <a:lnSpc>
                <a:spcPct val="150000"/>
              </a:lnSpc>
            </a:pPr>
            <a:r>
              <a:rPr lang="en-IN" dirty="0"/>
              <a:t>Employees </a:t>
            </a:r>
            <a:r>
              <a:rPr lang="en-IN" b="1" dirty="0"/>
              <a:t>need to login </a:t>
            </a:r>
            <a:r>
              <a:rPr lang="en-IN" dirty="0"/>
              <a:t>the member portal by visiting the </a:t>
            </a:r>
            <a:r>
              <a:rPr lang="en-IN" dirty="0" smtClean="0"/>
              <a:t>EPFO website </a:t>
            </a:r>
          </a:p>
          <a:p>
            <a:pPr marL="354013" indent="0">
              <a:lnSpc>
                <a:spcPct val="150000"/>
              </a:lnSpc>
              <a:buNone/>
            </a:pPr>
            <a:r>
              <a:rPr lang="en-IN" dirty="0" smtClean="0">
                <a:hlinkClick r:id="rId2"/>
              </a:rPr>
              <a:t>https</a:t>
            </a:r>
            <a:r>
              <a:rPr lang="en-IN" dirty="0">
                <a:hlinkClick r:id="rId2"/>
              </a:rPr>
              <a:t>://</a:t>
            </a:r>
            <a:r>
              <a:rPr lang="en-IN" dirty="0" smtClean="0">
                <a:hlinkClick r:id="rId2"/>
              </a:rPr>
              <a:t>unifiedportal-mem.epfindia.gov.in/memberinterface/</a:t>
            </a:r>
            <a:endParaRPr lang="en-IN" dirty="0" smtClean="0"/>
          </a:p>
          <a:p>
            <a:pPr>
              <a:lnSpc>
                <a:spcPct val="150000"/>
              </a:lnSpc>
            </a:pPr>
            <a:r>
              <a:rPr lang="en-IN" dirty="0" smtClean="0"/>
              <a:t>You </a:t>
            </a:r>
            <a:r>
              <a:rPr lang="en-IN" dirty="0"/>
              <a:t>need to </a:t>
            </a:r>
            <a:r>
              <a:rPr lang="en-IN" b="1" dirty="0"/>
              <a:t>enter your 12 digit Activated UAN number </a:t>
            </a:r>
            <a:r>
              <a:rPr lang="en-IN" dirty="0"/>
              <a:t>and </a:t>
            </a:r>
            <a:r>
              <a:rPr lang="en-IN" b="1" dirty="0" smtClean="0"/>
              <a:t>the password </a:t>
            </a:r>
            <a:r>
              <a:rPr lang="en-IN" dirty="0" smtClean="0"/>
              <a:t>to </a:t>
            </a:r>
            <a:r>
              <a:rPr lang="en-IN" dirty="0"/>
              <a:t>view your account details. </a:t>
            </a:r>
            <a:endParaRPr lang="en-IN" dirty="0" smtClean="0"/>
          </a:p>
          <a:p>
            <a:pPr>
              <a:lnSpc>
                <a:spcPct val="150000"/>
              </a:lnSpc>
            </a:pPr>
            <a:r>
              <a:rPr lang="en-IN" dirty="0" smtClean="0"/>
              <a:t>If </a:t>
            </a:r>
            <a:r>
              <a:rPr lang="en-IN" dirty="0"/>
              <a:t>you have not activated your UAN, you can also activate it by clicking on the tab below. Once you have entered the right credentials, it takes four days to activate your UAN.</a:t>
            </a:r>
          </a:p>
        </p:txBody>
      </p:sp>
    </p:spTree>
    <p:extLst>
      <p:ext uri="{BB962C8B-B14F-4D97-AF65-F5344CB8AC3E}">
        <p14:creationId xmlns:p14="http://schemas.microsoft.com/office/powerpoint/2010/main" val="1174260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r>
              <a:rPr lang="en-IN" dirty="0" smtClean="0"/>
              <a:t>Step 1</a:t>
            </a:r>
            <a:endParaRPr lang="en-IN" dirty="0"/>
          </a:p>
        </p:txBody>
      </p:sp>
      <p:grpSp>
        <p:nvGrpSpPr>
          <p:cNvPr id="18" name="Group 17"/>
          <p:cNvGrpSpPr/>
          <p:nvPr/>
        </p:nvGrpSpPr>
        <p:grpSpPr>
          <a:xfrm>
            <a:off x="179512" y="1445237"/>
            <a:ext cx="8170057" cy="4792075"/>
            <a:chOff x="179512" y="968230"/>
            <a:chExt cx="8170057" cy="4792075"/>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279" b="15201"/>
            <a:stretch/>
          </p:blipFill>
          <p:spPr bwMode="auto">
            <a:xfrm>
              <a:off x="179512" y="1491450"/>
              <a:ext cx="8170057" cy="37463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307736" y="3914623"/>
              <a:ext cx="778198" cy="24512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2843808" y="5237085"/>
              <a:ext cx="3096344" cy="523220"/>
            </a:xfrm>
            <a:prstGeom prst="rect">
              <a:avLst/>
            </a:prstGeom>
            <a:noFill/>
          </p:spPr>
          <p:txBody>
            <a:bodyPr wrap="square" rtlCol="0">
              <a:spAutoFit/>
            </a:bodyPr>
            <a:lstStyle/>
            <a:p>
              <a:r>
                <a:rPr lang="en-IN" sz="1400" b="1" dirty="0" smtClean="0"/>
                <a:t>If you have not activated your UAN, </a:t>
              </a:r>
              <a:r>
                <a:rPr lang="en-IN" sz="1400" b="1" dirty="0"/>
                <a:t>a</a:t>
              </a:r>
              <a:r>
                <a:rPr lang="en-IN" sz="1400" b="1" dirty="0" smtClean="0"/>
                <a:t>ctivate UAN here</a:t>
              </a:r>
              <a:endParaRPr lang="en-IN" sz="1400" b="1" dirty="0"/>
            </a:p>
          </p:txBody>
        </p:sp>
        <p:cxnSp>
          <p:nvCxnSpPr>
            <p:cNvPr id="8" name="Elbow Connector 7"/>
            <p:cNvCxnSpPr>
              <a:stCxn id="6" idx="3"/>
            </p:cNvCxnSpPr>
            <p:nvPr/>
          </p:nvCxnSpPr>
          <p:spPr>
            <a:xfrm flipV="1">
              <a:off x="5940152" y="4159753"/>
              <a:ext cx="756683" cy="1338942"/>
            </a:xfrm>
            <a:prstGeom prst="bentConnector2">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16368" y="968230"/>
              <a:ext cx="3096344" cy="307777"/>
            </a:xfrm>
            <a:prstGeom prst="rect">
              <a:avLst/>
            </a:prstGeom>
            <a:noFill/>
          </p:spPr>
          <p:txBody>
            <a:bodyPr wrap="square" rtlCol="0">
              <a:spAutoFit/>
            </a:bodyPr>
            <a:lstStyle/>
            <a:p>
              <a:r>
                <a:rPr lang="en-IN" sz="1400" b="1" dirty="0" smtClean="0"/>
                <a:t>Enter your UAN and Password Here</a:t>
              </a:r>
              <a:endParaRPr lang="en-IN" sz="1400" b="1" dirty="0"/>
            </a:p>
          </p:txBody>
        </p:sp>
        <p:cxnSp>
          <p:nvCxnSpPr>
            <p:cNvPr id="15" name="Elbow Connector 14"/>
            <p:cNvCxnSpPr>
              <a:stCxn id="14" idx="3"/>
              <a:endCxn id="12" idx="0"/>
            </p:cNvCxnSpPr>
            <p:nvPr/>
          </p:nvCxnSpPr>
          <p:spPr>
            <a:xfrm>
              <a:off x="5812712" y="1122119"/>
              <a:ext cx="1454164" cy="1355977"/>
            </a:xfrm>
            <a:prstGeom prst="bentConnector2">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289344" y="2478096"/>
              <a:ext cx="1955063" cy="109492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3020698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14"/>
            <a:ext cx="7620000" cy="1143000"/>
          </a:xfrm>
        </p:spPr>
        <p:txBody>
          <a:bodyPr/>
          <a:lstStyle/>
          <a:p>
            <a:r>
              <a:rPr lang="en-IN" dirty="0" smtClean="0"/>
              <a:t>Step 2</a:t>
            </a:r>
            <a:endParaRPr lang="en-IN" dirty="0"/>
          </a:p>
        </p:txBody>
      </p:sp>
      <p:sp>
        <p:nvSpPr>
          <p:cNvPr id="3" name="Content Placeholder 2"/>
          <p:cNvSpPr>
            <a:spLocks noGrp="1"/>
          </p:cNvSpPr>
          <p:nvPr>
            <p:ph idx="1"/>
          </p:nvPr>
        </p:nvSpPr>
        <p:spPr>
          <a:xfrm>
            <a:off x="457200" y="1052736"/>
            <a:ext cx="7750696" cy="1872208"/>
          </a:xfrm>
        </p:spPr>
        <p:txBody>
          <a:bodyPr vert="horz" lIns="91440" tIns="45720" rIns="91440" bIns="45720" rtlCol="0">
            <a:normAutofit fontScale="77500" lnSpcReduction="20000"/>
          </a:bodyPr>
          <a:lstStyle/>
          <a:p>
            <a:pPr>
              <a:lnSpc>
                <a:spcPct val="150000"/>
              </a:lnSpc>
            </a:pPr>
            <a:r>
              <a:rPr lang="en-IN" dirty="0"/>
              <a:t>Once you have entered into the portal, you can find all kind of online services that are available on the EPFO website. </a:t>
            </a:r>
          </a:p>
          <a:p>
            <a:pPr>
              <a:lnSpc>
                <a:spcPct val="150000"/>
              </a:lnSpc>
            </a:pPr>
            <a:r>
              <a:rPr lang="en-IN" dirty="0"/>
              <a:t>From there you can </a:t>
            </a:r>
            <a:r>
              <a:rPr lang="en-IN" b="1" dirty="0"/>
              <a:t>track your queries </a:t>
            </a:r>
            <a:r>
              <a:rPr lang="en-IN" dirty="0"/>
              <a:t>related to </a:t>
            </a:r>
            <a:r>
              <a:rPr lang="en-IN" b="1" dirty="0"/>
              <a:t>claim status</a:t>
            </a:r>
            <a:r>
              <a:rPr lang="en-IN" dirty="0"/>
              <a:t>, </a:t>
            </a:r>
            <a:r>
              <a:rPr lang="en-IN" b="1" dirty="0"/>
              <a:t>transferring request</a:t>
            </a:r>
            <a:r>
              <a:rPr lang="en-IN" dirty="0"/>
              <a:t>, which is required in case your current employer has created another UAN number to track your PF account.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76244"/>
            <a:ext cx="7812360" cy="36931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662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14"/>
            <a:ext cx="7620000" cy="1143000"/>
          </a:xfrm>
        </p:spPr>
        <p:txBody>
          <a:bodyPr/>
          <a:lstStyle/>
          <a:p>
            <a:r>
              <a:rPr lang="en-IN" dirty="0" smtClean="0"/>
              <a:t>Step 3</a:t>
            </a:r>
            <a:endParaRPr lang="en-IN" dirty="0"/>
          </a:p>
        </p:txBody>
      </p:sp>
      <p:sp>
        <p:nvSpPr>
          <p:cNvPr id="3" name="Content Placeholder 2"/>
          <p:cNvSpPr>
            <a:spLocks noGrp="1"/>
          </p:cNvSpPr>
          <p:nvPr>
            <p:ph idx="1"/>
          </p:nvPr>
        </p:nvSpPr>
        <p:spPr>
          <a:xfrm>
            <a:off x="509972" y="980728"/>
            <a:ext cx="7620000" cy="1800200"/>
          </a:xfrm>
        </p:spPr>
        <p:txBody>
          <a:bodyPr vert="horz" lIns="91440" tIns="45720" rIns="91440" bIns="45720" rtlCol="0">
            <a:noAutofit/>
          </a:bodyPr>
          <a:lstStyle/>
          <a:p>
            <a:pPr>
              <a:lnSpc>
                <a:spcPct val="150000"/>
              </a:lnSpc>
            </a:pPr>
            <a:r>
              <a:rPr lang="en-IN" sz="1600" dirty="0"/>
              <a:t>You can see various tabs present on the dark green ribbon above. </a:t>
            </a:r>
          </a:p>
          <a:p>
            <a:pPr>
              <a:lnSpc>
                <a:spcPct val="150000"/>
              </a:lnSpc>
            </a:pPr>
            <a:r>
              <a:rPr lang="en-IN" sz="1600" dirty="0"/>
              <a:t>Clicking on the </a:t>
            </a:r>
            <a:r>
              <a:rPr lang="en-IN" sz="1600" b="1" dirty="0"/>
              <a:t>‘view’ tab </a:t>
            </a:r>
            <a:r>
              <a:rPr lang="en-IN" sz="1600" dirty="0"/>
              <a:t>will take you to visit </a:t>
            </a:r>
            <a:r>
              <a:rPr lang="en-IN" sz="1600" u="sng" dirty="0"/>
              <a:t>your profile, service history, UAN card and your passbook address</a:t>
            </a:r>
            <a:r>
              <a:rPr lang="en-IN" sz="1600" dirty="0"/>
              <a:t>. </a:t>
            </a:r>
          </a:p>
          <a:p>
            <a:pPr>
              <a:lnSpc>
                <a:spcPct val="150000"/>
              </a:lnSpc>
            </a:pPr>
            <a:r>
              <a:rPr lang="en-IN" sz="1600" dirty="0"/>
              <a:t>This </a:t>
            </a:r>
            <a:r>
              <a:rPr lang="en-IN" sz="1600" u="sng" dirty="0"/>
              <a:t>passbook address </a:t>
            </a:r>
            <a:r>
              <a:rPr lang="en-IN" sz="1600" dirty="0"/>
              <a:t>is a </a:t>
            </a:r>
            <a:r>
              <a:rPr lang="en-IN" sz="1600" u="sng" dirty="0"/>
              <a:t>separate website link </a:t>
            </a:r>
            <a:r>
              <a:rPr lang="en-IN" sz="1600" dirty="0"/>
              <a:t>where you can view your PF account.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52936"/>
            <a:ext cx="8136904" cy="31807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67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14"/>
            <a:ext cx="7620000" cy="1143000"/>
          </a:xfrm>
        </p:spPr>
        <p:txBody>
          <a:bodyPr/>
          <a:lstStyle/>
          <a:p>
            <a:r>
              <a:rPr lang="en-IN" dirty="0" smtClean="0"/>
              <a:t>Step 4</a:t>
            </a:r>
            <a:endParaRPr lang="en-IN" dirty="0"/>
          </a:p>
        </p:txBody>
      </p:sp>
      <p:sp>
        <p:nvSpPr>
          <p:cNvPr id="3" name="Content Placeholder 2"/>
          <p:cNvSpPr>
            <a:spLocks noGrp="1"/>
          </p:cNvSpPr>
          <p:nvPr>
            <p:ph idx="1"/>
          </p:nvPr>
        </p:nvSpPr>
        <p:spPr>
          <a:xfrm>
            <a:off x="457200" y="980728"/>
            <a:ext cx="7620000" cy="1972816"/>
          </a:xfrm>
        </p:spPr>
        <p:txBody>
          <a:bodyPr vert="horz" lIns="91440" tIns="45720" rIns="91440" bIns="45720" rtlCol="0">
            <a:normAutofit fontScale="62500" lnSpcReduction="20000"/>
          </a:bodyPr>
          <a:lstStyle/>
          <a:p>
            <a:pPr>
              <a:lnSpc>
                <a:spcPct val="150000"/>
              </a:lnSpc>
            </a:pPr>
            <a:r>
              <a:rPr lang="en-IN" u="sng" dirty="0"/>
              <a:t>To view your PF passbook</a:t>
            </a:r>
            <a:r>
              <a:rPr lang="en-IN" dirty="0"/>
              <a:t>, you need to visit </a:t>
            </a:r>
            <a:r>
              <a:rPr lang="en-IN" b="1" dirty="0"/>
              <a:t>epfindia.gov.in</a:t>
            </a:r>
            <a:r>
              <a:rPr lang="en-IN" dirty="0"/>
              <a:t> website. </a:t>
            </a:r>
            <a:endParaRPr lang="en-IN" dirty="0" smtClean="0"/>
          </a:p>
          <a:p>
            <a:pPr>
              <a:lnSpc>
                <a:spcPct val="150000"/>
              </a:lnSpc>
            </a:pPr>
            <a:r>
              <a:rPr lang="en-IN" dirty="0" smtClean="0"/>
              <a:t>This </a:t>
            </a:r>
            <a:r>
              <a:rPr lang="en-IN" dirty="0"/>
              <a:t>is a different website where you can view various other details related to EPFO. </a:t>
            </a:r>
            <a:endParaRPr lang="en-IN" dirty="0" smtClean="0"/>
          </a:p>
          <a:p>
            <a:pPr>
              <a:lnSpc>
                <a:spcPct val="150000"/>
              </a:lnSpc>
            </a:pPr>
            <a:r>
              <a:rPr lang="en-IN" dirty="0" smtClean="0"/>
              <a:t>You </a:t>
            </a:r>
            <a:r>
              <a:rPr lang="en-IN" dirty="0"/>
              <a:t>need to go to the </a:t>
            </a:r>
            <a:r>
              <a:rPr lang="en-IN" b="1" dirty="0"/>
              <a:t>‘our service’ tab </a:t>
            </a:r>
            <a:r>
              <a:rPr lang="en-IN" dirty="0"/>
              <a:t>and under our service tab, you need to click on the </a:t>
            </a:r>
            <a:r>
              <a:rPr lang="en-IN" b="1" dirty="0"/>
              <a:t>‘for employees’ link</a:t>
            </a:r>
            <a:r>
              <a:rPr lang="en-IN" dirty="0"/>
              <a:t>. </a:t>
            </a:r>
            <a:endParaRPr lang="en-IN" dirty="0" smtClean="0"/>
          </a:p>
          <a:p>
            <a:pPr>
              <a:lnSpc>
                <a:spcPct val="150000"/>
              </a:lnSpc>
            </a:pPr>
            <a:r>
              <a:rPr lang="en-IN" dirty="0" smtClean="0"/>
              <a:t>To </a:t>
            </a:r>
            <a:r>
              <a:rPr lang="en-IN" dirty="0"/>
              <a:t>view the EPF </a:t>
            </a:r>
            <a:r>
              <a:rPr lang="en-IN" u="sng" dirty="0"/>
              <a:t>contributions done by your employer </a:t>
            </a:r>
            <a:r>
              <a:rPr lang="en-IN" dirty="0"/>
              <a:t>every month you need to then click on the </a:t>
            </a:r>
            <a:r>
              <a:rPr lang="en-IN" b="1" dirty="0"/>
              <a:t>‘member passbook’ link.</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140968"/>
            <a:ext cx="6336704" cy="33987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378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14"/>
            <a:ext cx="7620000" cy="1143000"/>
          </a:xfrm>
        </p:spPr>
        <p:txBody>
          <a:bodyPr/>
          <a:lstStyle/>
          <a:p>
            <a:r>
              <a:rPr lang="en-IN" dirty="0" smtClean="0"/>
              <a:t>Step 5</a:t>
            </a:r>
            <a:endParaRPr lang="en-IN" dirty="0"/>
          </a:p>
        </p:txBody>
      </p:sp>
      <p:sp>
        <p:nvSpPr>
          <p:cNvPr id="3" name="Content Placeholder 2"/>
          <p:cNvSpPr>
            <a:spLocks noGrp="1"/>
          </p:cNvSpPr>
          <p:nvPr>
            <p:ph idx="1"/>
          </p:nvPr>
        </p:nvSpPr>
        <p:spPr>
          <a:xfrm>
            <a:off x="457200" y="980728"/>
            <a:ext cx="7620000" cy="1440160"/>
          </a:xfrm>
        </p:spPr>
        <p:txBody>
          <a:bodyPr vert="horz" lIns="91440" tIns="45720" rIns="91440" bIns="45720" rtlCol="0">
            <a:normAutofit fontScale="77500" lnSpcReduction="20000"/>
          </a:bodyPr>
          <a:lstStyle/>
          <a:p>
            <a:pPr>
              <a:lnSpc>
                <a:spcPct val="150000"/>
              </a:lnSpc>
            </a:pPr>
            <a:r>
              <a:rPr lang="en-IN" dirty="0"/>
              <a:t>After clicking on the member passbook link, you will be </a:t>
            </a:r>
            <a:r>
              <a:rPr lang="en-IN" u="sng" dirty="0"/>
              <a:t>redirected to a separate tab</a:t>
            </a:r>
            <a:r>
              <a:rPr lang="en-IN" dirty="0"/>
              <a:t>, where you need to </a:t>
            </a:r>
            <a:r>
              <a:rPr lang="en-IN" b="1" dirty="0"/>
              <a:t>re-enter your activated UAN </a:t>
            </a:r>
            <a:r>
              <a:rPr lang="en-IN" dirty="0"/>
              <a:t>and the same EPFO </a:t>
            </a:r>
            <a:r>
              <a:rPr lang="en-IN" b="1" dirty="0"/>
              <a:t>passwords</a:t>
            </a:r>
            <a:r>
              <a:rPr lang="en-IN" dirty="0"/>
              <a:t> which you used it for the EPFO member login portal.</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50" y="2544611"/>
            <a:ext cx="8136904" cy="34766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4736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75</TotalTime>
  <Words>444</Words>
  <Application>Microsoft Office PowerPoint</Application>
  <PresentationFormat>On-screen Show (4:3)</PresentationFormat>
  <Paragraphs>40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Adjacency</vt:lpstr>
      <vt:lpstr>Check My Provident Fund online</vt:lpstr>
      <vt:lpstr>Things required</vt:lpstr>
      <vt:lpstr>Checking PF Balance status Online</vt:lpstr>
      <vt:lpstr>Step 1</vt:lpstr>
      <vt:lpstr>Step 1</vt:lpstr>
      <vt:lpstr>Step 2</vt:lpstr>
      <vt:lpstr>Step 3</vt:lpstr>
      <vt:lpstr>Step 4</vt:lpstr>
      <vt:lpstr>Step 5</vt:lpstr>
      <vt:lpstr>Step 6</vt:lpstr>
      <vt:lpstr>Thank You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 My Provident Fund online</dc:title>
  <dc:creator>room64</dc:creator>
  <cp:lastModifiedBy>room64</cp:lastModifiedBy>
  <cp:revision>11</cp:revision>
  <dcterms:created xsi:type="dcterms:W3CDTF">2019-11-03T13:54:43Z</dcterms:created>
  <dcterms:modified xsi:type="dcterms:W3CDTF">2019-11-04T16:27:12Z</dcterms:modified>
</cp:coreProperties>
</file>