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5"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00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F5E36DA-9E86-4350-97C0-6D6205FC760C}"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205594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423356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8549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17425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73287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75962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9179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1308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187125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5E36DA-9E86-4350-97C0-6D6205FC760C}"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48858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E36DA-9E86-4350-97C0-6D6205FC760C}"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84512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E36DA-9E86-4350-97C0-6D6205FC760C}" type="datetimeFigureOut">
              <a:rPr lang="en-IN" smtClean="0"/>
              <a:t>04-11-2019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235226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E36DA-9E86-4350-97C0-6D6205FC760C}"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5418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E36DA-9E86-4350-97C0-6D6205FC760C}" type="datetimeFigureOut">
              <a:rPr lang="en-IN" smtClean="0"/>
              <a:t>04-11-2019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50010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5E36DA-9E86-4350-97C0-6D6205FC760C}"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244981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5E36DA-9E86-4350-97C0-6D6205FC760C}"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CD6AD6-07B9-4689-B5C3-E58FF2BA0C0E}" type="slidenum">
              <a:rPr lang="en-IN" smtClean="0"/>
              <a:t>‹#›</a:t>
            </a:fld>
            <a:endParaRPr lang="en-IN"/>
          </a:p>
        </p:txBody>
      </p:sp>
    </p:spTree>
    <p:extLst>
      <p:ext uri="{BB962C8B-B14F-4D97-AF65-F5344CB8AC3E}">
        <p14:creationId xmlns:p14="http://schemas.microsoft.com/office/powerpoint/2010/main" val="302133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F5E36DA-9E86-4350-97C0-6D6205FC760C}" type="datetimeFigureOut">
              <a:rPr lang="en-IN" smtClean="0"/>
              <a:t>04-11-2019</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2CD6AD6-07B9-4689-B5C3-E58FF2BA0C0E}" type="slidenum">
              <a:rPr lang="en-IN" smtClean="0"/>
              <a:t>‹#›</a:t>
            </a:fld>
            <a:endParaRPr lang="en-IN"/>
          </a:p>
        </p:txBody>
      </p:sp>
    </p:spTree>
    <p:extLst>
      <p:ext uri="{BB962C8B-B14F-4D97-AF65-F5344CB8AC3E}">
        <p14:creationId xmlns:p14="http://schemas.microsoft.com/office/powerpoint/2010/main" val="2105890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hyperlink" Target="https://www.synopsys.com/software-integrity/resources/knowledge-database/sql-injection.html" TargetMode="Externa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www.synopsys.com/software-integrity/resources/knowledge-database/open-source-software.html"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375" y="218292"/>
            <a:ext cx="9144000" cy="2195046"/>
          </a:xfrm>
        </p:spPr>
        <p:txBody>
          <a:bodyPr>
            <a:noAutofit/>
          </a:bodyPr>
          <a:lstStyle/>
          <a:p>
            <a:r>
              <a:rPr lang="en-IN" sz="5400" dirty="0">
                <a:solidFill>
                  <a:schemeClr val="accent2"/>
                </a:solidFill>
                <a:latin typeface="Arial Black" panose="020B0A04020102020204" pitchFamily="34" charset="0"/>
              </a:rPr>
              <a:t>Online Forms and Their Risks</a:t>
            </a:r>
          </a:p>
        </p:txBody>
      </p:sp>
      <p:sp>
        <p:nvSpPr>
          <p:cNvPr id="3" name="Subtitle 2"/>
          <p:cNvSpPr>
            <a:spLocks noGrp="1"/>
          </p:cNvSpPr>
          <p:nvPr>
            <p:ph type="subTitle" idx="1"/>
          </p:nvPr>
        </p:nvSpPr>
        <p:spPr>
          <a:xfrm>
            <a:off x="4510150" y="3838682"/>
            <a:ext cx="8991600" cy="3225482"/>
          </a:xfrm>
        </p:spPr>
        <p:txBody>
          <a:bodyPr>
            <a:normAutofit lnSpcReduction="10000"/>
          </a:bodyPr>
          <a:lstStyle/>
          <a:p>
            <a:r>
              <a:rPr lang="en-IN" sz="4300" dirty="0">
                <a:latin typeface="Arial" panose="020B0604020202020204" pitchFamily="34" charset="0"/>
                <a:cs typeface="Arial" panose="020B0604020202020204" pitchFamily="34" charset="0"/>
              </a:rPr>
              <a:t>Name:- </a:t>
            </a:r>
            <a:r>
              <a:rPr lang="en-IN" sz="4300" dirty="0" err="1">
                <a:latin typeface="Arial" panose="020B0604020202020204" pitchFamily="34" charset="0"/>
                <a:cs typeface="Arial" panose="020B0604020202020204" pitchFamily="34" charset="0"/>
              </a:rPr>
              <a:t>Dr.</a:t>
            </a:r>
            <a:r>
              <a:rPr lang="en-IN" sz="4300" dirty="0">
                <a:latin typeface="Arial" panose="020B0604020202020204" pitchFamily="34" charset="0"/>
                <a:cs typeface="Arial" panose="020B0604020202020204" pitchFamily="34" charset="0"/>
              </a:rPr>
              <a:t> Priyanka S. </a:t>
            </a:r>
            <a:r>
              <a:rPr lang="en-IN" sz="4300" dirty="0" err="1">
                <a:latin typeface="Arial" panose="020B0604020202020204" pitchFamily="34" charset="0"/>
                <a:cs typeface="Arial" panose="020B0604020202020204" pitchFamily="34" charset="0"/>
              </a:rPr>
              <a:t>Patil</a:t>
            </a:r>
            <a:r>
              <a:rPr lang="en-IN" sz="4300" dirty="0">
                <a:latin typeface="Arial" panose="020B0604020202020204" pitchFamily="34" charset="0"/>
                <a:cs typeface="Arial" panose="020B0604020202020204" pitchFamily="34" charset="0"/>
              </a:rPr>
              <a:t> </a:t>
            </a:r>
          </a:p>
          <a:p>
            <a:r>
              <a:rPr lang="en-IN" sz="4300" dirty="0">
                <a:latin typeface="Arial" panose="020B0604020202020204" pitchFamily="34" charset="0"/>
                <a:cs typeface="Arial" panose="020B0604020202020204" pitchFamily="34" charset="0"/>
              </a:rPr>
              <a:t>Designation :- Deputy Collector      </a:t>
            </a:r>
          </a:p>
          <a:p>
            <a:r>
              <a:rPr lang="en-IN" sz="4300" dirty="0">
                <a:latin typeface="Arial" panose="020B0604020202020204" pitchFamily="34" charset="0"/>
                <a:cs typeface="Arial" panose="020B0604020202020204" pitchFamily="34" charset="0"/>
              </a:rPr>
              <a:t>Class :-D </a:t>
            </a:r>
          </a:p>
          <a:p>
            <a:r>
              <a:rPr lang="en-IN" sz="4300" dirty="0">
                <a:latin typeface="Arial" panose="020B0604020202020204" pitchFamily="34" charset="0"/>
                <a:cs typeface="Arial" panose="020B0604020202020204" pitchFamily="34" charset="0"/>
              </a:rPr>
              <a:t>Roll no:-14</a:t>
            </a:r>
          </a:p>
          <a:p>
            <a:endParaRPr lang="en-IN" dirty="0"/>
          </a:p>
          <a:p>
            <a:endParaRPr lang="en-IN" dirty="0"/>
          </a:p>
        </p:txBody>
      </p:sp>
      <p:pic>
        <p:nvPicPr>
          <p:cNvPr id="4" name="Picture 4">
            <a:extLst>
              <a:ext uri="{FF2B5EF4-FFF2-40B4-BE49-F238E27FC236}">
                <a16:creationId xmlns:a16="http://schemas.microsoft.com/office/drawing/2014/main" id="{318957B8-2FBF-5A4E-AD90-1DF8C98FC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259" y="18192"/>
            <a:ext cx="2853741" cy="1443151"/>
          </a:xfrm>
          <a:prstGeom prst="rect">
            <a:avLst/>
          </a:prstGeom>
        </p:spPr>
      </p:pic>
    </p:spTree>
    <p:extLst>
      <p:ext uri="{BB962C8B-B14F-4D97-AF65-F5344CB8AC3E}">
        <p14:creationId xmlns:p14="http://schemas.microsoft.com/office/powerpoint/2010/main" val="17295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5097" y="109603"/>
            <a:ext cx="4789118" cy="6391406"/>
          </a:xfrm>
        </p:spPr>
      </p:pic>
      <p:sp>
        <p:nvSpPr>
          <p:cNvPr id="6" name="TextBox 5"/>
          <p:cNvSpPr txBox="1"/>
          <p:nvPr/>
        </p:nvSpPr>
        <p:spPr>
          <a:xfrm>
            <a:off x="0" y="300625"/>
            <a:ext cx="7139835" cy="4524315"/>
          </a:xfrm>
          <a:prstGeom prst="rect">
            <a:avLst/>
          </a:prstGeom>
          <a:noFill/>
        </p:spPr>
        <p:txBody>
          <a:bodyPr wrap="square" rtlCol="0">
            <a:spAutoFit/>
          </a:bodyPr>
          <a:lstStyle/>
          <a:p>
            <a:pPr marL="571500" indent="-571500">
              <a:buFont typeface="Wingdings" panose="05000000000000000000" pitchFamily="2" charset="2"/>
              <a:buChar char="q"/>
            </a:pPr>
            <a:r>
              <a:rPr lang="en-IN" sz="4400" b="1" u="sng" dirty="0">
                <a:solidFill>
                  <a:srgbClr val="FF0000"/>
                </a:solidFill>
              </a:rPr>
              <a:t>What is online form…….?</a:t>
            </a:r>
          </a:p>
          <a:p>
            <a:endParaRPr lang="en-IN" sz="3200" dirty="0"/>
          </a:p>
          <a:p>
            <a:pPr marL="285750" indent="-285750">
              <a:buFont typeface="Wingdings" panose="05000000000000000000" pitchFamily="2" charset="2"/>
              <a:buChar char="Ø"/>
            </a:pPr>
            <a:r>
              <a:rPr lang="en-IN" sz="2800" dirty="0"/>
              <a:t>An application form that is completed and submitted via internet.</a:t>
            </a:r>
          </a:p>
          <a:p>
            <a:endParaRPr lang="en-IN" sz="2800" dirty="0"/>
          </a:p>
          <a:p>
            <a:pPr marL="285750" indent="-285750">
              <a:buFont typeface="Wingdings" panose="05000000000000000000" pitchFamily="2" charset="2"/>
              <a:buChar char="Ø"/>
            </a:pPr>
            <a:r>
              <a:rPr lang="en-IN" sz="2800" dirty="0"/>
              <a:t>It is an interactive page that mimics a paper document or form where users fill out particular  fields.</a:t>
            </a:r>
          </a:p>
        </p:txBody>
      </p:sp>
    </p:spTree>
    <p:extLst>
      <p:ext uri="{BB962C8B-B14F-4D97-AF65-F5344CB8AC3E}">
        <p14:creationId xmlns:p14="http://schemas.microsoft.com/office/powerpoint/2010/main" val="16655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938" y="129631"/>
            <a:ext cx="8191478" cy="8710077"/>
          </a:xfrm>
          <a:prstGeom prst="rect">
            <a:avLst/>
          </a:prstGeom>
          <a:noFill/>
        </p:spPr>
        <p:txBody>
          <a:bodyPr wrap="square" rtlCol="0">
            <a:spAutoFit/>
          </a:bodyPr>
          <a:lstStyle/>
          <a:p>
            <a:pPr marL="571500" indent="-571500">
              <a:buFont typeface="Wingdings" panose="05000000000000000000" pitchFamily="2" charset="2"/>
              <a:buChar char="q"/>
            </a:pPr>
            <a:r>
              <a:rPr lang="en-IN" sz="4400" b="1" u="sng" dirty="0">
                <a:solidFill>
                  <a:srgbClr val="FF0000"/>
                </a:solidFill>
                <a:latin typeface="+mj-lt"/>
              </a:rPr>
              <a:t>Where is online form used…?</a:t>
            </a:r>
          </a:p>
          <a:p>
            <a:pPr marL="571500" indent="-571500">
              <a:buFont typeface="Wingdings" panose="05000000000000000000" pitchFamily="2" charset="2"/>
              <a:buChar char="q"/>
            </a:pPr>
            <a:endParaRPr lang="en-IN" sz="4400" b="1" dirty="0">
              <a:solidFill>
                <a:srgbClr val="FF0000"/>
              </a:solidFill>
              <a:latin typeface="+mj-lt"/>
            </a:endParaRPr>
          </a:p>
          <a:p>
            <a:r>
              <a:rPr lang="en-IN" sz="2800" b="1" dirty="0"/>
              <a:t>1.Examination form</a:t>
            </a:r>
          </a:p>
          <a:p>
            <a:r>
              <a:rPr lang="en-IN" sz="2800" b="1" dirty="0"/>
              <a:t>2. Newsletter sign up</a:t>
            </a:r>
          </a:p>
          <a:p>
            <a:r>
              <a:rPr lang="en-IN" sz="2800" b="1" dirty="0"/>
              <a:t>3.Event registration</a:t>
            </a:r>
          </a:p>
          <a:p>
            <a:r>
              <a:rPr lang="en-IN" sz="2800" b="1" dirty="0"/>
              <a:t>4.Online orders and payments</a:t>
            </a:r>
          </a:p>
          <a:p>
            <a:r>
              <a:rPr lang="en-IN" sz="2800" b="1" dirty="0"/>
              <a:t>5.Contest registration</a:t>
            </a:r>
          </a:p>
          <a:p>
            <a:r>
              <a:rPr lang="en-IN" sz="2800" b="1" dirty="0"/>
              <a:t>6.Account sign up</a:t>
            </a:r>
          </a:p>
          <a:p>
            <a:r>
              <a:rPr lang="en-IN" sz="2800" b="1" dirty="0"/>
              <a:t>7. Sales Contract</a:t>
            </a:r>
          </a:p>
          <a:p>
            <a:r>
              <a:rPr lang="en-IN" sz="2800" b="1" dirty="0"/>
              <a:t>8.Customer feedback</a:t>
            </a:r>
          </a:p>
          <a:p>
            <a:r>
              <a:rPr lang="en-IN" sz="2800" b="1" dirty="0"/>
              <a:t>9.Free assessment and audit</a:t>
            </a:r>
          </a:p>
          <a:p>
            <a:pPr marL="457200" indent="-457200">
              <a:buFont typeface="Wingdings" panose="05000000000000000000" pitchFamily="2" charset="2"/>
              <a:buChar char="q"/>
            </a:pPr>
            <a:endParaRPr lang="en-IN" sz="3200" b="1" dirty="0">
              <a:latin typeface="Arial Black" panose="020B0A04020102020204" pitchFamily="34" charset="0"/>
            </a:endParaRPr>
          </a:p>
          <a:p>
            <a:pPr marL="457200" indent="-457200">
              <a:buFont typeface="Wingdings" panose="05000000000000000000" pitchFamily="2" charset="2"/>
              <a:buChar char="q"/>
            </a:pPr>
            <a:endParaRPr lang="en-IN" sz="3200" b="1" dirty="0">
              <a:latin typeface="Arial Black" panose="020B0A04020102020204" pitchFamily="34" charset="0"/>
            </a:endParaRPr>
          </a:p>
          <a:p>
            <a:pPr marL="457200" indent="-457200">
              <a:buFont typeface="Wingdings" panose="05000000000000000000" pitchFamily="2" charset="2"/>
              <a:buChar char="q"/>
            </a:pPr>
            <a:endParaRPr lang="en-IN" sz="3200" b="1" dirty="0">
              <a:latin typeface="Arial Black" panose="020B0A04020102020204" pitchFamily="34" charset="0"/>
            </a:endParaRPr>
          </a:p>
          <a:p>
            <a:pPr marL="914400" indent="-914400">
              <a:buFont typeface="Wingdings" panose="05000000000000000000" pitchFamily="2" charset="2"/>
              <a:buChar char="q"/>
            </a:pPr>
            <a:endParaRPr lang="en-IN" sz="3200" b="1" dirty="0">
              <a:latin typeface="Arial Black" panose="020B0A04020102020204" pitchFamily="34" charset="0"/>
            </a:endParaRPr>
          </a:p>
          <a:p>
            <a:pPr marL="914400" indent="-914400">
              <a:buFont typeface="Wingdings" panose="05000000000000000000" pitchFamily="2" charset="2"/>
              <a:buChar char="q"/>
            </a:pPr>
            <a:endParaRPr lang="en-IN" sz="1600" b="1" dirty="0">
              <a:solidFill>
                <a:srgbClr val="FF0000"/>
              </a:solidFill>
            </a:endParaRPr>
          </a:p>
          <a:p>
            <a:pPr marL="914400" indent="-914400">
              <a:buFont typeface="Wingdings" panose="05000000000000000000" pitchFamily="2" charset="2"/>
              <a:buChar char="q"/>
            </a:pPr>
            <a:endParaRPr lang="en-IN" sz="1600" b="1" dirty="0">
              <a:solidFill>
                <a:srgbClr val="FF0000"/>
              </a:solidFill>
            </a:endParaRPr>
          </a:p>
          <a:p>
            <a:pPr marL="914400" indent="-914400">
              <a:buFont typeface="Wingdings" panose="05000000000000000000" pitchFamily="2" charset="2"/>
              <a:buChar char="q"/>
            </a:pPr>
            <a:endParaRPr lang="en-IN" sz="16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313" y="2100523"/>
            <a:ext cx="5562600" cy="2045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13" y="4593203"/>
            <a:ext cx="5562600" cy="1979112"/>
          </a:xfrm>
          <a:prstGeom prst="rect">
            <a:avLst/>
          </a:prstGeom>
        </p:spPr>
      </p:pic>
    </p:spTree>
    <p:extLst>
      <p:ext uri="{BB962C8B-B14F-4D97-AF65-F5344CB8AC3E}">
        <p14:creationId xmlns:p14="http://schemas.microsoft.com/office/powerpoint/2010/main" val="105362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406" y="344466"/>
            <a:ext cx="11769188" cy="5987442"/>
          </a:xfrm>
        </p:spPr>
        <p:txBody>
          <a:bodyPr>
            <a:normAutofit/>
          </a:bodyPr>
          <a:lstStyle/>
          <a:p>
            <a:pPr>
              <a:buFont typeface="Wingdings" panose="05000000000000000000" pitchFamily="2" charset="2"/>
              <a:buChar char="q"/>
            </a:pPr>
            <a:r>
              <a:rPr lang="en-IN" sz="4400" b="1" dirty="0">
                <a:solidFill>
                  <a:srgbClr val="C00000"/>
                </a:solidFill>
                <a:latin typeface="+mj-lt"/>
              </a:rPr>
              <a:t>What are the Risks  of Online Forms</a:t>
            </a:r>
            <a:r>
              <a:rPr lang="en-US" sz="4400" b="1" dirty="0">
                <a:solidFill>
                  <a:srgbClr val="C00000"/>
                </a:solidFill>
                <a:latin typeface="+mj-lt"/>
              </a:rPr>
              <a:t>?</a:t>
            </a:r>
            <a:endParaRPr lang="en-IN" sz="4400" b="1" dirty="0">
              <a:solidFill>
                <a:srgbClr val="C00000"/>
              </a:solidFill>
              <a:latin typeface="+mj-lt"/>
            </a:endParaRPr>
          </a:p>
          <a:p>
            <a:pPr marL="0" indent="0">
              <a:buNone/>
            </a:pPr>
            <a:r>
              <a:rPr lang="en-IN" sz="2800" dirty="0">
                <a:solidFill>
                  <a:schemeClr val="tx1"/>
                </a:solidFill>
              </a:rPr>
              <a:t>Online forms come with many risks which may harm ourselves or our interests.</a:t>
            </a:r>
          </a:p>
          <a:p>
            <a:pPr marL="0" indent="0">
              <a:buNone/>
            </a:pPr>
            <a:r>
              <a:rPr lang="en-IN" sz="2800" dirty="0">
                <a:solidFill>
                  <a:schemeClr val="tx1"/>
                </a:solidFill>
              </a:rPr>
              <a:t>Such Risks may include</a:t>
            </a:r>
          </a:p>
          <a:p>
            <a:pPr>
              <a:buFont typeface="Wingdings" panose="05000000000000000000" pitchFamily="2" charset="2"/>
              <a:buChar char="v"/>
            </a:pPr>
            <a:r>
              <a:rPr lang="en-IN" sz="2800" dirty="0">
                <a:solidFill>
                  <a:schemeClr val="tx1"/>
                </a:solidFill>
              </a:rPr>
              <a:t>Breach of privacy</a:t>
            </a:r>
          </a:p>
          <a:p>
            <a:pPr>
              <a:buFont typeface="Wingdings" panose="05000000000000000000" pitchFamily="2" charset="2"/>
              <a:buChar char="v"/>
            </a:pPr>
            <a:r>
              <a:rPr lang="en-IN" sz="2800" dirty="0">
                <a:solidFill>
                  <a:schemeClr val="tx1"/>
                </a:solidFill>
              </a:rPr>
              <a:t>Identity theft</a:t>
            </a:r>
          </a:p>
          <a:p>
            <a:pPr>
              <a:buFont typeface="Wingdings" panose="05000000000000000000" pitchFamily="2" charset="2"/>
              <a:buChar char="v"/>
            </a:pPr>
            <a:r>
              <a:rPr lang="en-IN" sz="2800" dirty="0">
                <a:solidFill>
                  <a:schemeClr val="tx1"/>
                </a:solidFill>
              </a:rPr>
              <a:t>Monetary frauds</a:t>
            </a:r>
          </a:p>
          <a:p>
            <a:pPr>
              <a:buFont typeface="Wingdings" panose="05000000000000000000" pitchFamily="2" charset="2"/>
              <a:buChar char="v"/>
            </a:pPr>
            <a:r>
              <a:rPr lang="en-IN" sz="2800" dirty="0">
                <a:solidFill>
                  <a:schemeClr val="tx1"/>
                </a:solidFill>
              </a:rPr>
              <a:t>Sensitive information</a:t>
            </a:r>
            <a:endParaRPr lang="en-US" sz="2800" dirty="0">
              <a:solidFill>
                <a:schemeClr val="tx1"/>
              </a:solidFill>
            </a:endParaRPr>
          </a:p>
          <a:p>
            <a:pPr marL="0" indent="0">
              <a:buNone/>
            </a:pPr>
            <a:r>
              <a:rPr lang="en-US" sz="2800" dirty="0">
                <a:solidFill>
                  <a:schemeClr val="tx1"/>
                </a:solidFill>
              </a:rPr>
              <a:t> theft.</a:t>
            </a:r>
          </a:p>
          <a:p>
            <a:pPr marL="0" indent="0">
              <a:buNone/>
            </a:pPr>
            <a:endParaRPr lang="en-IN" sz="2800" b="1" dirty="0"/>
          </a:p>
          <a:p>
            <a:pPr>
              <a:buFont typeface="Wingdings" panose="05000000000000000000" pitchFamily="2" charset="2"/>
              <a:buChar char="ü"/>
            </a:pPr>
            <a:endParaRPr lang="en-IN" sz="2800" dirty="0"/>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383" y="2667261"/>
            <a:ext cx="7014577" cy="3846273"/>
          </a:xfrm>
          <a:prstGeom prst="rect">
            <a:avLst/>
          </a:prstGeom>
        </p:spPr>
      </p:pic>
    </p:spTree>
    <p:extLst>
      <p:ext uri="{BB962C8B-B14F-4D97-AF65-F5344CB8AC3E}">
        <p14:creationId xmlns:p14="http://schemas.microsoft.com/office/powerpoint/2010/main" val="309501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C0AEE9-70F1-A54C-B46C-7A41070283D0}"/>
              </a:ext>
            </a:extLst>
          </p:cNvPr>
          <p:cNvSpPr txBox="1"/>
          <p:nvPr/>
        </p:nvSpPr>
        <p:spPr>
          <a:xfrm>
            <a:off x="247598" y="-66973"/>
            <a:ext cx="9278411" cy="6186309"/>
          </a:xfrm>
          <a:prstGeom prst="rect">
            <a:avLst/>
          </a:prstGeom>
          <a:noFill/>
        </p:spPr>
        <p:txBody>
          <a:bodyPr wrap="square">
            <a:spAutoFit/>
          </a:bodyPr>
          <a:lstStyle/>
          <a:p>
            <a:r>
              <a:rPr lang="en-US" sz="2400" b="1">
                <a:solidFill>
                  <a:schemeClr val="accent1"/>
                </a:solidFill>
              </a:rPr>
              <a:t>1.</a:t>
            </a:r>
            <a:r>
              <a:rPr lang="en-US" b="1"/>
              <a:t> </a:t>
            </a:r>
            <a:r>
              <a:rPr lang="en-US" sz="2400" b="1">
                <a:solidFill>
                  <a:schemeClr val="accent1"/>
                </a:solidFill>
              </a:rPr>
              <a:t>Injection</a:t>
            </a:r>
          </a:p>
          <a:p>
            <a:pPr marL="285750" indent="-285750">
              <a:buFont typeface="Arial" panose="020B0604020202020204" pitchFamily="34" charset="0"/>
              <a:buChar char="•"/>
            </a:pPr>
            <a:r>
              <a:rPr lang="en-US"/>
              <a:t>Injection happens when an attacker injects a bit of code to trick an application into performing unintended actions. </a:t>
            </a:r>
          </a:p>
          <a:p>
            <a:pPr marL="285750" indent="-285750">
              <a:buFont typeface="Arial" panose="020B0604020202020204" pitchFamily="34" charset="0"/>
              <a:buChar char="•"/>
            </a:pPr>
            <a:r>
              <a:rPr lang="en-US"/>
              <a:t>The most common and well-known injection attack is SQL injection (</a:t>
            </a:r>
            <a:r>
              <a:rPr lang="en-US">
                <a:hlinkClick r:id="rId2"/>
              </a:rPr>
              <a:t>SQLi</a:t>
            </a:r>
            <a:r>
              <a:rPr lang="en-US"/>
              <a:t>), </a:t>
            </a:r>
          </a:p>
          <a:p>
            <a:pPr marL="285750" indent="-285750">
              <a:buFont typeface="Arial" panose="020B0604020202020204" pitchFamily="34" charset="0"/>
              <a:buChar char="•"/>
            </a:pPr>
            <a:r>
              <a:rPr lang="en-US"/>
              <a:t>Here, an attacker inserts an SQL statement (type of program)that, for example, exposes the contents of a database table. </a:t>
            </a:r>
          </a:p>
          <a:p>
            <a:endParaRPr lang="en-US"/>
          </a:p>
          <a:p>
            <a:endParaRPr lang="en-US"/>
          </a:p>
          <a:p>
            <a:r>
              <a:rPr lang="en-US" sz="2400" b="1">
                <a:solidFill>
                  <a:schemeClr val="accent1"/>
                </a:solidFill>
              </a:rPr>
              <a:t>2.Broken authentication</a:t>
            </a:r>
          </a:p>
          <a:p>
            <a:pPr marL="285750" indent="-285750">
              <a:buFont typeface="Arial" panose="020B0604020202020204" pitchFamily="34" charset="0"/>
              <a:buChar char="•"/>
            </a:pPr>
            <a:r>
              <a:rPr lang="en-US"/>
              <a:t>Attackers can hijack user identities and hide behind genuine user IDs .</a:t>
            </a:r>
          </a:p>
          <a:p>
            <a:pPr marL="285750" indent="-285750">
              <a:buFont typeface="Arial" panose="020B0604020202020204" pitchFamily="34" charset="0"/>
              <a:buChar char="•"/>
            </a:pPr>
            <a:r>
              <a:rPr lang="en-US"/>
              <a:t>To gain easy access to your data and programs. </a:t>
            </a:r>
          </a:p>
          <a:p>
            <a:pPr marL="285750" indent="-285750">
              <a:buFont typeface="Arial" panose="020B0604020202020204" pitchFamily="34" charset="0"/>
              <a:buChar char="•"/>
            </a:pPr>
            <a:endParaRPr lang="en-US"/>
          </a:p>
          <a:p>
            <a:endParaRPr lang="en-US"/>
          </a:p>
          <a:p>
            <a:r>
              <a:rPr lang="en-US" sz="2400" b="1">
                <a:solidFill>
                  <a:schemeClr val="accent1"/>
                </a:solidFill>
              </a:rPr>
              <a:t>3.Sensitive data exposure</a:t>
            </a:r>
          </a:p>
          <a:p>
            <a:pPr marL="285750" indent="-285750">
              <a:buFont typeface="Arial" panose="020B0604020202020204" pitchFamily="34" charset="0"/>
              <a:buChar char="•"/>
            </a:pPr>
            <a:r>
              <a:rPr lang="en-US"/>
              <a:t>Unintended data display is a serious problem</a:t>
            </a:r>
          </a:p>
          <a:p>
            <a:r>
              <a:rPr lang="en-US"/>
              <a:t>  to anyone operating a web application </a:t>
            </a:r>
          </a:p>
          <a:p>
            <a:r>
              <a:rPr lang="en-US"/>
              <a:t>  that contains user data.</a:t>
            </a:r>
          </a:p>
          <a:p>
            <a:pPr marL="285750" indent="-285750">
              <a:buFont typeface="Arial" panose="020B0604020202020204" pitchFamily="34" charset="0"/>
              <a:buChar char="•"/>
            </a:pPr>
            <a:r>
              <a:rPr lang="en-US"/>
              <a:t>Such Data may include </a:t>
            </a:r>
          </a:p>
          <a:p>
            <a:pPr marL="742950" lvl="1" indent="-285750">
              <a:buFont typeface="Arial" panose="020B0604020202020204" pitchFamily="34" charset="0"/>
              <a:buChar char="•"/>
            </a:pPr>
            <a:r>
              <a:rPr lang="en-US"/>
              <a:t>Monetary details</a:t>
            </a:r>
          </a:p>
          <a:p>
            <a:pPr marL="742950" lvl="1" indent="-285750">
              <a:buFont typeface="Arial" panose="020B0604020202020204" pitchFamily="34" charset="0"/>
              <a:buChar char="•"/>
            </a:pPr>
            <a:r>
              <a:rPr lang="en-US"/>
              <a:t>Sensitive personal data</a:t>
            </a:r>
          </a:p>
          <a:p>
            <a:pPr marL="742950" lvl="1" indent="-285750">
              <a:buFont typeface="Arial" panose="020B0604020202020204" pitchFamily="34" charset="0"/>
              <a:buChar char="•"/>
            </a:pPr>
            <a:r>
              <a:rPr lang="en-US"/>
              <a:t>Medical history etc.</a:t>
            </a:r>
          </a:p>
        </p:txBody>
      </p:sp>
      <p:pic>
        <p:nvPicPr>
          <p:cNvPr id="2" name="Picture 2">
            <a:extLst>
              <a:ext uri="{FF2B5EF4-FFF2-40B4-BE49-F238E27FC236}">
                <a16:creationId xmlns:a16="http://schemas.microsoft.com/office/drawing/2014/main" id="{40FFF888-8C75-CC42-A634-BEC36C991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047" y="3429000"/>
            <a:ext cx="5480102" cy="3202518"/>
          </a:xfrm>
          <a:prstGeom prst="rect">
            <a:avLst/>
          </a:prstGeom>
        </p:spPr>
      </p:pic>
    </p:spTree>
    <p:extLst>
      <p:ext uri="{BB962C8B-B14F-4D97-AF65-F5344CB8AC3E}">
        <p14:creationId xmlns:p14="http://schemas.microsoft.com/office/powerpoint/2010/main" val="347605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677" y="0"/>
            <a:ext cx="11872646" cy="4893647"/>
          </a:xfrm>
          <a:prstGeom prst="rect">
            <a:avLst/>
          </a:prstGeom>
          <a:noFill/>
        </p:spPr>
        <p:txBody>
          <a:bodyPr wrap="square" rtlCol="0">
            <a:spAutoFit/>
          </a:bodyPr>
          <a:lstStyle/>
          <a:p>
            <a:r>
              <a:rPr lang="en-US" sz="2400" b="1" dirty="0">
                <a:solidFill>
                  <a:srgbClr val="002060"/>
                </a:solidFill>
              </a:rPr>
              <a:t>4: Broken access control</a:t>
            </a:r>
          </a:p>
          <a:p>
            <a:endParaRPr lang="en-US" b="1" dirty="0">
              <a:solidFill>
                <a:srgbClr val="002060"/>
              </a:solidFill>
            </a:endParaRPr>
          </a:p>
          <a:p>
            <a:pPr marL="285750" indent="-285750">
              <a:buFont typeface="Arial" panose="020B0604020202020204" pitchFamily="34" charset="0"/>
              <a:buChar char="•"/>
            </a:pPr>
            <a:r>
              <a:rPr lang="en-US" dirty="0"/>
              <a:t>Broken access control occurs when users can perform functions that gets access to other users’ information. </a:t>
            </a:r>
          </a:p>
          <a:p>
            <a:pPr marL="285750" indent="-285750">
              <a:buFont typeface="Arial" panose="020B0604020202020204" pitchFamily="34" charset="0"/>
              <a:buChar char="•"/>
            </a:pPr>
            <a:r>
              <a:rPr lang="en-US" dirty="0"/>
              <a:t> Allow function access only to users you trust and implementing access control checks for each user-accessible object (such as files, webpages, and other information).</a:t>
            </a:r>
          </a:p>
          <a:p>
            <a:endParaRPr lang="en-US" sz="2400" b="1" dirty="0">
              <a:solidFill>
                <a:srgbClr val="002060"/>
              </a:solidFill>
            </a:endParaRPr>
          </a:p>
          <a:p>
            <a:r>
              <a:rPr lang="en-US" sz="2400" b="1" dirty="0">
                <a:solidFill>
                  <a:srgbClr val="002060"/>
                </a:solidFill>
              </a:rPr>
              <a:t>5: Security misconfiguration</a:t>
            </a:r>
          </a:p>
          <a:p>
            <a:endParaRPr lang="en-US" dirty="0"/>
          </a:p>
          <a:p>
            <a:r>
              <a:rPr lang="en-US" dirty="0"/>
              <a:t>“Security misconfiguration” is a general reference to</a:t>
            </a:r>
          </a:p>
          <a:p>
            <a:r>
              <a:rPr lang="en-US" dirty="0"/>
              <a:t> application security systems that are </a:t>
            </a:r>
            <a:r>
              <a:rPr lang="en-US" u="sng" dirty="0"/>
              <a:t>incomplete</a:t>
            </a:r>
            <a:r>
              <a:rPr lang="en-US" dirty="0"/>
              <a:t> or </a:t>
            </a:r>
          </a:p>
          <a:p>
            <a:r>
              <a:rPr lang="en-US" dirty="0"/>
              <a:t>poorly managed. Security misconfiguration can occur </a:t>
            </a:r>
          </a:p>
          <a:p>
            <a:r>
              <a:rPr lang="en-US" dirty="0"/>
              <a:t>at any level and in any part of an application, </a:t>
            </a:r>
          </a:p>
          <a:p>
            <a:r>
              <a:rPr lang="en-US" dirty="0"/>
              <a:t>so it’s both highly common and easily detectable. </a:t>
            </a:r>
            <a:endParaRPr lang="en-US" sz="2400" b="1" dirty="0"/>
          </a:p>
          <a:p>
            <a:endParaRPr lang="en-US" sz="2400" b="1" u="sng" dirty="0">
              <a:solidFill>
                <a:srgbClr val="002060"/>
              </a:solidFill>
            </a:endParaRPr>
          </a:p>
          <a:p>
            <a:endParaRPr lang="en-IN" dirty="0">
              <a:solidFill>
                <a:schemeClr val="bg1"/>
              </a:solidFill>
            </a:endParaRPr>
          </a:p>
        </p:txBody>
      </p:sp>
      <p:pic>
        <p:nvPicPr>
          <p:cNvPr id="2" name="Picture 2">
            <a:extLst>
              <a:ext uri="{FF2B5EF4-FFF2-40B4-BE49-F238E27FC236}">
                <a16:creationId xmlns:a16="http://schemas.microsoft.com/office/drawing/2014/main" id="{1E479681-D77B-5242-9600-243A7082B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478" y="2857518"/>
            <a:ext cx="5923522" cy="2993915"/>
          </a:xfrm>
          <a:prstGeom prst="rect">
            <a:avLst/>
          </a:prstGeom>
        </p:spPr>
      </p:pic>
    </p:spTree>
    <p:extLst>
      <p:ext uri="{BB962C8B-B14F-4D97-AF65-F5344CB8AC3E}">
        <p14:creationId xmlns:p14="http://schemas.microsoft.com/office/powerpoint/2010/main" val="204463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238" y="3895659"/>
            <a:ext cx="11386948" cy="3877985"/>
          </a:xfrm>
          <a:prstGeom prst="rect">
            <a:avLst/>
          </a:prstGeom>
          <a:noFill/>
        </p:spPr>
        <p:txBody>
          <a:bodyPr wrap="square" rtlCol="0">
            <a:spAutoFit/>
          </a:bodyPr>
          <a:lstStyle/>
          <a:p>
            <a:r>
              <a:rPr lang="en-US" sz="2400" b="1" dirty="0">
                <a:solidFill>
                  <a:srgbClr val="002060"/>
                </a:solidFill>
              </a:rPr>
              <a:t>7: Insecure deserialization</a:t>
            </a:r>
          </a:p>
          <a:p>
            <a:endParaRPr lang="en-US" dirty="0"/>
          </a:p>
          <a:p>
            <a:pPr marL="285750" indent="-285750">
              <a:buFont typeface="Arial" panose="020B0604020202020204" pitchFamily="34" charset="0"/>
              <a:buChar char="•"/>
            </a:pPr>
            <a:r>
              <a:rPr lang="en-US" dirty="0"/>
              <a:t>Serialization is used to turn an object into data that can be sent somewhere or stored. In this way, the object can be recreated in the same state by another system and/or at another time via the process of deserialization.</a:t>
            </a:r>
          </a:p>
          <a:p>
            <a:pPr marL="285750" indent="-285750">
              <a:buFont typeface="Arial" panose="020B0604020202020204" pitchFamily="34" charset="0"/>
              <a:buChar char="•"/>
            </a:pPr>
            <a:r>
              <a:rPr lang="en-US" dirty="0"/>
              <a:t> An attacker could provide an object that, when </a:t>
            </a:r>
            <a:r>
              <a:rPr lang="en-US" dirty="0" err="1"/>
              <a:t>deserialized</a:t>
            </a:r>
            <a:r>
              <a:rPr lang="en-US" dirty="0"/>
              <a:t>, gives the attacker access privileges or runs malicious code. </a:t>
            </a:r>
          </a:p>
          <a:p>
            <a:pPr marL="285750" indent="-285750">
              <a:buFont typeface="Arial" panose="020B0604020202020204" pitchFamily="34" charset="0"/>
              <a:buChar char="•"/>
            </a:pPr>
            <a:r>
              <a:rPr lang="en-US" dirty="0"/>
              <a:t>This vulnerability is difficult to exploit.</a:t>
            </a:r>
          </a:p>
          <a:p>
            <a:pPr marL="285750" indent="-285750">
              <a:buFont typeface="Arial" panose="020B0604020202020204" pitchFamily="34" charset="0"/>
              <a:buChar char="•"/>
            </a:pPr>
            <a:r>
              <a:rPr lang="en-US" dirty="0"/>
              <a:t> difficult to detect..</a:t>
            </a:r>
            <a:endParaRPr lang="en-US" sz="2400" b="1" dirty="0">
              <a:solidFill>
                <a:srgbClr val="002060"/>
              </a:solidFill>
            </a:endParaRPr>
          </a:p>
          <a:p>
            <a:endParaRPr lang="en-US" sz="2400" b="1" dirty="0">
              <a:solidFill>
                <a:srgbClr val="002060"/>
              </a:solidFill>
            </a:endParaRPr>
          </a:p>
          <a:p>
            <a:endParaRPr lang="en-US" dirty="0"/>
          </a:p>
          <a:p>
            <a:endParaRPr lang="en-US" dirty="0"/>
          </a:p>
          <a:p>
            <a:endParaRPr lang="en-IN" dirty="0"/>
          </a:p>
        </p:txBody>
      </p:sp>
      <p:sp>
        <p:nvSpPr>
          <p:cNvPr id="4" name="TextBox 3">
            <a:extLst>
              <a:ext uri="{FF2B5EF4-FFF2-40B4-BE49-F238E27FC236}">
                <a16:creationId xmlns:a16="http://schemas.microsoft.com/office/drawing/2014/main" id="{4A18E5F1-B8E7-2B4F-9DF8-8760E4D4C8A9}"/>
              </a:ext>
            </a:extLst>
          </p:cNvPr>
          <p:cNvSpPr txBox="1"/>
          <p:nvPr/>
        </p:nvSpPr>
        <p:spPr>
          <a:xfrm>
            <a:off x="106114" y="169234"/>
            <a:ext cx="8188973" cy="3046988"/>
          </a:xfrm>
          <a:prstGeom prst="rect">
            <a:avLst/>
          </a:prstGeom>
          <a:noFill/>
        </p:spPr>
        <p:txBody>
          <a:bodyPr wrap="square">
            <a:spAutoFit/>
          </a:bodyPr>
          <a:lstStyle/>
          <a:p>
            <a:r>
              <a:rPr lang="en-US" sz="2400" b="1" u="sng" dirty="0">
                <a:solidFill>
                  <a:srgbClr val="002060"/>
                </a:solidFill>
              </a:rPr>
              <a:t>6: Cross-site scripting (XSS)</a:t>
            </a:r>
          </a:p>
          <a:p>
            <a:endParaRPr lang="en-US" sz="2400" b="1" u="sng" dirty="0"/>
          </a:p>
          <a:p>
            <a:pPr marL="285750" indent="-285750">
              <a:buFont typeface="Arial" panose="020B0604020202020204" pitchFamily="34" charset="0"/>
              <a:buChar char="•"/>
            </a:pPr>
            <a:r>
              <a:rPr lang="en-US" u="sng" dirty="0"/>
              <a:t>This vulnerability extendss the trust a u</a:t>
            </a:r>
            <a:r>
              <a:rPr lang="en-US" dirty="0"/>
              <a:t>ser has given a specific site to a second, potentially malicious site. </a:t>
            </a:r>
          </a:p>
          <a:p>
            <a:pPr marL="285750" indent="-285750">
              <a:buFont typeface="Arial" panose="020B0604020202020204" pitchFamily="34" charset="0"/>
              <a:buChar char="•"/>
            </a:pPr>
            <a:r>
              <a:rPr lang="en-US" dirty="0"/>
              <a:t>Users generally permit trusted sites to perform certain actions. But malicious actors can modify a page on a trusted site to interact with an untrusted site.</a:t>
            </a:r>
          </a:p>
          <a:p>
            <a:pPr marL="285750" indent="-285750">
              <a:buFont typeface="Arial" panose="020B0604020202020204" pitchFamily="34" charset="0"/>
              <a:buChar char="•"/>
            </a:pPr>
            <a:r>
              <a:rPr lang="en-US" dirty="0"/>
              <a:t> exposing sensitive data or spreading malware. </a:t>
            </a:r>
          </a:p>
          <a:p>
            <a:pPr marL="285750" indent="-285750">
              <a:buFont typeface="Arial" panose="020B0604020202020204" pitchFamily="34" charset="0"/>
              <a:buChar char="•"/>
            </a:pPr>
            <a:r>
              <a:rPr lang="en-US" dirty="0"/>
              <a:t>XSS vulnerabilities are common, but they’re not difficult to remediate. </a:t>
            </a:r>
          </a:p>
          <a:p>
            <a:r>
              <a:rPr lang="en-US" dirty="0" err="1"/>
              <a:t>Eg</a:t>
            </a:r>
            <a:r>
              <a:rPr lang="en-US"/>
              <a:t>;- MHADA website was scripted in such a way.</a:t>
            </a:r>
          </a:p>
        </p:txBody>
      </p:sp>
      <p:pic>
        <p:nvPicPr>
          <p:cNvPr id="2" name="Picture 2">
            <a:extLst>
              <a:ext uri="{FF2B5EF4-FFF2-40B4-BE49-F238E27FC236}">
                <a16:creationId xmlns:a16="http://schemas.microsoft.com/office/drawing/2014/main" id="{AA49A529-876D-DB40-B21E-9F25B1A2B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784" y="1198995"/>
            <a:ext cx="4033215" cy="2941494"/>
          </a:xfrm>
          <a:prstGeom prst="rect">
            <a:avLst/>
          </a:prstGeom>
        </p:spPr>
      </p:pic>
    </p:spTree>
    <p:extLst>
      <p:ext uri="{BB962C8B-B14F-4D97-AF65-F5344CB8AC3E}">
        <p14:creationId xmlns:p14="http://schemas.microsoft.com/office/powerpoint/2010/main" val="359880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1A5E28-1AC3-7F4D-89E3-1AD7BE78569A}"/>
              </a:ext>
            </a:extLst>
          </p:cNvPr>
          <p:cNvSpPr>
            <a:spLocks noGrp="1"/>
          </p:cNvSpPr>
          <p:nvPr>
            <p:ph idx="1"/>
          </p:nvPr>
        </p:nvSpPr>
        <p:spPr>
          <a:xfrm>
            <a:off x="218292" y="1993994"/>
            <a:ext cx="8534400" cy="4880943"/>
          </a:xfrm>
        </p:spPr>
        <p:txBody>
          <a:bodyPr/>
          <a:lstStyle/>
          <a:p>
            <a:pPr marL="0" indent="0">
              <a:buNone/>
            </a:pPr>
            <a:r>
              <a:rPr lang="en-US" sz="2400" b="1" dirty="0">
                <a:solidFill>
                  <a:srgbClr val="002060"/>
                </a:solidFill>
              </a:rPr>
              <a:t>9. Insufficient logging and monitoring</a:t>
            </a:r>
          </a:p>
          <a:p>
            <a:r>
              <a:rPr lang="en-US" dirty="0">
                <a:solidFill>
                  <a:schemeClr val="tx1"/>
                </a:solidFill>
              </a:rPr>
              <a:t>Sufficient logging and monitoring can’t prevent malicious actors from launching an attack.</a:t>
            </a:r>
          </a:p>
          <a:p>
            <a:r>
              <a:rPr lang="en-US" dirty="0">
                <a:solidFill>
                  <a:schemeClr val="tx1"/>
                </a:solidFill>
              </a:rPr>
              <a:t> But without it, you might find it difficult to detect attacks, shut them down, and determine the scope of the damage.</a:t>
            </a:r>
          </a:p>
          <a:p>
            <a:r>
              <a:rPr lang="en-US" dirty="0">
                <a:solidFill>
                  <a:schemeClr val="tx1"/>
                </a:solidFill>
              </a:rPr>
              <a:t> Insufficient logging and monitoring is common. </a:t>
            </a:r>
          </a:p>
          <a:p>
            <a:r>
              <a:rPr lang="en-US" dirty="0">
                <a:solidFill>
                  <a:schemeClr val="tx1"/>
                </a:solidFill>
              </a:rPr>
              <a:t>But it’s also difficult to detect. </a:t>
            </a:r>
          </a:p>
          <a:p>
            <a:r>
              <a:rPr lang="en-US" dirty="0">
                <a:solidFill>
                  <a:schemeClr val="tx1"/>
                </a:solidFill>
              </a:rPr>
              <a:t>Even if your logs have enough detail to reveal an attack in progress, there’s no guarantee that the systems that monitor those logs are working.</a:t>
            </a:r>
            <a:endParaRPr lang="en-US">
              <a:solidFill>
                <a:schemeClr val="tx1"/>
              </a:solidFill>
            </a:endParaRPr>
          </a:p>
        </p:txBody>
      </p:sp>
      <p:sp>
        <p:nvSpPr>
          <p:cNvPr id="4" name="TextBox 3">
            <a:extLst>
              <a:ext uri="{FF2B5EF4-FFF2-40B4-BE49-F238E27FC236}">
                <a16:creationId xmlns:a16="http://schemas.microsoft.com/office/drawing/2014/main" id="{79A6B438-0EEE-DC40-9B92-6DB820BE7B6C}"/>
              </a:ext>
            </a:extLst>
          </p:cNvPr>
          <p:cNvSpPr txBox="1"/>
          <p:nvPr/>
        </p:nvSpPr>
        <p:spPr>
          <a:xfrm>
            <a:off x="84892" y="299877"/>
            <a:ext cx="10613426" cy="2123658"/>
          </a:xfrm>
          <a:prstGeom prst="rect">
            <a:avLst/>
          </a:prstGeom>
          <a:noFill/>
        </p:spPr>
        <p:txBody>
          <a:bodyPr wrap="square">
            <a:spAutoFit/>
          </a:bodyPr>
          <a:lstStyle/>
          <a:p>
            <a:r>
              <a:rPr lang="en-US" sz="2400" b="1" dirty="0">
                <a:solidFill>
                  <a:srgbClr val="002060"/>
                </a:solidFill>
              </a:rPr>
              <a:t>8. Using components with known vulnerabilities</a:t>
            </a:r>
          </a:p>
          <a:p>
            <a:endParaRPr lang="en-US" dirty="0"/>
          </a:p>
          <a:p>
            <a:pPr marL="285750" indent="-285750">
              <a:buFont typeface="Arial" panose="020B0604020202020204" pitchFamily="34" charset="0"/>
              <a:buChar char="•"/>
            </a:pPr>
            <a:r>
              <a:rPr lang="en-US" dirty="0">
                <a:hlinkClick r:id="rId2">
                  <a:extLst>
                    <a:ext uri="{A12FA001-AC4F-418D-AE19-62706E023703}">
                      <ahyp:hlinkClr xmlns:ahyp="http://schemas.microsoft.com/office/drawing/2018/hyperlinkcolor" val="tx"/>
                    </a:ext>
                  </a:extLst>
                </a:hlinkClick>
              </a:rPr>
              <a:t>Open source development</a:t>
            </a:r>
            <a:r>
              <a:rPr lang="en-US" dirty="0"/>
              <a:t> practices drive innovation and reduce development costs. </a:t>
            </a:r>
          </a:p>
          <a:p>
            <a:pPr marL="285750" indent="-285750">
              <a:buFont typeface="Arial" panose="020B0604020202020204" pitchFamily="34" charset="0"/>
              <a:buChar char="•"/>
            </a:pPr>
            <a:r>
              <a:rPr lang="en-US" dirty="0"/>
              <a:t>But despite the benefits of open source software,  significant challenges remain in security and management practices. </a:t>
            </a:r>
          </a:p>
          <a:p>
            <a:pPr marL="285750" indent="-285750">
              <a:buFont typeface="Arial" panose="020B0604020202020204" pitchFamily="34" charset="0"/>
              <a:buChar char="•"/>
            </a:pPr>
            <a:r>
              <a:rPr lang="en-US" dirty="0"/>
              <a:t>It’s critical that you gain visibility into and control of the open source components in your applications.</a:t>
            </a:r>
            <a:endParaRPr lang="en-US"/>
          </a:p>
        </p:txBody>
      </p:sp>
    </p:spTree>
    <p:extLst>
      <p:ext uri="{BB962C8B-B14F-4D97-AF65-F5344CB8AC3E}">
        <p14:creationId xmlns:p14="http://schemas.microsoft.com/office/powerpoint/2010/main" val="226957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822960"/>
            <a:ext cx="8164830" cy="4861560"/>
          </a:xfrm>
          <a:prstGeom prst="rect">
            <a:avLst/>
          </a:prstGeom>
        </p:spPr>
      </p:pic>
    </p:spTree>
    <p:extLst>
      <p:ext uri="{BB962C8B-B14F-4D97-AF65-F5344CB8AC3E}">
        <p14:creationId xmlns:p14="http://schemas.microsoft.com/office/powerpoint/2010/main" val="351250170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89</TotalTime>
  <Words>414</Words>
  <Application>Microsoft Office PowerPoint</Application>
  <PresentationFormat>Widescreen</PresentationFormat>
  <Paragraphs>69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Slice</vt:lpstr>
      <vt:lpstr>Online Forms and Their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Forms and Their Risks</dc:title>
  <dc:creator>Windows User</dc:creator>
  <cp:lastModifiedBy>priyankapandhare51091@gmail.com</cp:lastModifiedBy>
  <cp:revision>23</cp:revision>
  <dcterms:created xsi:type="dcterms:W3CDTF">2019-11-03T13:07:07Z</dcterms:created>
  <dcterms:modified xsi:type="dcterms:W3CDTF">2019-11-04T15:27:07Z</dcterms:modified>
</cp:coreProperties>
</file>