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11/5/2019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11/5/2019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381EF-86B7-FF43-A6B4-3FA2B16CEE2A}"/>
              </a:ext>
            </a:extLst>
          </p:cNvPr>
          <p:cNvSpPr>
            <a:spLocks noGrp="1"/>
          </p:cNvSpPr>
          <p:nvPr>
            <p:ph type="ctrTitle"/>
          </p:nvPr>
        </p:nvSpPr>
        <p:spPr/>
        <p:txBody>
          <a:bodyPr/>
          <a:lstStyle/>
          <a:p>
            <a:r>
              <a:rPr lang="en-US"/>
              <a:t>Cyber stalking</a:t>
            </a:r>
          </a:p>
        </p:txBody>
      </p:sp>
      <p:sp>
        <p:nvSpPr>
          <p:cNvPr id="3" name="Subtitle 2">
            <a:extLst>
              <a:ext uri="{FF2B5EF4-FFF2-40B4-BE49-F238E27FC236}">
                <a16:creationId xmlns:a16="http://schemas.microsoft.com/office/drawing/2014/main" id="{6041056E-1860-D147-9AFD-4CA67F8BBB2F}"/>
              </a:ext>
            </a:extLst>
          </p:cNvPr>
          <p:cNvSpPr>
            <a:spLocks noGrp="1"/>
          </p:cNvSpPr>
          <p:nvPr>
            <p:ph type="subTitle" idx="1"/>
          </p:nvPr>
        </p:nvSpPr>
        <p:spPr/>
        <p:txBody>
          <a:bodyPr/>
          <a:lstStyle/>
          <a:p>
            <a:r>
              <a:rPr lang="en-US"/>
              <a:t>Priya dhakane, dysp. </a:t>
            </a:r>
          </a:p>
          <a:p>
            <a:r>
              <a:rPr lang="en-US"/>
              <a:t>Batch D, roll no-26</a:t>
            </a:r>
          </a:p>
          <a:p>
            <a:endParaRPr lang="en-US"/>
          </a:p>
        </p:txBody>
      </p:sp>
    </p:spTree>
    <p:extLst>
      <p:ext uri="{BB962C8B-B14F-4D97-AF65-F5344CB8AC3E}">
        <p14:creationId xmlns:p14="http://schemas.microsoft.com/office/powerpoint/2010/main" val="2924504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6FEBE-F579-354E-8334-84E16408E0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3589F8-ACBF-144D-A847-37AC48E5DAFB}"/>
              </a:ext>
            </a:extLst>
          </p:cNvPr>
          <p:cNvSpPr>
            <a:spLocks noGrp="1"/>
          </p:cNvSpPr>
          <p:nvPr>
            <p:ph idx="1"/>
          </p:nvPr>
        </p:nvSpPr>
        <p:spPr/>
        <p:txBody>
          <a:bodyPr/>
          <a:lstStyle/>
          <a:p>
            <a:r>
              <a:rPr lang="en-US" b="0" i="0">
                <a:solidFill>
                  <a:srgbClr val="333333"/>
                </a:solidFill>
                <a:effectLst/>
                <a:latin typeface="Open Sans"/>
              </a:rPr>
              <a:t>The enforcement of stalking law is still too weak.</a:t>
            </a:r>
          </a:p>
          <a:p>
            <a:r>
              <a:rPr lang="en-US" b="0" i="0">
                <a:solidFill>
                  <a:srgbClr val="333333"/>
                </a:solidFill>
                <a:effectLst/>
                <a:latin typeface="Open Sans"/>
              </a:rPr>
              <a:t>The information technology Act,2000 has no specific provision for cyber stalking.</a:t>
            </a:r>
          </a:p>
          <a:p>
            <a:r>
              <a:rPr lang="en-US" b="0" i="0">
                <a:solidFill>
                  <a:srgbClr val="333333"/>
                </a:solidFill>
                <a:effectLst/>
                <a:latin typeface="Open Sans"/>
              </a:rPr>
              <a:t>The loop holes of the law accuted the stalker easily.</a:t>
            </a:r>
          </a:p>
          <a:p>
            <a:r>
              <a:rPr lang="en-US" b="0" i="0">
                <a:solidFill>
                  <a:srgbClr val="333333"/>
                </a:solidFill>
                <a:effectLst/>
                <a:latin typeface="Open Sans"/>
              </a:rPr>
              <a:t> There is no fear of punishment from the stalker's side.</a:t>
            </a:r>
            <a:endParaRPr lang="en-US"/>
          </a:p>
        </p:txBody>
      </p:sp>
    </p:spTree>
    <p:extLst>
      <p:ext uri="{BB962C8B-B14F-4D97-AF65-F5344CB8AC3E}">
        <p14:creationId xmlns:p14="http://schemas.microsoft.com/office/powerpoint/2010/main" val="816138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E2CED-0524-3F42-844B-F19475D6DEB5}"/>
              </a:ext>
            </a:extLst>
          </p:cNvPr>
          <p:cNvSpPr>
            <a:spLocks noGrp="1"/>
          </p:cNvSpPr>
          <p:nvPr>
            <p:ph type="title"/>
          </p:nvPr>
        </p:nvSpPr>
        <p:spPr/>
        <p:txBody>
          <a:bodyPr/>
          <a:lstStyle/>
          <a:p>
            <a:r>
              <a:rPr lang="en-US"/>
              <a:t>Suggestions:</a:t>
            </a:r>
          </a:p>
        </p:txBody>
      </p:sp>
      <p:sp>
        <p:nvSpPr>
          <p:cNvPr id="3" name="Content Placeholder 2">
            <a:extLst>
              <a:ext uri="{FF2B5EF4-FFF2-40B4-BE49-F238E27FC236}">
                <a16:creationId xmlns:a16="http://schemas.microsoft.com/office/drawing/2014/main" id="{CB02CB93-FB08-9648-886A-336BEAB76E18}"/>
              </a:ext>
            </a:extLst>
          </p:cNvPr>
          <p:cNvSpPr>
            <a:spLocks noGrp="1"/>
          </p:cNvSpPr>
          <p:nvPr>
            <p:ph idx="1"/>
          </p:nvPr>
        </p:nvSpPr>
        <p:spPr/>
        <p:txBody>
          <a:bodyPr>
            <a:normAutofit fontScale="77500" lnSpcReduction="20000"/>
          </a:bodyPr>
          <a:lstStyle/>
          <a:p>
            <a:r>
              <a:rPr lang="en-US" b="0" i="0">
                <a:solidFill>
                  <a:srgbClr val="333333"/>
                </a:solidFill>
                <a:effectLst/>
                <a:latin typeface="Open Sans"/>
              </a:rPr>
              <a:t>The government has to take a prior step to the effective enforcement of the stalking law.</a:t>
            </a:r>
          </a:p>
          <a:p>
            <a:r>
              <a:rPr lang="en-US" b="0" i="0">
                <a:solidFill>
                  <a:srgbClr val="333333"/>
                </a:solidFill>
                <a:effectLst/>
                <a:latin typeface="Open Sans"/>
              </a:rPr>
              <a:t>Separate stalking law must be enacted.</a:t>
            </a:r>
          </a:p>
          <a:p>
            <a:r>
              <a:rPr lang="en-US" b="0" i="0">
                <a:solidFill>
                  <a:srgbClr val="333333"/>
                </a:solidFill>
                <a:effectLst/>
                <a:latin typeface="Open Sans"/>
              </a:rPr>
              <a:t>People have to protect themselves first.</a:t>
            </a:r>
          </a:p>
          <a:p>
            <a:r>
              <a:rPr lang="en-US" b="0" i="0">
                <a:solidFill>
                  <a:srgbClr val="333333"/>
                </a:solidFill>
                <a:effectLst/>
                <a:latin typeface="Open Sans"/>
              </a:rPr>
              <a:t>Women have not to do disclose her personal to anyone.</a:t>
            </a:r>
          </a:p>
          <a:p>
            <a:r>
              <a:rPr lang="en-US" b="0" i="0">
                <a:solidFill>
                  <a:srgbClr val="333333"/>
                </a:solidFill>
                <a:effectLst/>
                <a:latin typeface="Open Sans"/>
              </a:rPr>
              <a:t>Giving fake name, address, phone number is remedial measures to avoid these inconveniences.</a:t>
            </a:r>
          </a:p>
          <a:p>
            <a:r>
              <a:rPr lang="en-US" b="0" i="0">
                <a:solidFill>
                  <a:srgbClr val="333333"/>
                </a:solidFill>
                <a:effectLst/>
                <a:latin typeface="Open Sans"/>
              </a:rPr>
              <a:t>Respect with one another is very important, because if you respect a woman u will never do a crime against the women.</a:t>
            </a:r>
          </a:p>
          <a:p>
            <a:r>
              <a:rPr lang="en-US" b="0" i="0">
                <a:solidFill>
                  <a:srgbClr val="333333"/>
                </a:solidFill>
                <a:effectLst/>
                <a:latin typeface="Open Sans"/>
              </a:rPr>
              <a:t>The state should enforce law and order effectively.</a:t>
            </a:r>
            <a:endParaRPr lang="en-US"/>
          </a:p>
        </p:txBody>
      </p:sp>
    </p:spTree>
    <p:extLst>
      <p:ext uri="{BB962C8B-B14F-4D97-AF65-F5344CB8AC3E}">
        <p14:creationId xmlns:p14="http://schemas.microsoft.com/office/powerpoint/2010/main" val="3318735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4F9F-D6F0-F74F-B282-846C295057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79563F-272E-8E4F-B8FC-3A31A94FCF91}"/>
              </a:ext>
            </a:extLst>
          </p:cNvPr>
          <p:cNvSpPr>
            <a:spLocks noGrp="1"/>
          </p:cNvSpPr>
          <p:nvPr>
            <p:ph idx="1"/>
          </p:nvPr>
        </p:nvSpPr>
        <p:spPr/>
        <p:txBody>
          <a:bodyPr>
            <a:normAutofit/>
          </a:bodyPr>
          <a:lstStyle/>
          <a:p>
            <a:endParaRPr lang="en-US" sz="6000">
              <a:solidFill>
                <a:schemeClr val="accent1">
                  <a:lumMod val="50000"/>
                </a:schemeClr>
              </a:solidFill>
            </a:endParaRPr>
          </a:p>
          <a:p>
            <a:pPr marL="0" indent="0">
              <a:buNone/>
            </a:pPr>
            <a:r>
              <a:rPr lang="en-US" sz="6000">
                <a:solidFill>
                  <a:schemeClr val="accent1">
                    <a:lumMod val="50000"/>
                  </a:schemeClr>
                </a:solidFill>
              </a:rPr>
              <a:t>          Thank you…  </a:t>
            </a:r>
          </a:p>
        </p:txBody>
      </p:sp>
    </p:spTree>
    <p:extLst>
      <p:ext uri="{BB962C8B-B14F-4D97-AF65-F5344CB8AC3E}">
        <p14:creationId xmlns:p14="http://schemas.microsoft.com/office/powerpoint/2010/main" val="23699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34CF3-EA6C-2947-9D2A-4A3D2B069A6F}"/>
              </a:ext>
            </a:extLst>
          </p:cNvPr>
          <p:cNvSpPr>
            <a:spLocks noGrp="1"/>
          </p:cNvSpPr>
          <p:nvPr>
            <p:ph type="title"/>
          </p:nvPr>
        </p:nvSpPr>
        <p:spPr/>
        <p:txBody>
          <a:bodyPr/>
          <a:lstStyle/>
          <a:p>
            <a:r>
              <a:rPr lang="en-US"/>
              <a:t>Definition:</a:t>
            </a:r>
          </a:p>
        </p:txBody>
      </p:sp>
      <p:sp>
        <p:nvSpPr>
          <p:cNvPr id="3" name="Content Placeholder 2">
            <a:extLst>
              <a:ext uri="{FF2B5EF4-FFF2-40B4-BE49-F238E27FC236}">
                <a16:creationId xmlns:a16="http://schemas.microsoft.com/office/drawing/2014/main" id="{6B6FD01A-1AE2-4C4E-8D7E-36A494F6949E}"/>
              </a:ext>
            </a:extLst>
          </p:cNvPr>
          <p:cNvSpPr>
            <a:spLocks noGrp="1"/>
          </p:cNvSpPr>
          <p:nvPr>
            <p:ph idx="1"/>
          </p:nvPr>
        </p:nvSpPr>
        <p:spPr>
          <a:xfrm>
            <a:off x="1141413" y="2249487"/>
            <a:ext cx="9905998" cy="3388122"/>
          </a:xfrm>
        </p:spPr>
        <p:txBody>
          <a:bodyPr/>
          <a:lstStyle/>
          <a:p>
            <a:r>
              <a:rPr lang="en-US" b="1" i="0">
                <a:solidFill>
                  <a:srgbClr val="222222"/>
                </a:solidFill>
                <a:effectLst/>
                <a:latin typeface="-apple-system"/>
              </a:rPr>
              <a:t>Cyberstalking</a:t>
            </a:r>
            <a:r>
              <a:rPr lang="en-US" b="0" i="0">
                <a:solidFill>
                  <a:srgbClr val="222222"/>
                </a:solidFill>
                <a:effectLst/>
                <a:latin typeface="-apple-system"/>
              </a:rPr>
              <a:t> is the use of the internet other electronic means to stalk or harass an individual, group, or organization.</a:t>
            </a:r>
          </a:p>
          <a:p>
            <a:r>
              <a:rPr lang="en-US" b="0" i="0">
                <a:solidFill>
                  <a:srgbClr val="222222"/>
                </a:solidFill>
                <a:effectLst/>
                <a:latin typeface="-apple-system"/>
              </a:rPr>
              <a:t> It may include false accusations, defamation, slander and libel. It may also include monitoring, identity theft, threats, vandalism, solicitation for sex, or gathering information that may be used to threaten, embarrass or harass.</a:t>
            </a:r>
          </a:p>
        </p:txBody>
      </p:sp>
    </p:spTree>
    <p:extLst>
      <p:ext uri="{BB962C8B-B14F-4D97-AF65-F5344CB8AC3E}">
        <p14:creationId xmlns:p14="http://schemas.microsoft.com/office/powerpoint/2010/main" val="469734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C6397-E00F-AF45-AE4F-8F25D23904DD}"/>
              </a:ext>
            </a:extLst>
          </p:cNvPr>
          <p:cNvSpPr>
            <a:spLocks noGrp="1"/>
          </p:cNvSpPr>
          <p:nvPr>
            <p:ph type="title"/>
          </p:nvPr>
        </p:nvSpPr>
        <p:spPr/>
        <p:txBody>
          <a:bodyPr/>
          <a:lstStyle/>
          <a:p>
            <a:r>
              <a:rPr lang="en-US"/>
              <a:t>Is it offence? </a:t>
            </a:r>
          </a:p>
        </p:txBody>
      </p:sp>
      <p:sp>
        <p:nvSpPr>
          <p:cNvPr id="3" name="Content Placeholder 2">
            <a:extLst>
              <a:ext uri="{FF2B5EF4-FFF2-40B4-BE49-F238E27FC236}">
                <a16:creationId xmlns:a16="http://schemas.microsoft.com/office/drawing/2014/main" id="{218F99CC-85B5-A441-85A3-C927D3001B3E}"/>
              </a:ext>
            </a:extLst>
          </p:cNvPr>
          <p:cNvSpPr>
            <a:spLocks noGrp="1"/>
          </p:cNvSpPr>
          <p:nvPr>
            <p:ph idx="1"/>
          </p:nvPr>
        </p:nvSpPr>
        <p:spPr/>
        <p:txBody>
          <a:bodyPr/>
          <a:lstStyle/>
          <a:p>
            <a:r>
              <a:rPr lang="en-US" b="0" i="0">
                <a:solidFill>
                  <a:srgbClr val="222222"/>
                </a:solidFill>
                <a:effectLst/>
                <a:latin typeface="-apple-system"/>
              </a:rPr>
              <a:t>Cyberstalking is a criminal offense under various state anti-stalking, slander and harassment laws. A conviction can result in a restraining order, probation, or criminal penalties against the assailant, including jail. </a:t>
            </a:r>
          </a:p>
          <a:p>
            <a:r>
              <a:rPr lang="en-US">
                <a:solidFill>
                  <a:srgbClr val="222222"/>
                </a:solidFill>
                <a:latin typeface="-apple-system"/>
              </a:rPr>
              <a:t>Indian penal code, 1860</a:t>
            </a:r>
          </a:p>
          <a:p>
            <a:pPr marL="0" indent="0">
              <a:buNone/>
            </a:pPr>
            <a:r>
              <a:rPr lang="en-US">
                <a:solidFill>
                  <a:srgbClr val="222222"/>
                </a:solidFill>
                <a:latin typeface="-apple-system"/>
              </a:rPr>
              <a:t>     Section 354D(2): </a:t>
            </a:r>
            <a:r>
              <a:rPr lang="en-US">
                <a:solidFill>
                  <a:srgbClr val="293136"/>
                </a:solidFill>
                <a:latin typeface="Arial" panose="020B0604020202020204" pitchFamily="34" charset="0"/>
              </a:rPr>
              <a:t>M</a:t>
            </a:r>
            <a:r>
              <a:rPr lang="en-US" b="0" i="0">
                <a:solidFill>
                  <a:srgbClr val="293136"/>
                </a:solidFill>
                <a:effectLst/>
                <a:latin typeface="Arial" panose="020B0604020202020204" pitchFamily="34" charset="0"/>
              </a:rPr>
              <a:t>onitors the use by a woman of the internet, email or any other form of electronic communication,commits the offence of stalking;</a:t>
            </a:r>
            <a:endParaRPr lang="en-US"/>
          </a:p>
        </p:txBody>
      </p:sp>
    </p:spTree>
    <p:extLst>
      <p:ext uri="{BB962C8B-B14F-4D97-AF65-F5344CB8AC3E}">
        <p14:creationId xmlns:p14="http://schemas.microsoft.com/office/powerpoint/2010/main" val="1907519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CBFBA-DD4B-6247-A830-B8B4A8BAA2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41AE44-E62F-A043-A0DB-62910A52AB84}"/>
              </a:ext>
            </a:extLst>
          </p:cNvPr>
          <p:cNvSpPr>
            <a:spLocks noGrp="1"/>
          </p:cNvSpPr>
          <p:nvPr>
            <p:ph idx="1"/>
          </p:nvPr>
        </p:nvSpPr>
        <p:spPr>
          <a:xfrm>
            <a:off x="1141413" y="2249487"/>
            <a:ext cx="9905999" cy="3541714"/>
          </a:xfrm>
        </p:spPr>
        <p:txBody>
          <a:bodyPr/>
          <a:lstStyle/>
          <a:p>
            <a:r>
              <a:rPr lang="en-US" b="0" i="0">
                <a:solidFill>
                  <a:srgbClr val="293136"/>
                </a:solidFill>
                <a:effectLst/>
                <a:latin typeface="Arial" panose="020B0604020202020204" pitchFamily="34" charset="0"/>
              </a:rPr>
              <a:t>Whoever commits the offence of stalking shall be punished on first conviction with imprisonment of either description for a term which may extend to three years, and shall also be liable to fine; and be punished on a second or subsequent conviction, with imprisonment of either description for a term which may extend to five years, and shall also be liable to fine.</a:t>
            </a:r>
            <a:endParaRPr lang="en-US"/>
          </a:p>
        </p:txBody>
      </p:sp>
    </p:spTree>
    <p:extLst>
      <p:ext uri="{BB962C8B-B14F-4D97-AF65-F5344CB8AC3E}">
        <p14:creationId xmlns:p14="http://schemas.microsoft.com/office/powerpoint/2010/main" val="287502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1C9A2-79BE-FF46-B2F7-0AAEF78D8907}"/>
              </a:ext>
            </a:extLst>
          </p:cNvPr>
          <p:cNvSpPr>
            <a:spLocks noGrp="1"/>
          </p:cNvSpPr>
          <p:nvPr>
            <p:ph type="title"/>
          </p:nvPr>
        </p:nvSpPr>
        <p:spPr/>
        <p:txBody>
          <a:bodyPr/>
          <a:lstStyle/>
          <a:p>
            <a:r>
              <a:rPr lang="en-US" b="1" i="0">
                <a:solidFill>
                  <a:srgbClr val="333333"/>
                </a:solidFill>
                <a:effectLst/>
                <a:latin typeface="Open Sans"/>
              </a:rPr>
              <a:t>Kinds of Cyber Stalking:</a:t>
            </a:r>
            <a:endParaRPr lang="en-US"/>
          </a:p>
        </p:txBody>
      </p:sp>
      <p:sp>
        <p:nvSpPr>
          <p:cNvPr id="3" name="Content Placeholder 2">
            <a:extLst>
              <a:ext uri="{FF2B5EF4-FFF2-40B4-BE49-F238E27FC236}">
                <a16:creationId xmlns:a16="http://schemas.microsoft.com/office/drawing/2014/main" id="{304BE8A2-4E9B-5A42-8293-1AE4FD41E9AA}"/>
              </a:ext>
            </a:extLst>
          </p:cNvPr>
          <p:cNvSpPr>
            <a:spLocks noGrp="1"/>
          </p:cNvSpPr>
          <p:nvPr>
            <p:ph idx="1"/>
          </p:nvPr>
        </p:nvSpPr>
        <p:spPr>
          <a:xfrm>
            <a:off x="1141413" y="2655094"/>
            <a:ext cx="9990931" cy="3214687"/>
          </a:xfrm>
        </p:spPr>
        <p:txBody>
          <a:bodyPr>
            <a:normAutofit fontScale="77500" lnSpcReduction="20000"/>
          </a:bodyPr>
          <a:lstStyle/>
          <a:p>
            <a:r>
              <a:rPr lang="en-US" b="0" i="0">
                <a:solidFill>
                  <a:srgbClr val="333333"/>
                </a:solidFill>
                <a:effectLst/>
                <a:latin typeface="Open Sans"/>
              </a:rPr>
              <a:t>There are three kinds of cyber stalking.</a:t>
            </a:r>
            <a:br>
              <a:rPr lang="en-US"/>
            </a:br>
            <a:r>
              <a:rPr lang="en-US" b="0" i="0">
                <a:solidFill>
                  <a:srgbClr val="333333"/>
                </a:solidFill>
                <a:effectLst/>
                <a:latin typeface="Open Sans"/>
              </a:rPr>
              <a:t>·E-mail stalking</a:t>
            </a:r>
            <a:br>
              <a:rPr lang="en-US"/>
            </a:br>
            <a:r>
              <a:rPr lang="en-US" b="0" i="0">
                <a:solidFill>
                  <a:srgbClr val="333333"/>
                </a:solidFill>
                <a:effectLst/>
                <a:latin typeface="Open Sans"/>
              </a:rPr>
              <a:t>·Internet stalking</a:t>
            </a:r>
            <a:br>
              <a:rPr lang="en-US"/>
            </a:br>
            <a:r>
              <a:rPr lang="en-US" b="0" i="0">
                <a:solidFill>
                  <a:srgbClr val="333333"/>
                </a:solidFill>
                <a:effectLst/>
                <a:latin typeface="Open Sans"/>
              </a:rPr>
              <a:t>·Computer stalking</a:t>
            </a:r>
          </a:p>
          <a:p>
            <a:r>
              <a:rPr lang="en-US" b="1" i="0">
                <a:solidFill>
                  <a:srgbClr val="333333"/>
                </a:solidFill>
                <a:effectLst/>
                <a:latin typeface="Open Sans"/>
              </a:rPr>
              <a:t>E-mail stalking:</a:t>
            </a:r>
            <a:br>
              <a:rPr lang="en-US"/>
            </a:br>
            <a:r>
              <a:rPr lang="en-US" b="0" i="0">
                <a:solidFill>
                  <a:srgbClr val="333333"/>
                </a:solidFill>
                <a:effectLst/>
                <a:latin typeface="Open Sans"/>
              </a:rPr>
              <a:t>E-mail stalkingis one of the most common forms of stalking in the physical world involve telephoning, sending mail, and actual surveillance, cyber stalking which can take many forms .Unsolicited e-mail is one of the most common forms of harassment, including hate, obscene, or threatening mail. Other forms of harassment include sending the victim viruses or high volume of electronic junk mail. </a:t>
            </a:r>
            <a:endParaRPr lang="en-US"/>
          </a:p>
        </p:txBody>
      </p:sp>
    </p:spTree>
    <p:extLst>
      <p:ext uri="{BB962C8B-B14F-4D97-AF65-F5344CB8AC3E}">
        <p14:creationId xmlns:p14="http://schemas.microsoft.com/office/powerpoint/2010/main" val="2018857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9BD9F-CDBC-9F43-A276-FB3473F6047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0F684BF-BA87-0E46-9A61-FEBB6F315694}"/>
              </a:ext>
            </a:extLst>
          </p:cNvPr>
          <p:cNvSpPr>
            <a:spLocks noGrp="1"/>
          </p:cNvSpPr>
          <p:nvPr>
            <p:ph idx="1"/>
          </p:nvPr>
        </p:nvSpPr>
        <p:spPr>
          <a:xfrm>
            <a:off x="1141413" y="2249487"/>
            <a:ext cx="9905999" cy="3541714"/>
          </a:xfrm>
        </p:spPr>
        <p:txBody>
          <a:bodyPr/>
          <a:lstStyle/>
          <a:p>
            <a:r>
              <a:rPr lang="en-US" b="1" i="0">
                <a:solidFill>
                  <a:srgbClr val="333333"/>
                </a:solidFill>
                <a:effectLst/>
                <a:latin typeface="Open Sans"/>
              </a:rPr>
              <a:t>Internet Stalking:</a:t>
            </a:r>
            <a:br>
              <a:rPr lang="en-US"/>
            </a:br>
            <a:r>
              <a:rPr lang="en-US" b="0" i="0">
                <a:solidFill>
                  <a:srgbClr val="333333"/>
                </a:solidFill>
                <a:effectLst/>
                <a:latin typeface="Open Sans"/>
              </a:rPr>
              <a:t>Here in this case stalkers can comprehensively use the Internet in order to slander and endanger their victims. In such cases, the cyber stalking takes on a public, rather than a private dimension. What is particularly disturbing about this form of cyber stalking is that it appears to be the most likely to spill over into physical space. </a:t>
            </a:r>
            <a:endParaRPr lang="en-US"/>
          </a:p>
        </p:txBody>
      </p:sp>
    </p:spTree>
    <p:extLst>
      <p:ext uri="{BB962C8B-B14F-4D97-AF65-F5344CB8AC3E}">
        <p14:creationId xmlns:p14="http://schemas.microsoft.com/office/powerpoint/2010/main" val="3167217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D49AC-5280-294C-83E6-1011F094623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E86029C-C180-3848-8FD8-1809776D59BB}"/>
              </a:ext>
            </a:extLst>
          </p:cNvPr>
          <p:cNvSpPr>
            <a:spLocks noGrp="1"/>
          </p:cNvSpPr>
          <p:nvPr>
            <p:ph idx="1"/>
          </p:nvPr>
        </p:nvSpPr>
        <p:spPr>
          <a:xfrm>
            <a:off x="1141412" y="2249487"/>
            <a:ext cx="9905999" cy="3541714"/>
          </a:xfrm>
        </p:spPr>
        <p:txBody>
          <a:bodyPr/>
          <a:lstStyle/>
          <a:p>
            <a:r>
              <a:rPr lang="en-US" b="1" i="0">
                <a:solidFill>
                  <a:srgbClr val="333333"/>
                </a:solidFill>
                <a:effectLst/>
                <a:latin typeface="Open Sans"/>
              </a:rPr>
              <a:t>Computer Stalking:</a:t>
            </a:r>
            <a:br>
              <a:rPr lang="en-US"/>
            </a:br>
            <a:r>
              <a:rPr lang="en-US" b="0" i="0">
                <a:solidFill>
                  <a:srgbClr val="333333"/>
                </a:solidFill>
                <a:effectLst/>
                <a:latin typeface="Open Sans"/>
              </a:rPr>
              <a:t>The third mode of cyber stalking is computer stalking which exploits the Workings of the Internet and the Windows operating system in order to assume control over the Computer of the targeted victim. It is probably not widely recognized that an individual Windows based computer connected to the Internet can be identified and connected to another computer through to the Internet.</a:t>
            </a:r>
            <a:endParaRPr lang="en-US"/>
          </a:p>
        </p:txBody>
      </p:sp>
    </p:spTree>
    <p:extLst>
      <p:ext uri="{BB962C8B-B14F-4D97-AF65-F5344CB8AC3E}">
        <p14:creationId xmlns:p14="http://schemas.microsoft.com/office/powerpoint/2010/main" val="1972778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D3FB2-13B7-1449-88E7-C13CA45310EC}"/>
              </a:ext>
            </a:extLst>
          </p:cNvPr>
          <p:cNvSpPr>
            <a:spLocks noGrp="1"/>
          </p:cNvSpPr>
          <p:nvPr>
            <p:ph type="title"/>
          </p:nvPr>
        </p:nvSpPr>
        <p:spPr/>
        <p:txBody>
          <a:bodyPr/>
          <a:lstStyle/>
          <a:p>
            <a:r>
              <a:rPr lang="en-US" b="1" i="0">
                <a:solidFill>
                  <a:srgbClr val="333333"/>
                </a:solidFill>
                <a:effectLst/>
                <a:latin typeface="Open Sans"/>
              </a:rPr>
              <a:t>Methods of Cyber Stalking</a:t>
            </a:r>
            <a:endParaRPr lang="en-US"/>
          </a:p>
        </p:txBody>
      </p:sp>
      <p:sp>
        <p:nvSpPr>
          <p:cNvPr id="3" name="Content Placeholder 2">
            <a:extLst>
              <a:ext uri="{FF2B5EF4-FFF2-40B4-BE49-F238E27FC236}">
                <a16:creationId xmlns:a16="http://schemas.microsoft.com/office/drawing/2014/main" id="{67BA9290-8DCA-CF41-88CF-9DEC6280690A}"/>
              </a:ext>
            </a:extLst>
          </p:cNvPr>
          <p:cNvSpPr>
            <a:spLocks noGrp="1"/>
          </p:cNvSpPr>
          <p:nvPr>
            <p:ph idx="1"/>
          </p:nvPr>
        </p:nvSpPr>
        <p:spPr/>
        <p:txBody>
          <a:bodyPr>
            <a:normAutofit fontScale="77500" lnSpcReduction="20000"/>
          </a:bodyPr>
          <a:lstStyle/>
          <a:p>
            <a:r>
              <a:rPr lang="en-US" b="0" i="0">
                <a:solidFill>
                  <a:srgbClr val="333333"/>
                </a:solidFill>
                <a:effectLst/>
                <a:latin typeface="Open Sans"/>
              </a:rPr>
              <a:t>The stalker collecting all the information about the victim through watching her activity and following her online activities.</a:t>
            </a:r>
          </a:p>
          <a:p>
            <a:r>
              <a:rPr lang="en-US" b="0" i="0">
                <a:solidFill>
                  <a:srgbClr val="333333"/>
                </a:solidFill>
                <a:effectLst/>
                <a:latin typeface="Open Sans"/>
              </a:rPr>
              <a:t> The stalker has series of collection about the victim and he threaten the victim for his personal use.</a:t>
            </a:r>
          </a:p>
          <a:p>
            <a:r>
              <a:rPr lang="en-US" b="0" i="0">
                <a:solidFill>
                  <a:srgbClr val="333333"/>
                </a:solidFill>
                <a:effectLst/>
                <a:latin typeface="Open Sans"/>
              </a:rPr>
              <a:t> Then he posting it into the internet and invite them to have sexual treatment with the victim.</a:t>
            </a:r>
          </a:p>
          <a:p>
            <a:r>
              <a:rPr lang="en-US" b="0" i="0">
                <a:solidFill>
                  <a:srgbClr val="333333"/>
                </a:solidFill>
                <a:effectLst/>
                <a:latin typeface="Open Sans"/>
              </a:rPr>
              <a:t>People of all kind from nook and corner of the world start calling the victim and compel her and sexually harass the victim</a:t>
            </a:r>
            <a:br>
              <a:rPr lang="en-US"/>
            </a:br>
            <a:r>
              <a:rPr lang="en-US">
                <a:solidFill>
                  <a:srgbClr val="333333"/>
                </a:solidFill>
                <a:latin typeface="Open Sans"/>
              </a:rPr>
              <a:t>victim</a:t>
            </a:r>
          </a:p>
          <a:p>
            <a:r>
              <a:rPr lang="en-US" b="0" i="0">
                <a:solidFill>
                  <a:srgbClr val="333333"/>
                </a:solidFill>
                <a:effectLst/>
                <a:latin typeface="Open Sans"/>
              </a:rPr>
              <a:t>Subscribe the e-mail of the victim into the pornographic and sex sites.</a:t>
            </a:r>
            <a:endParaRPr lang="en-US"/>
          </a:p>
        </p:txBody>
      </p:sp>
    </p:spTree>
    <p:extLst>
      <p:ext uri="{BB962C8B-B14F-4D97-AF65-F5344CB8AC3E}">
        <p14:creationId xmlns:p14="http://schemas.microsoft.com/office/powerpoint/2010/main" val="1303436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ABB89-5749-CF40-9D76-C584E700A3F5}"/>
              </a:ext>
            </a:extLst>
          </p:cNvPr>
          <p:cNvSpPr>
            <a:spLocks noGrp="1"/>
          </p:cNvSpPr>
          <p:nvPr>
            <p:ph type="title"/>
          </p:nvPr>
        </p:nvSpPr>
        <p:spPr/>
        <p:txBody>
          <a:bodyPr/>
          <a:lstStyle/>
          <a:p>
            <a:r>
              <a:rPr lang="en-US"/>
              <a:t>Challenges:</a:t>
            </a:r>
          </a:p>
        </p:txBody>
      </p:sp>
      <p:sp>
        <p:nvSpPr>
          <p:cNvPr id="3" name="Content Placeholder 2">
            <a:extLst>
              <a:ext uri="{FF2B5EF4-FFF2-40B4-BE49-F238E27FC236}">
                <a16:creationId xmlns:a16="http://schemas.microsoft.com/office/drawing/2014/main" id="{EBDA1582-9AE4-564A-8596-94EB118719EE}"/>
              </a:ext>
            </a:extLst>
          </p:cNvPr>
          <p:cNvSpPr>
            <a:spLocks noGrp="1"/>
          </p:cNvSpPr>
          <p:nvPr>
            <p:ph idx="1"/>
          </p:nvPr>
        </p:nvSpPr>
        <p:spPr/>
        <p:txBody>
          <a:bodyPr>
            <a:normAutofit lnSpcReduction="10000"/>
          </a:bodyPr>
          <a:lstStyle/>
          <a:p>
            <a:r>
              <a:rPr lang="en-US" b="0" i="0">
                <a:solidFill>
                  <a:srgbClr val="333333"/>
                </a:solidFill>
                <a:effectLst/>
                <a:latin typeface="Open Sans"/>
              </a:rPr>
              <a:t> There is no effective law of cyber stalking.</a:t>
            </a:r>
          </a:p>
          <a:p>
            <a:r>
              <a:rPr lang="en-US" b="0" i="0">
                <a:solidFill>
                  <a:srgbClr val="333333"/>
                </a:solidFill>
                <a:effectLst/>
                <a:latin typeface="Open Sans"/>
              </a:rPr>
              <a:t>We don't have a separate stalking law like U.S.A. </a:t>
            </a:r>
          </a:p>
          <a:p>
            <a:r>
              <a:rPr lang="en-US" b="0" i="0">
                <a:solidFill>
                  <a:srgbClr val="333333"/>
                </a:solidFill>
                <a:effectLst/>
                <a:latin typeface="Open Sans"/>
              </a:rPr>
              <a:t> Section 354D is limited, because there is no specific provisions for if a male stalked.</a:t>
            </a:r>
          </a:p>
          <a:p>
            <a:r>
              <a:rPr lang="en-US" b="0" i="0">
                <a:solidFill>
                  <a:srgbClr val="333333"/>
                </a:solidFill>
                <a:effectLst/>
                <a:latin typeface="Open Sans"/>
              </a:rPr>
              <a:t>The extradition law of India is too weak. There is no effective extradition.</a:t>
            </a:r>
          </a:p>
          <a:p>
            <a:r>
              <a:rPr lang="en-US" b="0" i="0">
                <a:solidFill>
                  <a:srgbClr val="333333"/>
                </a:solidFill>
                <a:effectLst/>
                <a:latin typeface="Open Sans"/>
              </a:rPr>
              <a:t>The stalkers are using modern technologies but the cyber crime technology is weaker then the stalkers.</a:t>
            </a:r>
            <a:endParaRPr lang="en-US"/>
          </a:p>
        </p:txBody>
      </p:sp>
    </p:spTree>
    <p:extLst>
      <p:ext uri="{BB962C8B-B14F-4D97-AF65-F5344CB8AC3E}">
        <p14:creationId xmlns:p14="http://schemas.microsoft.com/office/powerpoint/2010/main" val="2021869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Circuit</vt:lpstr>
      <vt:lpstr>Cyber stalking</vt:lpstr>
      <vt:lpstr>Definition:</vt:lpstr>
      <vt:lpstr>Is it offence? </vt:lpstr>
      <vt:lpstr>PowerPoint Presentation</vt:lpstr>
      <vt:lpstr>Kinds of Cyber Stalking:</vt:lpstr>
      <vt:lpstr>PowerPoint Presentation</vt:lpstr>
      <vt:lpstr>PowerPoint Presentation</vt:lpstr>
      <vt:lpstr>Methods of Cyber Stalking</vt:lpstr>
      <vt:lpstr>Challenges:</vt:lpstr>
      <vt:lpstr>PowerPoint Presentation</vt:lpstr>
      <vt:lpstr>Suggestions: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stalking</dc:title>
  <dc:creator>priya.dhakane@gmail.com</dc:creator>
  <cp:lastModifiedBy>priya.dhakane@gmail.com</cp:lastModifiedBy>
  <cp:revision>4</cp:revision>
  <dcterms:created xsi:type="dcterms:W3CDTF">2019-10-31T15:33:24Z</dcterms:created>
  <dcterms:modified xsi:type="dcterms:W3CDTF">2019-11-05T03:51:19Z</dcterms:modified>
</cp:coreProperties>
</file>