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292F0-3E98-4CB6-93CA-25C40E844C70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6D858-EB62-47C6-932E-9FD6C0D7E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0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6D858-EB62-47C6-932E-9FD6C0D7E1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aplesarkar.mahaonline.gov.in/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Apply for Ration Card online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lgerian" pitchFamily="82" charset="0"/>
              </a:rPr>
              <a:t>By </a:t>
            </a:r>
            <a:r>
              <a:rPr lang="en-US" dirty="0" err="1" smtClean="0">
                <a:latin typeface="Algerian" pitchFamily="82" charset="0"/>
              </a:rPr>
              <a:t>Vaibhav</a:t>
            </a:r>
            <a:r>
              <a:rPr lang="en-US" dirty="0" smtClean="0">
                <a:latin typeface="Algerian" pitchFamily="82" charset="0"/>
              </a:rPr>
              <a:t>  </a:t>
            </a:r>
            <a:r>
              <a:rPr lang="en-US" dirty="0" err="1" smtClean="0">
                <a:latin typeface="Algerian" pitchFamily="82" charset="0"/>
              </a:rPr>
              <a:t>daulat</a:t>
            </a:r>
            <a:r>
              <a:rPr lang="en-US" dirty="0" smtClean="0">
                <a:latin typeface="Algerian" pitchFamily="82" charset="0"/>
              </a:rPr>
              <a:t>  </a:t>
            </a:r>
            <a:r>
              <a:rPr lang="en-US" dirty="0" smtClean="0">
                <a:latin typeface="Algerian" pitchFamily="82" charset="0"/>
              </a:rPr>
              <a:t>Pawar</a:t>
            </a:r>
          </a:p>
          <a:p>
            <a:r>
              <a:rPr lang="en-US" dirty="0" err="1" smtClean="0">
                <a:latin typeface="Algerian" pitchFamily="82" charset="0"/>
              </a:rPr>
              <a:t>Tahsildar</a:t>
            </a:r>
            <a:r>
              <a:rPr lang="en-US" dirty="0" smtClean="0">
                <a:latin typeface="Algerian" pitchFamily="82" charset="0"/>
              </a:rPr>
              <a:t> (Group A)</a:t>
            </a:r>
          </a:p>
          <a:p>
            <a:r>
              <a:rPr lang="en-US" dirty="0" smtClean="0">
                <a:latin typeface="Algerian" pitchFamily="82" charset="0"/>
              </a:rPr>
              <a:t>Cptp-6</a:t>
            </a:r>
          </a:p>
          <a:p>
            <a:r>
              <a:rPr lang="en-US" dirty="0" smtClean="0">
                <a:latin typeface="Algerian" pitchFamily="82" charset="0"/>
              </a:rPr>
              <a:t>Batch – b</a:t>
            </a:r>
          </a:p>
          <a:p>
            <a:r>
              <a:rPr lang="en-US" dirty="0" smtClean="0">
                <a:latin typeface="Algerian" pitchFamily="82" charset="0"/>
              </a:rPr>
              <a:t>Roll no.- 15</a:t>
            </a:r>
            <a:endParaRPr lang="en-US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56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What is Ration Card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document given to the </a:t>
            </a:r>
            <a:r>
              <a:rPr lang="en-US" dirty="0" err="1" smtClean="0"/>
              <a:t>targated</a:t>
            </a:r>
            <a:r>
              <a:rPr lang="en-US" dirty="0" smtClean="0"/>
              <a:t> group for purchase of essential commodities at subsidized rates.</a:t>
            </a:r>
          </a:p>
          <a:p>
            <a:r>
              <a:rPr lang="en-US" dirty="0" smtClean="0"/>
              <a:t>Provided by Government.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23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How to Apply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22098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Go </a:t>
            </a:r>
            <a:r>
              <a:rPr lang="en-US" sz="1200" dirty="0" smtClean="0">
                <a:solidFill>
                  <a:schemeClr val="bg1"/>
                </a:solidFill>
              </a:rPr>
              <a:t>to www.aaplesarkar.mahaonline.gov.in</a:t>
            </a:r>
            <a:endParaRPr lang="en-US" sz="1200" dirty="0">
              <a:solidFill>
                <a:schemeClr val="bg1"/>
              </a:solidFill>
              <a:hlinkClick r:id="rId2"/>
            </a:endParaRPr>
          </a:p>
          <a:p>
            <a:pPr algn="ctr"/>
            <a:endParaRPr lang="en-US" sz="1000" dirty="0"/>
          </a:p>
        </p:txBody>
      </p:sp>
      <p:sp>
        <p:nvSpPr>
          <p:cNvPr id="5" name="Right Arrow 4"/>
          <p:cNvSpPr/>
          <p:nvPr/>
        </p:nvSpPr>
        <p:spPr>
          <a:xfrm>
            <a:off x="2590800" y="2514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352800" y="22098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New User</a:t>
            </a:r>
          </a:p>
          <a:p>
            <a:pPr algn="ctr"/>
            <a:r>
              <a:rPr lang="en-US" sz="1600" dirty="0" smtClean="0"/>
              <a:t>registration</a:t>
            </a:r>
            <a:endParaRPr lang="en-US" sz="1600" dirty="0"/>
          </a:p>
        </p:txBody>
      </p:sp>
      <p:sp>
        <p:nvSpPr>
          <p:cNvPr id="9" name="Right Arrow 8"/>
          <p:cNvSpPr/>
          <p:nvPr/>
        </p:nvSpPr>
        <p:spPr>
          <a:xfrm>
            <a:off x="4800600" y="2514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562600" y="22098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Applicants details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7010400" y="25146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620000" y="2209800"/>
            <a:ext cx="1066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 email id and password</a:t>
            </a:r>
            <a:endParaRPr lang="en-US" sz="1400" dirty="0"/>
          </a:p>
        </p:txBody>
      </p:sp>
      <p:sp>
        <p:nvSpPr>
          <p:cNvPr id="16" name="Down Arrow 15"/>
          <p:cNvSpPr/>
          <p:nvPr/>
        </p:nvSpPr>
        <p:spPr>
          <a:xfrm>
            <a:off x="8077200" y="31242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620000" y="3810000"/>
            <a:ext cx="1066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Again Home</a:t>
            </a:r>
            <a:endParaRPr lang="en-US" dirty="0"/>
          </a:p>
        </p:txBody>
      </p:sp>
      <p:sp>
        <p:nvSpPr>
          <p:cNvPr id="21" name="Left Arrow 20"/>
          <p:cNvSpPr/>
          <p:nvPr/>
        </p:nvSpPr>
        <p:spPr>
          <a:xfrm>
            <a:off x="7010400" y="41148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562600" y="3810000"/>
            <a:ext cx="1371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 Login</a:t>
            </a:r>
            <a:endParaRPr lang="en-US" dirty="0"/>
          </a:p>
        </p:txBody>
      </p:sp>
      <p:sp>
        <p:nvSpPr>
          <p:cNvPr id="25" name="Left Arrow 24"/>
          <p:cNvSpPr/>
          <p:nvPr/>
        </p:nvSpPr>
        <p:spPr>
          <a:xfrm>
            <a:off x="4876800" y="41148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3352800" y="3810000"/>
            <a:ext cx="1447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Food and public distribution system</a:t>
            </a:r>
            <a:endParaRPr lang="en-US" sz="1400" dirty="0"/>
          </a:p>
        </p:txBody>
      </p:sp>
      <p:sp>
        <p:nvSpPr>
          <p:cNvPr id="28" name="Left Arrow 27"/>
          <p:cNvSpPr/>
          <p:nvPr/>
        </p:nvSpPr>
        <p:spPr>
          <a:xfrm>
            <a:off x="2743200" y="41148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990600" y="3820886"/>
            <a:ext cx="1600200" cy="827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Demand for new Ration Card</a:t>
            </a:r>
            <a:endParaRPr lang="en-US" dirty="0"/>
          </a:p>
        </p:txBody>
      </p:sp>
      <p:sp>
        <p:nvSpPr>
          <p:cNvPr id="38" name="Down Arrow 37"/>
          <p:cNvSpPr/>
          <p:nvPr/>
        </p:nvSpPr>
        <p:spPr>
          <a:xfrm>
            <a:off x="1600200" y="4724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990600" y="54102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Required Documents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2590800" y="56388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3352800" y="5410200"/>
            <a:ext cx="1447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Fill up form  and register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>
            <a:off x="4876800" y="57150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5638800" y="5410200"/>
            <a:ext cx="1295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Successfully Apply for new Ration Card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49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Types Of Ration Card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3 types of Ration Card</a:t>
            </a:r>
          </a:p>
          <a:p>
            <a:endParaRPr lang="en-US" dirty="0" smtClean="0"/>
          </a:p>
          <a:p>
            <a:r>
              <a:rPr lang="en-US" dirty="0" smtClean="0"/>
              <a:t>Yellow Ration Card</a:t>
            </a:r>
          </a:p>
          <a:p>
            <a:endParaRPr lang="en-US" dirty="0" smtClean="0"/>
          </a:p>
          <a:p>
            <a:r>
              <a:rPr lang="en-US" dirty="0" smtClean="0"/>
              <a:t>Saffron Ration Card</a:t>
            </a:r>
          </a:p>
          <a:p>
            <a:endParaRPr lang="en-US" dirty="0" smtClean="0"/>
          </a:p>
          <a:p>
            <a:r>
              <a:rPr lang="en-US" dirty="0" smtClean="0"/>
              <a:t>White Ration Card</a:t>
            </a:r>
            <a:endParaRPr lang="en-US" dirty="0"/>
          </a:p>
        </p:txBody>
      </p:sp>
      <p:pic>
        <p:nvPicPr>
          <p:cNvPr id="2051" name="Picture 3" descr="C:\Users\room68\Desktop\How-to-get-Ration-Card-in-Maharashtra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5105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4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Yellow Ration Cards</a:t>
            </a:r>
          </a:p>
          <a:p>
            <a:r>
              <a:rPr lang="en-US" dirty="0"/>
              <a:t>Yellow </a:t>
            </a:r>
            <a:r>
              <a:rPr lang="en-US" dirty="0" smtClean="0"/>
              <a:t>color </a:t>
            </a:r>
            <a:r>
              <a:rPr lang="en-US" dirty="0"/>
              <a:t>ration cards are issued only to families who fall under Below Poverty Line (BPL) category.</a:t>
            </a:r>
          </a:p>
          <a:p>
            <a:endParaRPr lang="en-US" b="1" dirty="0" smtClean="0"/>
          </a:p>
          <a:p>
            <a:r>
              <a:rPr lang="en-US" b="1" dirty="0" smtClean="0"/>
              <a:t>Saffron</a:t>
            </a:r>
            <a:r>
              <a:rPr lang="en-US" b="1" dirty="0"/>
              <a:t> Ration Cards</a:t>
            </a:r>
          </a:p>
          <a:p>
            <a:r>
              <a:rPr lang="en-US" dirty="0"/>
              <a:t>Families having yearly income of more than Rs.15,000 and less than 1 lakh can apply for the saffron smart ration card.</a:t>
            </a:r>
          </a:p>
          <a:p>
            <a:endParaRPr lang="en-US" b="1" dirty="0" smtClean="0"/>
          </a:p>
          <a:p>
            <a:r>
              <a:rPr lang="en-US" b="1" dirty="0" smtClean="0"/>
              <a:t>White</a:t>
            </a:r>
            <a:r>
              <a:rPr lang="en-US" b="1" dirty="0"/>
              <a:t> Ration Cards</a:t>
            </a:r>
          </a:p>
          <a:p>
            <a:r>
              <a:rPr lang="en-US" dirty="0"/>
              <a:t>Families having </a:t>
            </a:r>
            <a:r>
              <a:rPr lang="en-US" dirty="0" smtClean="0"/>
              <a:t>annual </a:t>
            </a:r>
            <a:r>
              <a:rPr lang="en-US" dirty="0"/>
              <a:t>income of Rs. 1 Lakh or above can apply for white smart ration cards.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Required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r>
              <a:rPr lang="en-US" b="1" dirty="0" smtClean="0"/>
              <a:t> </a:t>
            </a:r>
            <a:r>
              <a:rPr lang="en-US" dirty="0" smtClean="0"/>
              <a:t>form</a:t>
            </a:r>
            <a:endParaRPr lang="en-US" dirty="0"/>
          </a:p>
          <a:p>
            <a:r>
              <a:rPr lang="en-US" dirty="0" smtClean="0"/>
              <a:t>Proof of Identity</a:t>
            </a:r>
            <a:endParaRPr lang="en-US" dirty="0"/>
          </a:p>
          <a:p>
            <a:r>
              <a:rPr lang="en-US" dirty="0" smtClean="0"/>
              <a:t>Proof of Address</a:t>
            </a:r>
            <a:endParaRPr lang="en-US" dirty="0"/>
          </a:p>
          <a:p>
            <a:r>
              <a:rPr lang="en-US" dirty="0" smtClean="0"/>
              <a:t>Proof of Age</a:t>
            </a:r>
            <a:endParaRPr lang="en-US" dirty="0"/>
          </a:p>
          <a:p>
            <a:r>
              <a:rPr lang="en-US" dirty="0"/>
              <a:t>Surrender/Deletion Certificate of the previous Ration</a:t>
            </a:r>
            <a:r>
              <a:rPr lang="en-US" b="1" dirty="0"/>
              <a:t> </a:t>
            </a:r>
            <a:r>
              <a:rPr lang="en-US" dirty="0"/>
              <a:t>Card, if exists.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Commodities Covered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BPL Yellow </a:t>
            </a:r>
            <a:r>
              <a:rPr lang="en-US" dirty="0" smtClean="0"/>
              <a:t>Ration card </a:t>
            </a:r>
            <a:r>
              <a:rPr lang="en-US" dirty="0"/>
              <a:t>holders are provided with 35 Kgs </a:t>
            </a:r>
            <a:r>
              <a:rPr lang="en-US" dirty="0" smtClean="0"/>
              <a:t>food grains </a:t>
            </a:r>
            <a:r>
              <a:rPr lang="en-US" dirty="0"/>
              <a:t>(Wheat + Rice) and APL Saffron </a:t>
            </a:r>
            <a:r>
              <a:rPr lang="en-US" dirty="0" smtClean="0"/>
              <a:t>Ration card </a:t>
            </a:r>
            <a:r>
              <a:rPr lang="en-US" dirty="0"/>
              <a:t>holders are provided with 15 Kgs </a:t>
            </a:r>
            <a:r>
              <a:rPr lang="en-US" dirty="0" smtClean="0"/>
              <a:t>food grains </a:t>
            </a:r>
            <a:r>
              <a:rPr lang="en-US" dirty="0"/>
              <a:t>(Wheat + </a:t>
            </a:r>
            <a:r>
              <a:rPr lang="en-US" dirty="0" smtClean="0"/>
              <a:t>Rice )</a:t>
            </a:r>
          </a:p>
          <a:p>
            <a:r>
              <a:rPr lang="en-US" dirty="0" smtClean="0"/>
              <a:t>subsidized rate - Rs </a:t>
            </a:r>
            <a:r>
              <a:rPr lang="en-US" dirty="0"/>
              <a:t>3/kg for </a:t>
            </a:r>
            <a:r>
              <a:rPr lang="en-US" dirty="0" smtClean="0"/>
              <a:t>Rice</a:t>
            </a:r>
            <a:r>
              <a:rPr lang="en-US" dirty="0"/>
              <a:t>, Rs 2/kg for W</a:t>
            </a:r>
            <a:r>
              <a:rPr lang="en-US" dirty="0" smtClean="0"/>
              <a:t>heat</a:t>
            </a:r>
            <a:r>
              <a:rPr lang="en-US" dirty="0"/>
              <a:t> and Rs 1/kg for coarse grains via PDS as per the National Food Security Act (NFSA). </a:t>
            </a:r>
          </a:p>
        </p:txBody>
      </p:sp>
    </p:spTree>
    <p:extLst>
      <p:ext uri="{BB962C8B-B14F-4D97-AF65-F5344CB8AC3E}">
        <p14:creationId xmlns:p14="http://schemas.microsoft.com/office/powerpoint/2010/main" val="364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>
                <a:latin typeface="Algerian" pitchFamily="82" charset="0"/>
              </a:rPr>
              <a:t>  </a:t>
            </a:r>
          </a:p>
          <a:p>
            <a:pPr marL="0" indent="0">
              <a:buNone/>
            </a:pPr>
            <a:r>
              <a:rPr lang="en-US" sz="7200" dirty="0" smtClean="0">
                <a:latin typeface="Algerian" pitchFamily="82" charset="0"/>
              </a:rPr>
              <a:t>       Thank you</a:t>
            </a:r>
            <a:endParaRPr lang="en-US" sz="7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184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Apply for Ration Card online</vt:lpstr>
      <vt:lpstr>What is Ration Card ?</vt:lpstr>
      <vt:lpstr>PowerPoint Presentation</vt:lpstr>
      <vt:lpstr>How to Apply :</vt:lpstr>
      <vt:lpstr>Types Of Ration Card</vt:lpstr>
      <vt:lpstr>PowerPoint Presentation</vt:lpstr>
      <vt:lpstr>Required Documents</vt:lpstr>
      <vt:lpstr>Commodities Covered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 Card</dc:title>
  <dc:creator>room68</dc:creator>
  <cp:lastModifiedBy>nageshwar kashinath sankhe</cp:lastModifiedBy>
  <cp:revision>14</cp:revision>
  <dcterms:created xsi:type="dcterms:W3CDTF">2006-08-16T00:00:00Z</dcterms:created>
  <dcterms:modified xsi:type="dcterms:W3CDTF">2019-11-03T17:00:57Z</dcterms:modified>
</cp:coreProperties>
</file>