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59" r:id="rId4"/>
    <p:sldId id="261" r:id="rId5"/>
    <p:sldId id="260" r:id="rId6"/>
    <p:sldId id="262" r:id="rId7"/>
    <p:sldId id="263" r:id="rId8"/>
    <p:sldId id="264" r:id="rId9"/>
    <p:sldId id="266" r:id="rId10"/>
    <p:sldId id="270" r:id="rId11"/>
    <p:sldId id="267" r:id="rId12"/>
    <p:sldId id="268" r:id="rId13"/>
    <p:sldId id="27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11/4/2019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11/4/2019</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11/4/2019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11/4/2019</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11/4/2019</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11/4/2019</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11/4/2019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incometaxindiaefiling.gov.in/home"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8374" y="457200"/>
            <a:ext cx="6172200" cy="3200400"/>
          </a:xfrm>
        </p:spPr>
        <p:txBody>
          <a:bodyPr/>
          <a:lstStyle/>
          <a:p>
            <a:pPr algn="ctr"/>
            <a:r>
              <a:rPr lang="en-IN" sz="1600" dirty="0" smtClean="0"/>
              <a:t>It skills assignment</a:t>
            </a:r>
            <a:br>
              <a:rPr lang="en-IN" sz="1600" dirty="0" smtClean="0"/>
            </a:br>
            <a:r>
              <a:rPr lang="en-IN" sz="1600" dirty="0" smtClean="0"/>
              <a:t>presentation on-</a:t>
            </a:r>
            <a:br>
              <a:rPr lang="en-IN" sz="1600" dirty="0" smtClean="0"/>
            </a:br>
            <a:r>
              <a:rPr lang="en-IN" dirty="0" smtClean="0"/>
              <a:t/>
            </a:r>
            <a:br>
              <a:rPr lang="en-IN" dirty="0" smtClean="0"/>
            </a:br>
            <a:r>
              <a:rPr lang="en-IN" dirty="0" smtClean="0"/>
              <a:t/>
            </a:r>
            <a:br>
              <a:rPr lang="en-IN" dirty="0" smtClean="0"/>
            </a:br>
            <a:r>
              <a:rPr lang="en-IN" sz="4800" u="sng" dirty="0" smtClean="0">
                <a:solidFill>
                  <a:srgbClr val="FF0000"/>
                </a:solidFill>
              </a:rPr>
              <a:t>File my income tax return ( </a:t>
            </a:r>
            <a:r>
              <a:rPr lang="en-IN" sz="4800" u="sng" dirty="0" err="1" smtClean="0">
                <a:solidFill>
                  <a:srgbClr val="FF0000"/>
                </a:solidFill>
              </a:rPr>
              <a:t>itr</a:t>
            </a:r>
            <a:r>
              <a:rPr lang="en-IN" sz="4800" u="sng" dirty="0" smtClean="0">
                <a:solidFill>
                  <a:srgbClr val="FF0000"/>
                </a:solidFill>
              </a:rPr>
              <a:t> )</a:t>
            </a:r>
            <a:endParaRPr lang="en-IN" sz="4800" u="sng" dirty="0">
              <a:solidFill>
                <a:srgbClr val="FF0000"/>
              </a:solidFill>
            </a:endParaRPr>
          </a:p>
        </p:txBody>
      </p:sp>
      <p:sp>
        <p:nvSpPr>
          <p:cNvPr id="3" name="Subtitle 2"/>
          <p:cNvSpPr>
            <a:spLocks noGrp="1"/>
          </p:cNvSpPr>
          <p:nvPr>
            <p:ph type="subTitle" idx="1"/>
          </p:nvPr>
        </p:nvSpPr>
        <p:spPr>
          <a:xfrm>
            <a:off x="3733800" y="4343400"/>
            <a:ext cx="4800600" cy="1828800"/>
          </a:xfrm>
        </p:spPr>
        <p:txBody>
          <a:bodyPr/>
          <a:lstStyle/>
          <a:p>
            <a:r>
              <a:rPr lang="en-IN" sz="2400" dirty="0" smtClean="0"/>
              <a:t>By-</a:t>
            </a:r>
            <a:r>
              <a:rPr lang="en-IN" dirty="0" smtClean="0"/>
              <a:t> </a:t>
            </a:r>
            <a:r>
              <a:rPr lang="en-IN" sz="2800" dirty="0" err="1" smtClean="0"/>
              <a:t>Sudhir</a:t>
            </a:r>
            <a:r>
              <a:rPr lang="en-IN" sz="2800" dirty="0" smtClean="0"/>
              <a:t> </a:t>
            </a:r>
            <a:r>
              <a:rPr lang="en-IN" sz="2800" dirty="0" err="1" smtClean="0"/>
              <a:t>Subhash</a:t>
            </a:r>
            <a:r>
              <a:rPr lang="en-IN" sz="2800" dirty="0" smtClean="0"/>
              <a:t> </a:t>
            </a:r>
            <a:r>
              <a:rPr lang="en-IN" sz="2800" dirty="0" err="1" smtClean="0"/>
              <a:t>Patil</a:t>
            </a:r>
            <a:endParaRPr lang="en-IN" sz="2800" dirty="0" smtClean="0"/>
          </a:p>
          <a:p>
            <a:r>
              <a:rPr lang="en-IN" dirty="0" smtClean="0"/>
              <a:t>Cadre- Deputy Collector</a:t>
            </a:r>
          </a:p>
          <a:p>
            <a:r>
              <a:rPr lang="en-IN" sz="1600" dirty="0" smtClean="0"/>
              <a:t>CPTP- 5</a:t>
            </a:r>
          </a:p>
          <a:p>
            <a:r>
              <a:rPr lang="en-IN" sz="1600" dirty="0" smtClean="0"/>
              <a:t>Class- B</a:t>
            </a:r>
          </a:p>
          <a:p>
            <a:r>
              <a:rPr lang="en-IN" sz="1600" dirty="0" smtClean="0"/>
              <a:t>Roll No- B- 11     </a:t>
            </a:r>
          </a:p>
          <a:p>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304800"/>
            <a:ext cx="1368749" cy="1371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152400"/>
            <a:ext cx="1295401" cy="2141431"/>
          </a:xfrm>
          <a:prstGeom prst="rect">
            <a:avLst/>
          </a:prstGeom>
        </p:spPr>
      </p:pic>
    </p:spTree>
    <p:extLst>
      <p:ext uri="{BB962C8B-B14F-4D97-AF65-F5344CB8AC3E}">
        <p14:creationId xmlns:p14="http://schemas.microsoft.com/office/powerpoint/2010/main" val="7255679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7777" y="152400"/>
            <a:ext cx="8077200" cy="677108"/>
          </a:xfrm>
          <a:prstGeom prst="rect">
            <a:avLst/>
          </a:prstGeom>
          <a:noFill/>
        </p:spPr>
        <p:txBody>
          <a:bodyPr wrap="square" rtlCol="0">
            <a:spAutoFit/>
          </a:bodyPr>
          <a:lstStyle/>
          <a:p>
            <a:r>
              <a:rPr lang="en-IN" sz="2000" b="1" dirty="0" smtClean="0"/>
              <a:t>4. Login Process - </a:t>
            </a:r>
            <a:r>
              <a:rPr lang="en-IN" sz="2000" dirty="0"/>
              <a:t> </a:t>
            </a:r>
            <a:r>
              <a:rPr lang="en-IN" dirty="0" smtClean="0"/>
              <a:t>Login with </a:t>
            </a:r>
            <a:r>
              <a:rPr lang="en-IN" dirty="0"/>
              <a:t>User </a:t>
            </a:r>
            <a:r>
              <a:rPr lang="en-IN" dirty="0" smtClean="0"/>
              <a:t>ID- i.e. PAN ID, </a:t>
            </a:r>
            <a:r>
              <a:rPr lang="en-IN" dirty="0"/>
              <a:t>Password, Date of Birth </a:t>
            </a:r>
            <a:r>
              <a:rPr lang="en-IN" dirty="0" smtClean="0"/>
              <a:t>/ Date </a:t>
            </a:r>
            <a:r>
              <a:rPr lang="en-IN" dirty="0"/>
              <a:t>of Incorporation and enter the </a:t>
            </a:r>
            <a:r>
              <a:rPr lang="en-IN" dirty="0" err="1"/>
              <a:t>Captcha</a:t>
            </a:r>
            <a:r>
              <a:rPr lang="en-IN" dirty="0"/>
              <a:t> code.</a:t>
            </a:r>
            <a:endParaRPr lang="en-IN"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254" y="822581"/>
            <a:ext cx="6858000" cy="5325568"/>
          </a:xfrm>
          <a:prstGeom prst="rect">
            <a:avLst/>
          </a:prstGeom>
        </p:spPr>
      </p:pic>
    </p:spTree>
    <p:extLst>
      <p:ext uri="{BB962C8B-B14F-4D97-AF65-F5344CB8AC3E}">
        <p14:creationId xmlns:p14="http://schemas.microsoft.com/office/powerpoint/2010/main" val="3230078924"/>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 y="925034"/>
            <a:ext cx="6400800" cy="3063245"/>
          </a:xfrm>
          <a:prstGeom prst="rect">
            <a:avLst/>
          </a:prstGeom>
        </p:spPr>
      </p:pic>
      <p:sp>
        <p:nvSpPr>
          <p:cNvPr id="4" name="TextBox 3"/>
          <p:cNvSpPr txBox="1"/>
          <p:nvPr/>
        </p:nvSpPr>
        <p:spPr>
          <a:xfrm>
            <a:off x="228600" y="76200"/>
            <a:ext cx="8610600" cy="861774"/>
          </a:xfrm>
          <a:prstGeom prst="rect">
            <a:avLst/>
          </a:prstGeom>
          <a:noFill/>
        </p:spPr>
        <p:txBody>
          <a:bodyPr wrap="square" rtlCol="0">
            <a:spAutoFit/>
          </a:bodyPr>
          <a:lstStyle/>
          <a:p>
            <a:pPr algn="just"/>
            <a:r>
              <a:rPr lang="en-IN" b="1" dirty="0" smtClean="0"/>
              <a:t>5. UPLOADING </a:t>
            </a:r>
            <a:r>
              <a:rPr lang="en-IN" dirty="0" smtClean="0"/>
              <a:t>- </a:t>
            </a:r>
            <a:r>
              <a:rPr lang="en-IN" sz="1600" dirty="0" smtClean="0"/>
              <a:t>Select </a:t>
            </a:r>
            <a:r>
              <a:rPr lang="en-IN" sz="1600" dirty="0"/>
              <a:t>the appropriate ITR, Assessment Year and XML file previously </a:t>
            </a:r>
            <a:r>
              <a:rPr lang="en-IN" sz="1600" dirty="0" smtClean="0"/>
              <a:t>saved using Browse button. Then </a:t>
            </a:r>
            <a:r>
              <a:rPr lang="en-IN" sz="1600" dirty="0"/>
              <a:t>Upload Digital Signature Certificate (DSC), if applicable.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4038600"/>
            <a:ext cx="6019800" cy="2743199"/>
          </a:xfrm>
          <a:prstGeom prst="rect">
            <a:avLst/>
          </a:prstGeom>
        </p:spPr>
      </p:pic>
      <p:sp>
        <p:nvSpPr>
          <p:cNvPr id="6" name="TextBox 5"/>
          <p:cNvSpPr txBox="1"/>
          <p:nvPr/>
        </p:nvSpPr>
        <p:spPr>
          <a:xfrm>
            <a:off x="152400" y="4119113"/>
            <a:ext cx="2667000" cy="1754326"/>
          </a:xfrm>
          <a:prstGeom prst="rect">
            <a:avLst/>
          </a:prstGeom>
          <a:noFill/>
        </p:spPr>
        <p:txBody>
          <a:bodyPr wrap="square" rtlCol="0">
            <a:spAutoFit/>
          </a:bodyPr>
          <a:lstStyle/>
          <a:p>
            <a:pPr marL="285750" indent="-285750">
              <a:buFont typeface="Arial" pitchFamily="34" charset="0"/>
              <a:buChar char="•"/>
            </a:pPr>
            <a:r>
              <a:rPr lang="en-IN" dirty="0" smtClean="0"/>
              <a:t>Download ITR- V( Not required for DSC users), sign it and send to CPC </a:t>
            </a:r>
            <a:r>
              <a:rPr lang="en-IN" dirty="0" err="1"/>
              <a:t>B</a:t>
            </a:r>
            <a:r>
              <a:rPr lang="en-IN" dirty="0" err="1" smtClean="0"/>
              <a:t>anglore</a:t>
            </a:r>
            <a:r>
              <a:rPr lang="en-IN" dirty="0" smtClean="0"/>
              <a:t> within 120 days.</a:t>
            </a:r>
            <a:endParaRPr lang="en-IN" dirty="0"/>
          </a:p>
        </p:txBody>
      </p:sp>
    </p:spTree>
    <p:extLst>
      <p:ext uri="{BB962C8B-B14F-4D97-AF65-F5344CB8AC3E}">
        <p14:creationId xmlns:p14="http://schemas.microsoft.com/office/powerpoint/2010/main" val="16251746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162" y="609600"/>
            <a:ext cx="6667659" cy="339259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434" y="4191000"/>
            <a:ext cx="7805468" cy="2362200"/>
          </a:xfrm>
          <a:prstGeom prst="rect">
            <a:avLst/>
          </a:prstGeom>
        </p:spPr>
      </p:pic>
      <p:sp>
        <p:nvSpPr>
          <p:cNvPr id="5" name="TextBox 4"/>
          <p:cNvSpPr txBox="1"/>
          <p:nvPr/>
        </p:nvSpPr>
        <p:spPr>
          <a:xfrm>
            <a:off x="381000" y="152400"/>
            <a:ext cx="2667000" cy="400110"/>
          </a:xfrm>
          <a:prstGeom prst="rect">
            <a:avLst/>
          </a:prstGeom>
          <a:noFill/>
        </p:spPr>
        <p:txBody>
          <a:bodyPr wrap="square" rtlCol="0">
            <a:spAutoFit/>
          </a:bodyPr>
          <a:lstStyle/>
          <a:p>
            <a:r>
              <a:rPr lang="en-IN" sz="2000" b="1" dirty="0" smtClean="0"/>
              <a:t>6. Verification-</a:t>
            </a:r>
            <a:endParaRPr lang="en-IN" sz="2000" b="1" dirty="0"/>
          </a:p>
        </p:txBody>
      </p:sp>
    </p:spTree>
    <p:extLst>
      <p:ext uri="{BB962C8B-B14F-4D97-AF65-F5344CB8AC3E}">
        <p14:creationId xmlns:p14="http://schemas.microsoft.com/office/powerpoint/2010/main" val="36847266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Room2.JUBILEE-2\AppData\Local\Microsoft\Windows\INetCache\IE\BTY4P4X2\thank-you-message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6581955" cy="4409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140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467600" cy="563562"/>
          </a:xfrm>
        </p:spPr>
        <p:txBody>
          <a:bodyPr/>
          <a:lstStyle/>
          <a:p>
            <a:pPr marL="457200" indent="-457200">
              <a:buFont typeface="Wingdings" pitchFamily="2" charset="2"/>
              <a:buChar char="Ø"/>
            </a:pPr>
            <a:r>
              <a:rPr lang="en-IN" b="1" u="sng" dirty="0" smtClean="0">
                <a:solidFill>
                  <a:schemeClr val="accent3">
                    <a:lumMod val="75000"/>
                  </a:schemeClr>
                </a:solidFill>
                <a:latin typeface="Calibri" pitchFamily="34" charset="0"/>
              </a:rPr>
              <a:t>Introduction-</a:t>
            </a:r>
            <a:endParaRPr lang="en-IN" b="1" u="sng" dirty="0">
              <a:solidFill>
                <a:schemeClr val="accent3">
                  <a:lumMod val="75000"/>
                </a:schemeClr>
              </a:solidFill>
              <a:latin typeface="Calibri" pitchFamily="34" charset="0"/>
            </a:endParaRPr>
          </a:p>
        </p:txBody>
      </p:sp>
      <p:sp>
        <p:nvSpPr>
          <p:cNvPr id="5" name="TextBox 4"/>
          <p:cNvSpPr txBox="1"/>
          <p:nvPr/>
        </p:nvSpPr>
        <p:spPr>
          <a:xfrm>
            <a:off x="381001" y="990600"/>
            <a:ext cx="8077199" cy="4832092"/>
          </a:xfrm>
          <a:prstGeom prst="rect">
            <a:avLst/>
          </a:prstGeom>
          <a:noFill/>
        </p:spPr>
        <p:txBody>
          <a:bodyPr wrap="square" rtlCol="0">
            <a:spAutoFit/>
          </a:bodyPr>
          <a:lstStyle/>
          <a:p>
            <a:pPr marL="285750" indent="-285750">
              <a:buFont typeface="Arial" pitchFamily="34" charset="0"/>
              <a:buChar char="•"/>
            </a:pPr>
            <a:r>
              <a:rPr lang="en-IN" dirty="0" smtClean="0"/>
              <a:t>Income Tax Act- 1961 ( w. e. f.- 1 April 1962 )</a:t>
            </a:r>
          </a:p>
          <a:p>
            <a:endParaRPr lang="en-IN" dirty="0" smtClean="0"/>
          </a:p>
          <a:p>
            <a:pPr marL="285750" indent="-285750">
              <a:buFont typeface="Arial" pitchFamily="34" charset="0"/>
              <a:buChar char="•"/>
            </a:pPr>
            <a:r>
              <a:rPr lang="en-IN" b="1" dirty="0" smtClean="0"/>
              <a:t>Section- 139</a:t>
            </a:r>
            <a:r>
              <a:rPr lang="en-IN" dirty="0" smtClean="0"/>
              <a:t>- </a:t>
            </a:r>
            <a:r>
              <a:rPr lang="en-IN" b="1" dirty="0" smtClean="0"/>
              <a:t>RETURN OF INCOME </a:t>
            </a:r>
            <a:endParaRPr lang="en-IN" dirty="0" smtClean="0"/>
          </a:p>
          <a:p>
            <a:pPr algn="just"/>
            <a:r>
              <a:rPr lang="en-IN" dirty="0" smtClean="0"/>
              <a:t>    </a:t>
            </a:r>
            <a:r>
              <a:rPr lang="en-IN" b="1" dirty="0"/>
              <a:t> </a:t>
            </a:r>
            <a:r>
              <a:rPr lang="en-IN" b="1" dirty="0" smtClean="0"/>
              <a:t>       </a:t>
            </a:r>
            <a:r>
              <a:rPr lang="en-IN" dirty="0" smtClean="0"/>
              <a:t>(1</a:t>
            </a:r>
            <a:r>
              <a:rPr lang="en-IN" dirty="0"/>
              <a:t>) Every person,—</a:t>
            </a:r>
          </a:p>
          <a:p>
            <a:pPr algn="just"/>
            <a:r>
              <a:rPr lang="en-IN" sz="1600" dirty="0" smtClean="0"/>
              <a:t>                  (</a:t>
            </a:r>
            <a:r>
              <a:rPr lang="en-IN" sz="1600" i="1" dirty="0"/>
              <a:t>a</a:t>
            </a:r>
            <a:r>
              <a:rPr lang="en-IN" sz="1600" dirty="0"/>
              <a:t>)  being a company or a firm; or</a:t>
            </a:r>
          </a:p>
          <a:p>
            <a:pPr marL="808038" algn="just"/>
            <a:r>
              <a:rPr lang="en-IN" sz="1600" dirty="0" smtClean="0"/>
              <a:t>    (</a:t>
            </a:r>
            <a:r>
              <a:rPr lang="en-IN" sz="1600" i="1" dirty="0"/>
              <a:t>b</a:t>
            </a:r>
            <a:r>
              <a:rPr lang="en-IN" sz="1600" dirty="0"/>
              <a:t>)  being a person other than a company or a firm, if his total income or </a:t>
            </a:r>
            <a:r>
              <a:rPr lang="en-IN" sz="1600" dirty="0" smtClean="0"/>
              <a:t>   the </a:t>
            </a:r>
            <a:r>
              <a:rPr lang="en-IN" sz="1600" dirty="0"/>
              <a:t>total income of any other person in respect of which he is assessable under </a:t>
            </a:r>
            <a:r>
              <a:rPr lang="en-IN" sz="1600" dirty="0" smtClean="0"/>
              <a:t>this Act during </a:t>
            </a:r>
            <a:r>
              <a:rPr lang="en-IN" sz="1600" dirty="0"/>
              <a:t>the previous year exceeded the maximum amount which is not </a:t>
            </a:r>
            <a:r>
              <a:rPr lang="en-IN" sz="1600" dirty="0" smtClean="0"/>
              <a:t>chargeable to income-tax, shall</a:t>
            </a:r>
            <a:r>
              <a:rPr lang="en-IN" sz="1600" dirty="0"/>
              <a:t>, on or before the due date, furnish a return of his income or the income of such other person during the previous year, in the prescribed form and verified in the prescribed manner and setting forth such other particulars as may be prescribed</a:t>
            </a:r>
          </a:p>
          <a:p>
            <a:endParaRPr lang="en-IN" dirty="0" smtClean="0"/>
          </a:p>
          <a:p>
            <a:pPr marL="285750" indent="-285750" algn="just">
              <a:buFont typeface="Arial" pitchFamily="34" charset="0"/>
              <a:buChar char="•"/>
            </a:pPr>
            <a:r>
              <a:rPr lang="en-IN" b="1" u="sng" dirty="0" smtClean="0"/>
              <a:t>Income </a:t>
            </a:r>
            <a:r>
              <a:rPr lang="en-IN" b="1" u="sng" dirty="0"/>
              <a:t>Tax Return (ITR</a:t>
            </a:r>
            <a:r>
              <a:rPr lang="en-IN" b="1" u="sng" dirty="0" smtClean="0"/>
              <a:t>)</a:t>
            </a:r>
            <a:r>
              <a:rPr lang="en-IN" b="1" dirty="0" smtClean="0"/>
              <a:t>- </a:t>
            </a:r>
            <a:r>
              <a:rPr lang="en-IN" dirty="0"/>
              <a:t>is a prescribed form through which the particulars of income earned by a person in a financial year and taxes paid on such income are communicated to the </a:t>
            </a:r>
            <a:r>
              <a:rPr lang="en-IN" dirty="0" smtClean="0"/>
              <a:t>Income-Tax Department  ( ITD ).</a:t>
            </a:r>
            <a:endParaRPr lang="en-IN" b="1" dirty="0" smtClean="0"/>
          </a:p>
          <a:p>
            <a:r>
              <a:rPr lang="en-IN" dirty="0" smtClean="0"/>
              <a:t>     - It also allows carry forward </a:t>
            </a:r>
            <a:r>
              <a:rPr lang="en-IN" dirty="0"/>
              <a:t>of loss and claim </a:t>
            </a:r>
            <a:r>
              <a:rPr lang="en-IN" dirty="0" smtClean="0"/>
              <a:t>refund from ITD.</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9476" y="762000"/>
            <a:ext cx="2230877" cy="1524000"/>
          </a:xfrm>
          <a:prstGeom prst="rect">
            <a:avLst/>
          </a:prstGeom>
        </p:spPr>
      </p:pic>
    </p:spTree>
    <p:extLst>
      <p:ext uri="{BB962C8B-B14F-4D97-AF65-F5344CB8AC3E}">
        <p14:creationId xmlns:p14="http://schemas.microsoft.com/office/powerpoint/2010/main" val="3559106281"/>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914400"/>
          </a:xfrm>
        </p:spPr>
        <p:txBody>
          <a:bodyPr>
            <a:normAutofit fontScale="90000"/>
          </a:bodyPr>
          <a:lstStyle/>
          <a:p>
            <a:pPr marL="457200" indent="-457200">
              <a:buFont typeface="Wingdings" pitchFamily="2" charset="2"/>
              <a:buChar char="Ø"/>
            </a:pPr>
            <a:r>
              <a:rPr lang="en-IN" b="1" dirty="0" smtClean="0">
                <a:solidFill>
                  <a:schemeClr val="accent1">
                    <a:lumMod val="50000"/>
                  </a:schemeClr>
                </a:solidFill>
              </a:rPr>
              <a:t>Different types of ITRs-</a:t>
            </a:r>
            <a:r>
              <a:rPr lang="en-IN" dirty="0" smtClean="0"/>
              <a:t/>
            </a:r>
            <a:br>
              <a:rPr lang="en-IN" dirty="0" smtClean="0"/>
            </a:br>
            <a:r>
              <a:rPr lang="en-IN" dirty="0"/>
              <a:t> </a:t>
            </a:r>
            <a:r>
              <a:rPr lang="en-IN" dirty="0" smtClean="0"/>
              <a:t>    </a:t>
            </a:r>
            <a:endParaRPr lang="en-IN" dirty="0"/>
          </a:p>
        </p:txBody>
      </p:sp>
      <p:sp>
        <p:nvSpPr>
          <p:cNvPr id="3" name="TextBox 2"/>
          <p:cNvSpPr txBox="1"/>
          <p:nvPr/>
        </p:nvSpPr>
        <p:spPr>
          <a:xfrm>
            <a:off x="685800" y="609600"/>
            <a:ext cx="5618846" cy="369332"/>
          </a:xfrm>
          <a:prstGeom prst="rect">
            <a:avLst/>
          </a:prstGeom>
          <a:noFill/>
        </p:spPr>
        <p:txBody>
          <a:bodyPr wrap="none" rtlCol="0">
            <a:spAutoFit/>
          </a:bodyPr>
          <a:lstStyle/>
          <a:p>
            <a:r>
              <a:rPr lang="en-IN" dirty="0" smtClean="0"/>
              <a:t>              - for </a:t>
            </a:r>
            <a:r>
              <a:rPr lang="en-IN" dirty="0"/>
              <a:t>different status and nature of </a:t>
            </a:r>
            <a:r>
              <a:rPr lang="en-IN" dirty="0" smtClean="0"/>
              <a:t>income.</a:t>
            </a:r>
            <a:endParaRPr lang="en-IN" dirty="0"/>
          </a:p>
        </p:txBody>
      </p:sp>
      <p:graphicFrame>
        <p:nvGraphicFramePr>
          <p:cNvPr id="5" name="Table 4"/>
          <p:cNvGraphicFramePr>
            <a:graphicFrameLocks noGrp="1"/>
          </p:cNvGraphicFramePr>
          <p:nvPr>
            <p:extLst>
              <p:ext uri="{D42A27DB-BD31-4B8C-83A1-F6EECF244321}">
                <p14:modId xmlns:p14="http://schemas.microsoft.com/office/powerpoint/2010/main" val="2912789794"/>
              </p:ext>
            </p:extLst>
          </p:nvPr>
        </p:nvGraphicFramePr>
        <p:xfrm>
          <a:off x="533400" y="985590"/>
          <a:ext cx="7543800" cy="5486400"/>
        </p:xfrm>
        <a:graphic>
          <a:graphicData uri="http://schemas.openxmlformats.org/drawingml/2006/table">
            <a:tbl>
              <a:tblPr firstRow="1" bandRow="1">
                <a:tableStyleId>{FABFCF23-3B69-468F-B69F-88F6DE6A72F2}</a:tableStyleId>
              </a:tblPr>
              <a:tblGrid>
                <a:gridCol w="1320165"/>
                <a:gridCol w="6223635"/>
              </a:tblGrid>
              <a:tr h="457200">
                <a:tc>
                  <a:txBody>
                    <a:bodyPr/>
                    <a:lstStyle/>
                    <a:p>
                      <a:pPr algn="ctr"/>
                      <a:r>
                        <a:rPr lang="en-IN" dirty="0" smtClean="0"/>
                        <a:t>Form</a:t>
                      </a:r>
                      <a:r>
                        <a:rPr lang="en-IN" baseline="0" dirty="0" smtClean="0"/>
                        <a:t> No.</a:t>
                      </a:r>
                      <a:endParaRPr lang="en-IN" dirty="0"/>
                    </a:p>
                  </a:txBody>
                  <a:tcPr/>
                </a:tc>
                <a:tc>
                  <a:txBody>
                    <a:bodyPr/>
                    <a:lstStyle/>
                    <a:p>
                      <a:pPr algn="ctr"/>
                      <a:r>
                        <a:rPr lang="en-IN" dirty="0" smtClean="0"/>
                        <a:t>For Whom It is VALID</a:t>
                      </a:r>
                      <a:r>
                        <a:rPr lang="en-IN" baseline="0" dirty="0" smtClean="0"/>
                        <a:t> ?</a:t>
                      </a:r>
                      <a:endParaRPr lang="en-IN" dirty="0"/>
                    </a:p>
                  </a:txBody>
                  <a:tcPr/>
                </a:tc>
              </a:tr>
              <a:tr h="538410">
                <a:tc>
                  <a:txBody>
                    <a:bodyPr/>
                    <a:lstStyle/>
                    <a:p>
                      <a:pPr algn="ctr"/>
                      <a:r>
                        <a:rPr lang="en-IN" dirty="0" smtClean="0"/>
                        <a:t>ITR- 1 (SAHAJ)</a:t>
                      </a:r>
                      <a:endParaRPr lang="en-IN" dirty="0"/>
                    </a:p>
                  </a:txBody>
                  <a:tcPr/>
                </a:tc>
                <a:tc>
                  <a:txBody>
                    <a:bodyPr/>
                    <a:lstStyle/>
                    <a:p>
                      <a:pPr algn="just"/>
                      <a:r>
                        <a:rPr lang="en-IN" dirty="0" smtClean="0"/>
                        <a:t>For Individuals having Income from Salary &amp; Interest.</a:t>
                      </a:r>
                      <a:endParaRPr lang="en-IN" dirty="0"/>
                    </a:p>
                  </a:txBody>
                  <a:tcPr/>
                </a:tc>
              </a:tr>
              <a:tr h="507930">
                <a:tc>
                  <a:txBody>
                    <a:bodyPr/>
                    <a:lstStyle/>
                    <a:p>
                      <a:pPr algn="ctr"/>
                      <a:r>
                        <a:rPr lang="en-IN" dirty="0" smtClean="0"/>
                        <a:t>ITR- 2</a:t>
                      </a:r>
                      <a:endParaRPr lang="en-IN" dirty="0"/>
                    </a:p>
                  </a:txBody>
                  <a:tcPr/>
                </a:tc>
                <a:tc>
                  <a:txBody>
                    <a:bodyPr/>
                    <a:lstStyle/>
                    <a:p>
                      <a:pPr algn="just"/>
                      <a:r>
                        <a:rPr lang="en-IN" dirty="0" smtClean="0"/>
                        <a:t>For Individuals &amp; HUFs not having Income from Business or Profession.</a:t>
                      </a:r>
                      <a:endParaRPr lang="en-IN" dirty="0"/>
                    </a:p>
                  </a:txBody>
                  <a:tcPr/>
                </a:tc>
              </a:tr>
              <a:tr h="457200">
                <a:tc>
                  <a:txBody>
                    <a:bodyPr/>
                    <a:lstStyle/>
                    <a:p>
                      <a:pPr algn="ctr"/>
                      <a:r>
                        <a:rPr lang="en-IN" dirty="0" smtClean="0"/>
                        <a:t>ITR- 3</a:t>
                      </a:r>
                      <a:endParaRPr lang="en-IN" dirty="0"/>
                    </a:p>
                  </a:txBody>
                  <a:tcPr/>
                </a:tc>
                <a:tc>
                  <a:txBody>
                    <a:bodyPr/>
                    <a:lstStyle/>
                    <a:p>
                      <a:pPr algn="just"/>
                      <a:r>
                        <a:rPr lang="en-IN" dirty="0" smtClean="0"/>
                        <a:t>For Individuals &amp; HUFs not having Income from Business or Profession and Capital Gains and who do not hold foreign assets.</a:t>
                      </a:r>
                      <a:endParaRPr lang="en-IN" dirty="0"/>
                    </a:p>
                  </a:txBody>
                  <a:tcPr/>
                </a:tc>
              </a:tr>
              <a:tr h="457200">
                <a:tc>
                  <a:txBody>
                    <a:bodyPr/>
                    <a:lstStyle/>
                    <a:p>
                      <a:pPr algn="ctr"/>
                      <a:r>
                        <a:rPr lang="en-IN" dirty="0" smtClean="0"/>
                        <a:t>ITR- 4       (SUGAM</a:t>
                      </a:r>
                      <a:r>
                        <a:rPr lang="en-IN" baseline="0" dirty="0" smtClean="0"/>
                        <a:t>)</a:t>
                      </a:r>
                      <a:endParaRPr lang="en-IN" dirty="0"/>
                    </a:p>
                  </a:txBody>
                  <a:tcPr/>
                </a:tc>
                <a:tc>
                  <a:txBody>
                    <a:bodyPr/>
                    <a:lstStyle/>
                    <a:p>
                      <a:pPr algn="just"/>
                      <a:r>
                        <a:rPr lang="en-IN" dirty="0" smtClean="0"/>
                        <a:t>For Individuals/HUF having income from presumptive business.</a:t>
                      </a:r>
                      <a:endParaRPr lang="en-IN" dirty="0"/>
                    </a:p>
                  </a:txBody>
                  <a:tcPr/>
                </a:tc>
              </a:tr>
              <a:tr h="457200">
                <a:tc>
                  <a:txBody>
                    <a:bodyPr/>
                    <a:lstStyle/>
                    <a:p>
                      <a:pPr algn="ctr"/>
                      <a:r>
                        <a:rPr lang="en-IN" dirty="0" smtClean="0"/>
                        <a:t>ITR- 5</a:t>
                      </a:r>
                      <a:endParaRPr lang="en-IN" dirty="0"/>
                    </a:p>
                  </a:txBody>
                  <a:tcPr/>
                </a:tc>
                <a:tc>
                  <a:txBody>
                    <a:bodyPr/>
                    <a:lstStyle/>
                    <a:p>
                      <a:pPr algn="just"/>
                      <a:r>
                        <a:rPr kumimoji="0" lang="en-IN" b="0" i="0" kern="1200" dirty="0" smtClean="0">
                          <a:solidFill>
                            <a:schemeClr val="dk1"/>
                          </a:solidFill>
                          <a:effectLst/>
                          <a:latin typeface="+mn-lt"/>
                          <a:ea typeface="+mn-ea"/>
                          <a:cs typeface="+mn-cs"/>
                        </a:rPr>
                        <a:t>For a</a:t>
                      </a:r>
                      <a:r>
                        <a:rPr kumimoji="0" lang="en-IN" b="0" i="0" kern="1200" baseline="0" dirty="0" smtClean="0">
                          <a:solidFill>
                            <a:schemeClr val="dk1"/>
                          </a:solidFill>
                          <a:effectLst/>
                          <a:latin typeface="+mn-lt"/>
                          <a:ea typeface="+mn-ea"/>
                          <a:cs typeface="+mn-cs"/>
                        </a:rPr>
                        <a:t> </a:t>
                      </a:r>
                      <a:r>
                        <a:rPr kumimoji="0" lang="en-IN" b="0" i="0" kern="1200" dirty="0" smtClean="0">
                          <a:solidFill>
                            <a:schemeClr val="dk1"/>
                          </a:solidFill>
                          <a:effectLst/>
                          <a:latin typeface="+mn-lt"/>
                          <a:ea typeface="+mn-ea"/>
                          <a:cs typeface="+mn-cs"/>
                        </a:rPr>
                        <a:t>person being a firm, LLP, AOP, BOI, artificial juridical person,</a:t>
                      </a:r>
                      <a:r>
                        <a:rPr kumimoji="0" lang="en-IN" b="0" i="0" kern="1200" baseline="0" dirty="0" smtClean="0">
                          <a:solidFill>
                            <a:schemeClr val="dk1"/>
                          </a:solidFill>
                          <a:effectLst/>
                          <a:latin typeface="+mn-lt"/>
                          <a:ea typeface="+mn-ea"/>
                          <a:cs typeface="+mn-cs"/>
                        </a:rPr>
                        <a:t> </a:t>
                      </a:r>
                      <a:r>
                        <a:rPr kumimoji="0" lang="en-IN" b="0" i="0" kern="1200" dirty="0" smtClean="0">
                          <a:solidFill>
                            <a:schemeClr val="dk1"/>
                          </a:solidFill>
                          <a:effectLst/>
                          <a:latin typeface="+mn-lt"/>
                          <a:ea typeface="+mn-ea"/>
                          <a:cs typeface="+mn-cs"/>
                        </a:rPr>
                        <a:t>cooperative society and local authority.</a:t>
                      </a:r>
                      <a:endParaRPr lang="en-IN" dirty="0"/>
                    </a:p>
                  </a:txBody>
                  <a:tcPr/>
                </a:tc>
              </a:tr>
              <a:tr h="457200">
                <a:tc>
                  <a:txBody>
                    <a:bodyPr/>
                    <a:lstStyle/>
                    <a:p>
                      <a:pPr algn="ctr"/>
                      <a:r>
                        <a:rPr lang="en-IN" dirty="0" smtClean="0"/>
                        <a:t>ITR- 6</a:t>
                      </a:r>
                      <a:endParaRPr lang="en-IN" dirty="0"/>
                    </a:p>
                  </a:txBody>
                  <a:tcPr/>
                </a:tc>
                <a:tc>
                  <a:txBody>
                    <a:bodyPr/>
                    <a:lstStyle/>
                    <a:p>
                      <a:pPr algn="just"/>
                      <a:r>
                        <a:rPr lang="en-IN" dirty="0" smtClean="0"/>
                        <a:t>For </a:t>
                      </a:r>
                      <a:r>
                        <a:rPr kumimoji="0" lang="en-IN" b="0" i="0" kern="1200" dirty="0" smtClean="0">
                          <a:solidFill>
                            <a:schemeClr val="dk1"/>
                          </a:solidFill>
                          <a:effectLst/>
                          <a:latin typeface="+mn-lt"/>
                          <a:ea typeface="+mn-ea"/>
                          <a:cs typeface="+mn-cs"/>
                        </a:rPr>
                        <a:t>a company, other than a company claiming exemption under </a:t>
                      </a:r>
                      <a:r>
                        <a:rPr kumimoji="0" lang="en-IN" b="0" i="0" u="none" strike="noStrike" kern="1200" dirty="0" smtClean="0">
                          <a:solidFill>
                            <a:schemeClr val="dk1"/>
                          </a:solidFill>
                          <a:effectLst/>
                          <a:latin typeface="+mn-lt"/>
                          <a:ea typeface="+mn-ea"/>
                          <a:cs typeface="+mn-cs"/>
                        </a:rPr>
                        <a:t>section 11.</a:t>
                      </a:r>
                      <a:r>
                        <a:rPr kumimoji="0" lang="en-IN" b="0" i="0" kern="1200" dirty="0" smtClean="0">
                          <a:solidFill>
                            <a:schemeClr val="dk1"/>
                          </a:solidFill>
                          <a:effectLst/>
                          <a:latin typeface="+mn-lt"/>
                          <a:ea typeface="+mn-ea"/>
                          <a:cs typeface="+mn-cs"/>
                        </a:rPr>
                        <a:t> </a:t>
                      </a:r>
                      <a:endParaRPr lang="en-IN" dirty="0"/>
                    </a:p>
                  </a:txBody>
                  <a:tcPr/>
                </a:tc>
              </a:tr>
              <a:tr h="577850">
                <a:tc>
                  <a:txBody>
                    <a:bodyPr/>
                    <a:lstStyle/>
                    <a:p>
                      <a:pPr algn="ctr"/>
                      <a:r>
                        <a:rPr lang="en-IN" dirty="0" smtClean="0"/>
                        <a:t>ITR- 7</a:t>
                      </a:r>
                      <a:endParaRPr lang="en-IN" dirty="0"/>
                    </a:p>
                  </a:txBody>
                  <a:tcPr/>
                </a:tc>
                <a:tc>
                  <a:txBody>
                    <a:bodyPr/>
                    <a:lstStyle/>
                    <a:p>
                      <a:pPr algn="just"/>
                      <a:r>
                        <a:rPr kumimoji="0" lang="en-IN" b="0" i="0" kern="1200" dirty="0" smtClean="0">
                          <a:solidFill>
                            <a:schemeClr val="dk1"/>
                          </a:solidFill>
                          <a:effectLst/>
                          <a:latin typeface="+mn-lt"/>
                          <a:ea typeface="+mn-ea"/>
                          <a:cs typeface="+mn-cs"/>
                        </a:rPr>
                        <a:t>For</a:t>
                      </a:r>
                      <a:r>
                        <a:rPr kumimoji="0" lang="en-IN" b="0" i="0" kern="1200" baseline="0" dirty="0" smtClean="0">
                          <a:solidFill>
                            <a:schemeClr val="dk1"/>
                          </a:solidFill>
                          <a:effectLst/>
                          <a:latin typeface="+mn-lt"/>
                          <a:ea typeface="+mn-ea"/>
                          <a:cs typeface="+mn-cs"/>
                        </a:rPr>
                        <a:t> </a:t>
                      </a:r>
                      <a:r>
                        <a:rPr kumimoji="0" lang="en-IN" b="0" i="0" kern="1200" dirty="0" smtClean="0">
                          <a:solidFill>
                            <a:schemeClr val="dk1"/>
                          </a:solidFill>
                          <a:effectLst/>
                          <a:latin typeface="+mn-lt"/>
                          <a:ea typeface="+mn-ea"/>
                          <a:cs typeface="+mn-cs"/>
                        </a:rPr>
                        <a:t>a persons including companies required to furnish return under </a:t>
                      </a:r>
                      <a:r>
                        <a:rPr kumimoji="0" lang="en-IN" b="0" i="0" u="none" strike="noStrike" kern="1200" dirty="0" smtClean="0">
                          <a:solidFill>
                            <a:schemeClr val="dk1"/>
                          </a:solidFill>
                          <a:effectLst/>
                          <a:latin typeface="+mn-lt"/>
                          <a:ea typeface="+mn-ea"/>
                          <a:cs typeface="+mn-cs"/>
                        </a:rPr>
                        <a:t>section 139(4A)</a:t>
                      </a:r>
                      <a:r>
                        <a:rPr kumimoji="0" lang="en-IN" b="0" i="0" kern="1200" dirty="0" smtClean="0">
                          <a:solidFill>
                            <a:schemeClr val="dk1"/>
                          </a:solidFill>
                          <a:effectLst/>
                          <a:latin typeface="+mn-lt"/>
                          <a:ea typeface="+mn-ea"/>
                          <a:cs typeface="+mn-cs"/>
                        </a:rPr>
                        <a:t> or </a:t>
                      </a:r>
                      <a:r>
                        <a:rPr kumimoji="0" lang="en-IN" b="0" i="0" u="none" strike="noStrike" kern="1200" dirty="0" smtClean="0">
                          <a:solidFill>
                            <a:schemeClr val="dk1"/>
                          </a:solidFill>
                          <a:effectLst/>
                          <a:latin typeface="+mn-lt"/>
                          <a:ea typeface="+mn-ea"/>
                          <a:cs typeface="+mn-cs"/>
                        </a:rPr>
                        <a:t>section 139(4B)</a:t>
                      </a:r>
                      <a:r>
                        <a:rPr kumimoji="0" lang="en-IN" b="0" i="0" kern="1200" dirty="0" smtClean="0">
                          <a:solidFill>
                            <a:schemeClr val="dk1"/>
                          </a:solidFill>
                          <a:effectLst/>
                          <a:latin typeface="+mn-lt"/>
                          <a:ea typeface="+mn-ea"/>
                          <a:cs typeface="+mn-cs"/>
                        </a:rPr>
                        <a:t> or </a:t>
                      </a:r>
                      <a:r>
                        <a:rPr kumimoji="0" lang="en-IN" b="0" i="0" u="none" strike="noStrike" kern="1200" dirty="0" smtClean="0">
                          <a:solidFill>
                            <a:schemeClr val="dk1"/>
                          </a:solidFill>
                          <a:effectLst/>
                          <a:latin typeface="+mn-lt"/>
                          <a:ea typeface="+mn-ea"/>
                          <a:cs typeface="+mn-cs"/>
                        </a:rPr>
                        <a:t>section 139(4C)</a:t>
                      </a:r>
                      <a:r>
                        <a:rPr kumimoji="0" lang="en-IN" b="0" i="0" kern="1200" dirty="0" smtClean="0">
                          <a:solidFill>
                            <a:schemeClr val="dk1"/>
                          </a:solidFill>
                          <a:effectLst/>
                          <a:latin typeface="+mn-lt"/>
                          <a:ea typeface="+mn-ea"/>
                          <a:cs typeface="+mn-cs"/>
                        </a:rPr>
                        <a:t> or </a:t>
                      </a:r>
                      <a:r>
                        <a:rPr kumimoji="0" lang="en-IN" b="0" i="0" u="none" strike="noStrike" kern="1200" dirty="0" smtClean="0">
                          <a:solidFill>
                            <a:schemeClr val="dk1"/>
                          </a:solidFill>
                          <a:effectLst/>
                          <a:latin typeface="+mn-lt"/>
                          <a:ea typeface="+mn-ea"/>
                          <a:cs typeface="+mn-cs"/>
                        </a:rPr>
                        <a:t>section 139(4D).</a:t>
                      </a:r>
                      <a:endParaRPr lang="en-IN" dirty="0"/>
                    </a:p>
                  </a:txBody>
                  <a:tcPr/>
                </a:tc>
              </a:tr>
            </a:tbl>
          </a:graphicData>
        </a:graphic>
      </p:graphicFrame>
    </p:spTree>
    <p:extLst>
      <p:ext uri="{BB962C8B-B14F-4D97-AF65-F5344CB8AC3E}">
        <p14:creationId xmlns:p14="http://schemas.microsoft.com/office/powerpoint/2010/main" val="148255180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235" y="152400"/>
            <a:ext cx="7467600" cy="563562"/>
          </a:xfrm>
        </p:spPr>
        <p:txBody>
          <a:bodyPr>
            <a:normAutofit/>
          </a:bodyPr>
          <a:lstStyle/>
          <a:p>
            <a:pPr marL="457200" indent="-457200">
              <a:buFont typeface="Wingdings" pitchFamily="2" charset="2"/>
              <a:buChar char="Ø"/>
            </a:pPr>
            <a:r>
              <a:rPr lang="en-IN" sz="2800" b="1" dirty="0" smtClean="0">
                <a:solidFill>
                  <a:schemeClr val="accent1">
                    <a:lumMod val="50000"/>
                  </a:schemeClr>
                </a:solidFill>
              </a:rPr>
              <a:t>Modes of filling ITR-</a:t>
            </a:r>
            <a:endParaRPr lang="en-IN" sz="2800" b="1" dirty="0">
              <a:solidFill>
                <a:schemeClr val="accent1">
                  <a:lumMod val="50000"/>
                </a:schemeClr>
              </a:solidFill>
            </a:endParaRPr>
          </a:p>
        </p:txBody>
      </p:sp>
      <p:sp>
        <p:nvSpPr>
          <p:cNvPr id="3" name="TextBox 2"/>
          <p:cNvSpPr txBox="1"/>
          <p:nvPr/>
        </p:nvSpPr>
        <p:spPr>
          <a:xfrm>
            <a:off x="379520" y="914400"/>
            <a:ext cx="7848600" cy="2031325"/>
          </a:xfrm>
          <a:prstGeom prst="rect">
            <a:avLst/>
          </a:prstGeom>
          <a:noFill/>
        </p:spPr>
        <p:txBody>
          <a:bodyPr wrap="square" rtlCol="0">
            <a:spAutoFit/>
          </a:bodyPr>
          <a:lstStyle/>
          <a:p>
            <a:r>
              <a:rPr lang="en-IN" dirty="0" smtClean="0"/>
              <a:t>furnish </a:t>
            </a:r>
            <a:r>
              <a:rPr lang="en-IN" dirty="0"/>
              <a:t>the </a:t>
            </a:r>
            <a:r>
              <a:rPr lang="en-IN" dirty="0" smtClean="0"/>
              <a:t>return- </a:t>
            </a:r>
            <a:endParaRPr lang="en-IN" dirty="0"/>
          </a:p>
          <a:p>
            <a:r>
              <a:rPr lang="en-IN" dirty="0" smtClean="0"/>
              <a:t>  (</a:t>
            </a:r>
            <a:r>
              <a:rPr lang="en-IN" dirty="0"/>
              <a:t>i</a:t>
            </a:r>
            <a:r>
              <a:rPr lang="en-IN" dirty="0" smtClean="0"/>
              <a:t>) in </a:t>
            </a:r>
            <a:r>
              <a:rPr lang="en-IN" dirty="0"/>
              <a:t>a paper form;</a:t>
            </a:r>
          </a:p>
          <a:p>
            <a:r>
              <a:rPr lang="en-IN" dirty="0"/>
              <a:t> </a:t>
            </a:r>
            <a:r>
              <a:rPr lang="en-IN" dirty="0" smtClean="0"/>
              <a:t> (ii) electronically </a:t>
            </a:r>
            <a:r>
              <a:rPr lang="en-IN" dirty="0"/>
              <a:t>under digital </a:t>
            </a:r>
            <a:r>
              <a:rPr lang="en-IN" dirty="0" smtClean="0"/>
              <a:t>signature;</a:t>
            </a:r>
          </a:p>
          <a:p>
            <a:r>
              <a:rPr lang="en-IN" dirty="0"/>
              <a:t> </a:t>
            </a:r>
            <a:r>
              <a:rPr lang="en-IN" dirty="0" smtClean="0"/>
              <a:t> (iii) by transmitting the data in the return electronically under electronic  verification code;</a:t>
            </a:r>
          </a:p>
          <a:p>
            <a:r>
              <a:rPr lang="en-IN" dirty="0" smtClean="0"/>
              <a:t>  (</a:t>
            </a:r>
            <a:r>
              <a:rPr lang="en-IN" dirty="0"/>
              <a:t>iv) </a:t>
            </a:r>
            <a:r>
              <a:rPr lang="en-IN" dirty="0" smtClean="0"/>
              <a:t>by transmitting </a:t>
            </a:r>
            <a:r>
              <a:rPr lang="en-IN" dirty="0"/>
              <a:t>the data in the return electronically and thereafter submitting the verification of the return in Return Form </a:t>
            </a:r>
            <a:r>
              <a:rPr lang="en-IN" dirty="0" smtClean="0"/>
              <a:t>ITR-V</a:t>
            </a:r>
            <a:r>
              <a:rPr lang="en-IN" dirty="0"/>
              <a:t>.</a:t>
            </a:r>
          </a:p>
        </p:txBody>
      </p:sp>
      <p:sp>
        <p:nvSpPr>
          <p:cNvPr id="4" name="TextBox 3"/>
          <p:cNvSpPr txBox="1"/>
          <p:nvPr/>
        </p:nvSpPr>
        <p:spPr>
          <a:xfrm>
            <a:off x="379520" y="3352800"/>
            <a:ext cx="5242141" cy="523220"/>
          </a:xfrm>
          <a:prstGeom prst="rect">
            <a:avLst/>
          </a:prstGeom>
          <a:noFill/>
        </p:spPr>
        <p:txBody>
          <a:bodyPr wrap="none" rtlCol="0">
            <a:spAutoFit/>
          </a:bodyPr>
          <a:lstStyle/>
          <a:p>
            <a:pPr marL="285750" indent="-285750">
              <a:buFont typeface="Wingdings" pitchFamily="2" charset="2"/>
              <a:buChar char="Ø"/>
            </a:pPr>
            <a:r>
              <a:rPr lang="en-IN" sz="2800" dirty="0" smtClean="0">
                <a:solidFill>
                  <a:schemeClr val="accent3"/>
                </a:solidFill>
              </a:rPr>
              <a:t>  Due </a:t>
            </a:r>
            <a:r>
              <a:rPr lang="en-IN" sz="2800" dirty="0">
                <a:solidFill>
                  <a:schemeClr val="accent3"/>
                </a:solidFill>
              </a:rPr>
              <a:t>date of filing of </a:t>
            </a:r>
            <a:r>
              <a:rPr lang="en-IN" sz="2800" dirty="0" smtClean="0">
                <a:solidFill>
                  <a:schemeClr val="accent3"/>
                </a:solidFill>
              </a:rPr>
              <a:t>return-</a:t>
            </a:r>
            <a:endParaRPr lang="en-IN" sz="2800" dirty="0">
              <a:solidFill>
                <a:schemeClr val="accent3"/>
              </a:solidFill>
            </a:endParaRPr>
          </a:p>
        </p:txBody>
      </p:sp>
      <p:sp>
        <p:nvSpPr>
          <p:cNvPr id="5" name="TextBox 4"/>
          <p:cNvSpPr txBox="1"/>
          <p:nvPr/>
        </p:nvSpPr>
        <p:spPr>
          <a:xfrm>
            <a:off x="545237" y="3962400"/>
            <a:ext cx="7696200" cy="2308324"/>
          </a:xfrm>
          <a:prstGeom prst="rect">
            <a:avLst/>
          </a:prstGeom>
          <a:noFill/>
        </p:spPr>
        <p:txBody>
          <a:bodyPr wrap="square" rtlCol="0">
            <a:spAutoFit/>
          </a:bodyPr>
          <a:lstStyle/>
          <a:p>
            <a:pPr marL="285750" indent="-285750">
              <a:buFont typeface="Wingdings" pitchFamily="2" charset="2"/>
              <a:buChar char="§"/>
            </a:pPr>
            <a:r>
              <a:rPr lang="en-IN" dirty="0" smtClean="0"/>
              <a:t> Companies / A Person whose accounts are required to be audited / </a:t>
            </a:r>
            <a:r>
              <a:rPr lang="en-IN" dirty="0"/>
              <a:t>A working partner of a firm whose accounts are required to be </a:t>
            </a:r>
            <a:r>
              <a:rPr lang="en-IN" dirty="0" smtClean="0"/>
              <a:t>audited- </a:t>
            </a:r>
            <a:r>
              <a:rPr lang="en-IN" b="1" dirty="0" smtClean="0"/>
              <a:t>SEPTMBER 30 </a:t>
            </a:r>
            <a:r>
              <a:rPr lang="en-IN" dirty="0" smtClean="0"/>
              <a:t>of </a:t>
            </a:r>
            <a:r>
              <a:rPr lang="en-IN" dirty="0"/>
              <a:t>the assessment </a:t>
            </a:r>
            <a:r>
              <a:rPr lang="en-IN" dirty="0" smtClean="0"/>
              <a:t>year</a:t>
            </a:r>
          </a:p>
          <a:p>
            <a:endParaRPr lang="en-IN" dirty="0"/>
          </a:p>
          <a:p>
            <a:pPr marL="285750" indent="-285750">
              <a:buFont typeface="Wingdings" pitchFamily="2" charset="2"/>
              <a:buChar char="§"/>
            </a:pPr>
            <a:r>
              <a:rPr lang="en-IN" dirty="0"/>
              <a:t>Any other </a:t>
            </a:r>
            <a:r>
              <a:rPr lang="en-IN" dirty="0" err="1" smtClean="0"/>
              <a:t>assessee</a:t>
            </a:r>
            <a:r>
              <a:rPr lang="en-IN" dirty="0" smtClean="0"/>
              <a:t>- </a:t>
            </a:r>
            <a:r>
              <a:rPr lang="en-IN" b="1" dirty="0" smtClean="0"/>
              <a:t>JULY 31 </a:t>
            </a:r>
            <a:r>
              <a:rPr lang="en-IN" dirty="0"/>
              <a:t>of the assessment year </a:t>
            </a:r>
            <a:r>
              <a:rPr lang="en-IN" dirty="0" smtClean="0"/>
              <a:t>.</a:t>
            </a:r>
          </a:p>
          <a:p>
            <a:endParaRPr lang="en-IN" dirty="0" smtClean="0"/>
          </a:p>
          <a:p>
            <a:pPr marL="285750" indent="-285750">
              <a:buFont typeface="Wingdings" pitchFamily="2" charset="2"/>
              <a:buChar char="§"/>
            </a:pPr>
            <a:r>
              <a:rPr lang="en-IN" dirty="0" smtClean="0"/>
              <a:t>If due date is </a:t>
            </a:r>
            <a:r>
              <a:rPr lang="en-IN" b="1" u="sng" dirty="0" smtClean="0"/>
              <a:t>NOT</a:t>
            </a:r>
            <a:r>
              <a:rPr lang="en-IN" dirty="0" smtClean="0"/>
              <a:t> followed one has to pay INTERSEST on tax due  and LATE FEE.</a:t>
            </a:r>
            <a:endParaRPr lang="en-IN" dirty="0"/>
          </a:p>
        </p:txBody>
      </p:sp>
    </p:spTree>
    <p:extLst>
      <p:ext uri="{BB962C8B-B14F-4D97-AF65-F5344CB8AC3E}">
        <p14:creationId xmlns:p14="http://schemas.microsoft.com/office/powerpoint/2010/main" val="66302250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289" y="69166"/>
            <a:ext cx="7359111" cy="6679809"/>
          </a:xfrm>
          <a:prstGeom prst="rect">
            <a:avLst/>
          </a:prstGeom>
        </p:spPr>
      </p:pic>
    </p:spTree>
    <p:extLst>
      <p:ext uri="{BB962C8B-B14F-4D97-AF65-F5344CB8AC3E}">
        <p14:creationId xmlns:p14="http://schemas.microsoft.com/office/powerpoint/2010/main" val="134932787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848600" cy="621437"/>
          </a:xfrm>
        </p:spPr>
        <p:txBody>
          <a:bodyPr/>
          <a:lstStyle/>
          <a:p>
            <a:pPr marL="457200" indent="-457200">
              <a:buFont typeface="Wingdings" pitchFamily="2" charset="2"/>
              <a:buChar char="Ø"/>
            </a:pPr>
            <a:r>
              <a:rPr lang="en-IN" b="1" u="sng" dirty="0" smtClean="0">
                <a:solidFill>
                  <a:schemeClr val="accent1">
                    <a:lumMod val="50000"/>
                  </a:schemeClr>
                </a:solidFill>
              </a:rPr>
              <a:t>Steps</a:t>
            </a:r>
            <a:r>
              <a:rPr lang="en-IN" dirty="0" smtClean="0">
                <a:solidFill>
                  <a:schemeClr val="accent1">
                    <a:lumMod val="50000"/>
                  </a:schemeClr>
                </a:solidFill>
              </a:rPr>
              <a:t> involved in e-filing of </a:t>
            </a:r>
            <a:r>
              <a:rPr lang="en-IN" dirty="0" err="1" smtClean="0">
                <a:solidFill>
                  <a:schemeClr val="accent1">
                    <a:lumMod val="50000"/>
                  </a:schemeClr>
                </a:solidFill>
              </a:rPr>
              <a:t>itr</a:t>
            </a:r>
            <a:r>
              <a:rPr lang="en-IN" dirty="0" smtClean="0">
                <a:solidFill>
                  <a:schemeClr val="accent1">
                    <a:lumMod val="50000"/>
                  </a:schemeClr>
                </a:solidFill>
              </a:rPr>
              <a:t>- 1</a:t>
            </a:r>
            <a:endParaRPr lang="en-IN" dirty="0">
              <a:solidFill>
                <a:schemeClr val="accent1">
                  <a:lumMod val="50000"/>
                </a:schemeClr>
              </a:solidFill>
            </a:endParaRPr>
          </a:p>
        </p:txBody>
      </p:sp>
      <p:sp>
        <p:nvSpPr>
          <p:cNvPr id="5" name="TextBox 4"/>
          <p:cNvSpPr txBox="1"/>
          <p:nvPr/>
        </p:nvSpPr>
        <p:spPr>
          <a:xfrm>
            <a:off x="304801" y="914400"/>
            <a:ext cx="8382000" cy="5632311"/>
          </a:xfrm>
          <a:prstGeom prst="rect">
            <a:avLst/>
          </a:prstGeom>
          <a:noFill/>
        </p:spPr>
        <p:txBody>
          <a:bodyPr wrap="square" rtlCol="0">
            <a:spAutoFit/>
          </a:bodyPr>
          <a:lstStyle/>
          <a:p>
            <a:pPr marL="457200" indent="-457200">
              <a:buAutoNum type="arabicPeriod"/>
            </a:pPr>
            <a:r>
              <a:rPr lang="en-IN" sz="2000" b="1" dirty="0" smtClean="0"/>
              <a:t>Go to Website- </a:t>
            </a:r>
            <a:r>
              <a:rPr lang="en-IN" sz="2000" dirty="0">
                <a:hlinkClick r:id="rId2"/>
              </a:rPr>
              <a:t>https://</a:t>
            </a:r>
            <a:r>
              <a:rPr lang="en-IN" sz="2000" dirty="0" smtClean="0">
                <a:hlinkClick r:id="rId2"/>
              </a:rPr>
              <a:t>www.incometaxindiaefiling.gov.in/home</a:t>
            </a:r>
            <a:endParaRPr lang="en-IN" sz="2000" dirty="0" smtClean="0"/>
          </a:p>
          <a:p>
            <a:endParaRPr lang="en-IN" sz="2000" b="1" dirty="0" smtClean="0"/>
          </a:p>
          <a:p>
            <a:endParaRPr lang="en-IN" sz="2000" b="1" dirty="0"/>
          </a:p>
          <a:p>
            <a:endParaRPr lang="en-IN" sz="2000" b="1" dirty="0" smtClean="0"/>
          </a:p>
          <a:p>
            <a:endParaRPr lang="en-IN" sz="2000" b="1" dirty="0"/>
          </a:p>
          <a:p>
            <a:endParaRPr lang="en-IN" sz="2000" b="1" dirty="0" smtClean="0"/>
          </a:p>
          <a:p>
            <a:endParaRPr lang="en-IN" sz="2000" b="1" dirty="0"/>
          </a:p>
          <a:p>
            <a:endParaRPr lang="en-IN" sz="2000" b="1" dirty="0" smtClean="0"/>
          </a:p>
          <a:p>
            <a:endParaRPr lang="en-IN" sz="2000" b="1" dirty="0"/>
          </a:p>
          <a:p>
            <a:endParaRPr lang="en-IN" sz="2000" b="1" dirty="0" smtClean="0"/>
          </a:p>
          <a:p>
            <a:endParaRPr lang="en-IN" sz="2000" b="1" dirty="0"/>
          </a:p>
          <a:p>
            <a:endParaRPr lang="en-IN" sz="2000" b="1" dirty="0" smtClean="0"/>
          </a:p>
          <a:p>
            <a:endParaRPr lang="en-IN" sz="2000" b="1" dirty="0"/>
          </a:p>
          <a:p>
            <a:endParaRPr lang="en-IN" sz="2000" b="1" dirty="0" smtClean="0"/>
          </a:p>
          <a:p>
            <a:endParaRPr lang="en-IN" sz="2000" b="1" dirty="0" smtClean="0"/>
          </a:p>
          <a:p>
            <a:r>
              <a:rPr lang="en-IN" sz="2000" b="1" dirty="0"/>
              <a:t>2</a:t>
            </a:r>
            <a:r>
              <a:rPr lang="en-IN" sz="2000" b="1" dirty="0" smtClean="0"/>
              <a:t>. Registration- </a:t>
            </a:r>
            <a:r>
              <a:rPr lang="en-IN" sz="2000" dirty="0" smtClean="0"/>
              <a:t>New users must register on clicking </a:t>
            </a:r>
            <a:r>
              <a:rPr lang="en-IN" sz="2000" b="1" dirty="0" smtClean="0"/>
              <a:t>‘ Register  Yourself ’ </a:t>
            </a:r>
            <a:r>
              <a:rPr lang="en-IN" sz="2000" dirty="0" smtClean="0"/>
              <a:t>button </a:t>
            </a:r>
            <a:r>
              <a:rPr lang="en-IN" sz="2000" dirty="0"/>
              <a:t>on the top right corner in the website</a:t>
            </a:r>
            <a:r>
              <a:rPr lang="en-IN" sz="2000" dirty="0" smtClean="0"/>
              <a:t>. And then</a:t>
            </a:r>
          </a:p>
          <a:p>
            <a:r>
              <a:rPr lang="en-IN" sz="2000" dirty="0" smtClean="0"/>
              <a:t>have to fill the required info. in subsequent steps.</a:t>
            </a:r>
            <a:endParaRPr lang="en-IN" sz="2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336829"/>
            <a:ext cx="7062596" cy="4114800"/>
          </a:xfrm>
          <a:prstGeom prst="rect">
            <a:avLst/>
          </a:prstGeom>
        </p:spPr>
      </p:pic>
      <p:sp>
        <p:nvSpPr>
          <p:cNvPr id="11" name="Rounded Rectangle 10"/>
          <p:cNvSpPr/>
          <p:nvPr/>
        </p:nvSpPr>
        <p:spPr>
          <a:xfrm>
            <a:off x="5593302" y="1925313"/>
            <a:ext cx="685800" cy="304800"/>
          </a:xfrm>
          <a:prstGeom prst="roundRect">
            <a:avLst/>
          </a:prstGeom>
          <a:solidFill>
            <a:schemeClr val="accent3">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solidFill>
            </a:endParaRPr>
          </a:p>
        </p:txBody>
      </p:sp>
      <p:sp>
        <p:nvSpPr>
          <p:cNvPr id="3" name="Oval 2"/>
          <p:cNvSpPr/>
          <p:nvPr/>
        </p:nvSpPr>
        <p:spPr>
          <a:xfrm>
            <a:off x="5593302" y="2241041"/>
            <a:ext cx="685800" cy="304800"/>
          </a:xfrm>
          <a:prstGeom prst="ellipse">
            <a:avLst/>
          </a:prstGeom>
          <a:solidFill>
            <a:schemeClr val="bg2">
              <a:lumMod val="75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6672448" y="1811383"/>
            <a:ext cx="1694695" cy="369332"/>
          </a:xfrm>
          <a:prstGeom prst="rect">
            <a:avLst/>
          </a:prstGeom>
          <a:noFill/>
        </p:spPr>
        <p:txBody>
          <a:bodyPr wrap="none" rtlCol="0">
            <a:spAutoFit/>
          </a:bodyPr>
          <a:lstStyle/>
          <a:p>
            <a:r>
              <a:rPr lang="en-IN" dirty="0" smtClean="0"/>
              <a:t>For new users</a:t>
            </a:r>
            <a:endParaRPr lang="en-IN" dirty="0"/>
          </a:p>
        </p:txBody>
      </p:sp>
      <p:cxnSp>
        <p:nvCxnSpPr>
          <p:cNvPr id="8" name="Straight Arrow Connector 7"/>
          <p:cNvCxnSpPr/>
          <p:nvPr/>
        </p:nvCxnSpPr>
        <p:spPr>
          <a:xfrm flipH="1">
            <a:off x="6279102" y="1996049"/>
            <a:ext cx="457200" cy="1201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81800" y="2391391"/>
            <a:ext cx="1981199" cy="646331"/>
          </a:xfrm>
          <a:prstGeom prst="rect">
            <a:avLst/>
          </a:prstGeom>
          <a:noFill/>
        </p:spPr>
        <p:txBody>
          <a:bodyPr wrap="square" rtlCol="0">
            <a:spAutoFit/>
          </a:bodyPr>
          <a:lstStyle/>
          <a:p>
            <a:r>
              <a:rPr lang="en-IN" dirty="0" smtClean="0"/>
              <a:t>For already registered users</a:t>
            </a:r>
            <a:endParaRPr lang="en-IN" dirty="0"/>
          </a:p>
        </p:txBody>
      </p:sp>
      <p:cxnSp>
        <p:nvCxnSpPr>
          <p:cNvPr id="12" name="Straight Arrow Connector 11"/>
          <p:cNvCxnSpPr>
            <a:stCxn id="9" idx="1"/>
            <a:endCxn id="3" idx="6"/>
          </p:cNvCxnSpPr>
          <p:nvPr/>
        </p:nvCxnSpPr>
        <p:spPr>
          <a:xfrm flipH="1" flipV="1">
            <a:off x="6279102" y="2393441"/>
            <a:ext cx="502698" cy="3211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59604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521732"/>
            <a:ext cx="7467600" cy="1883841"/>
          </a:xfrm>
          <a:prstGeom prst="rect">
            <a:avLst/>
          </a:prstGeom>
        </p:spPr>
      </p:pic>
      <p:sp>
        <p:nvSpPr>
          <p:cNvPr id="4" name="TextBox 3"/>
          <p:cNvSpPr txBox="1"/>
          <p:nvPr/>
        </p:nvSpPr>
        <p:spPr>
          <a:xfrm>
            <a:off x="457200" y="152400"/>
            <a:ext cx="3424335" cy="369332"/>
          </a:xfrm>
          <a:prstGeom prst="rect">
            <a:avLst/>
          </a:prstGeom>
          <a:noFill/>
        </p:spPr>
        <p:txBody>
          <a:bodyPr wrap="none" rtlCol="0">
            <a:spAutoFit/>
          </a:bodyPr>
          <a:lstStyle/>
          <a:p>
            <a:pPr marL="285750" indent="-285750">
              <a:buFont typeface="Arial" pitchFamily="34" charset="0"/>
              <a:buChar char="•"/>
            </a:pPr>
            <a:r>
              <a:rPr lang="en-IN" dirty="0" smtClean="0"/>
              <a:t>Select the proper user type-</a:t>
            </a:r>
            <a:endParaRPr lang="en-IN"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711" y="3352800"/>
            <a:ext cx="7772400" cy="2916464"/>
          </a:xfrm>
          <a:prstGeom prst="rect">
            <a:avLst/>
          </a:prstGeom>
        </p:spPr>
      </p:pic>
      <p:sp>
        <p:nvSpPr>
          <p:cNvPr id="6" name="TextBox 5"/>
          <p:cNvSpPr txBox="1"/>
          <p:nvPr/>
        </p:nvSpPr>
        <p:spPr>
          <a:xfrm>
            <a:off x="492710" y="2590801"/>
            <a:ext cx="8117890" cy="646331"/>
          </a:xfrm>
          <a:prstGeom prst="rect">
            <a:avLst/>
          </a:prstGeom>
          <a:noFill/>
        </p:spPr>
        <p:txBody>
          <a:bodyPr wrap="square" rtlCol="0">
            <a:spAutoFit/>
          </a:bodyPr>
          <a:lstStyle/>
          <a:p>
            <a:pPr marL="285750" indent="-285750">
              <a:buFont typeface="Arial" pitchFamily="34" charset="0"/>
              <a:buChar char="•"/>
            </a:pPr>
            <a:r>
              <a:rPr lang="en-IN" dirty="0" smtClean="0"/>
              <a:t>Enter the required applicable details and likewise complete the registration-</a:t>
            </a:r>
            <a:endParaRPr lang="en-IN" dirty="0"/>
          </a:p>
        </p:txBody>
      </p:sp>
    </p:spTree>
    <p:extLst>
      <p:ext uri="{BB962C8B-B14F-4D97-AF65-F5344CB8AC3E}">
        <p14:creationId xmlns:p14="http://schemas.microsoft.com/office/powerpoint/2010/main" val="8843772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1" y="152400"/>
            <a:ext cx="8077200" cy="1200329"/>
          </a:xfrm>
          <a:prstGeom prst="rect">
            <a:avLst/>
          </a:prstGeom>
          <a:noFill/>
        </p:spPr>
        <p:txBody>
          <a:bodyPr wrap="square" rtlCol="0">
            <a:spAutoFit/>
          </a:bodyPr>
          <a:lstStyle/>
          <a:p>
            <a:pPr marL="285750" indent="-285750" algn="just">
              <a:buFont typeface="Arial" pitchFamily="34" charset="0"/>
              <a:buChar char="•"/>
            </a:pPr>
            <a:r>
              <a:rPr lang="en-IN" dirty="0"/>
              <a:t>In the following screen </a:t>
            </a:r>
            <a:r>
              <a:rPr lang="en-IN" dirty="0" smtClean="0"/>
              <a:t>one </a:t>
            </a:r>
            <a:r>
              <a:rPr lang="en-IN" dirty="0"/>
              <a:t>will need to enter a password, secret question and answer and other personal details such as contact number, email id, address etc</a:t>
            </a:r>
            <a:r>
              <a:rPr lang="en-IN" dirty="0" smtClean="0"/>
              <a:t>. to complete the registration. And then one can </a:t>
            </a:r>
            <a:r>
              <a:rPr lang="en-IN" dirty="0"/>
              <a:t>file </a:t>
            </a:r>
            <a:r>
              <a:rPr lang="en-IN" dirty="0" smtClean="0"/>
              <a:t>his returns.</a:t>
            </a:r>
            <a:endParaRPr lang="en-I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24000"/>
            <a:ext cx="7829433" cy="4876800"/>
          </a:xfrm>
          <a:prstGeom prst="rect">
            <a:avLst/>
          </a:prstGeom>
        </p:spPr>
      </p:pic>
    </p:spTree>
    <p:extLst>
      <p:ext uri="{BB962C8B-B14F-4D97-AF65-F5344CB8AC3E}">
        <p14:creationId xmlns:p14="http://schemas.microsoft.com/office/powerpoint/2010/main" val="317062795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72" y="1490484"/>
            <a:ext cx="4267200" cy="4910316"/>
          </a:xfrm>
          <a:prstGeom prst="rect">
            <a:avLst/>
          </a:prstGeom>
        </p:spPr>
      </p:pic>
      <p:sp>
        <p:nvSpPr>
          <p:cNvPr id="3" name="TextBox 2"/>
          <p:cNvSpPr txBox="1"/>
          <p:nvPr/>
        </p:nvSpPr>
        <p:spPr>
          <a:xfrm>
            <a:off x="533401" y="228600"/>
            <a:ext cx="8153400" cy="1261884"/>
          </a:xfrm>
          <a:prstGeom prst="rect">
            <a:avLst/>
          </a:prstGeom>
          <a:noFill/>
        </p:spPr>
        <p:txBody>
          <a:bodyPr wrap="square" rtlCol="0">
            <a:spAutoFit/>
          </a:bodyPr>
          <a:lstStyle/>
          <a:p>
            <a:r>
              <a:rPr lang="en-US" sz="2000" b="1" dirty="0"/>
              <a:t>3</a:t>
            </a:r>
            <a:r>
              <a:rPr lang="en-US" sz="2000" b="1" dirty="0" smtClean="0"/>
              <a:t>. </a:t>
            </a:r>
            <a:r>
              <a:rPr lang="en-IN" sz="2000" b="1" dirty="0" smtClean="0"/>
              <a:t>Preparation of ITR</a:t>
            </a:r>
          </a:p>
          <a:p>
            <a:r>
              <a:rPr lang="en-IN" sz="2000" b="1" dirty="0"/>
              <a:t> </a:t>
            </a:r>
            <a:r>
              <a:rPr lang="en-IN" sz="2000" b="1" dirty="0" smtClean="0"/>
              <a:t>      </a:t>
            </a:r>
            <a:r>
              <a:rPr lang="en-IN" sz="1600" b="1" dirty="0" smtClean="0"/>
              <a:t>a) </a:t>
            </a:r>
            <a:r>
              <a:rPr lang="en-IN" sz="1600" dirty="0" smtClean="0"/>
              <a:t>Prepare </a:t>
            </a:r>
            <a:r>
              <a:rPr lang="en-IN" sz="1600" dirty="0"/>
              <a:t>and Submit ITR </a:t>
            </a:r>
            <a:r>
              <a:rPr lang="en-IN" sz="1600" dirty="0" smtClean="0"/>
              <a:t>Online- only for </a:t>
            </a:r>
            <a:r>
              <a:rPr lang="en-IN" sz="1600" b="1" u="sng" dirty="0" smtClean="0"/>
              <a:t>ITR 1 / 4S</a:t>
            </a:r>
            <a:endParaRPr lang="en-IN" sz="1600" b="1" u="sng" dirty="0"/>
          </a:p>
          <a:p>
            <a:r>
              <a:rPr lang="en-US" sz="1600" b="1" dirty="0" smtClean="0"/>
              <a:t>         b) </a:t>
            </a:r>
            <a:r>
              <a:rPr lang="en-IN" sz="1600" dirty="0"/>
              <a:t>Upload </a:t>
            </a:r>
            <a:r>
              <a:rPr lang="en-IN" sz="1600" dirty="0" smtClean="0"/>
              <a:t>ITR- </a:t>
            </a:r>
            <a:r>
              <a:rPr lang="en-IN" sz="1600" dirty="0"/>
              <a:t>Prepare the Return using the </a:t>
            </a:r>
            <a:r>
              <a:rPr lang="en-IN" sz="1600" dirty="0" smtClean="0"/>
              <a:t>ITR </a:t>
            </a:r>
            <a:r>
              <a:rPr lang="en-IN" sz="1600" dirty="0"/>
              <a:t>preparation </a:t>
            </a:r>
            <a:r>
              <a:rPr lang="en-IN" sz="1600" dirty="0" smtClean="0"/>
              <a:t> Software</a:t>
            </a:r>
            <a:endParaRPr lang="en-IN" sz="1600" dirty="0"/>
          </a:p>
          <a:p>
            <a:r>
              <a:rPr lang="en-US" sz="2000" b="1" dirty="0" smtClean="0"/>
              <a:t> </a:t>
            </a:r>
            <a:r>
              <a:rPr lang="en-IN" sz="1600" dirty="0" smtClean="0"/>
              <a:t>downloaded from the IT departments website. Then Upload the return.</a:t>
            </a:r>
            <a:endParaRPr lang="en-US" sz="16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3875" y="1617453"/>
            <a:ext cx="4557228" cy="4876800"/>
          </a:xfrm>
          <a:prstGeom prst="rect">
            <a:avLst/>
          </a:prstGeom>
        </p:spPr>
      </p:pic>
    </p:spTree>
    <p:extLst>
      <p:ext uri="{BB962C8B-B14F-4D97-AF65-F5344CB8AC3E}">
        <p14:creationId xmlns:p14="http://schemas.microsoft.com/office/powerpoint/2010/main" val="35883312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490</TotalTime>
  <Words>491</Words>
  <Application>Microsoft Office PowerPoint</Application>
  <PresentationFormat>On-screen Show (4:3)</PresentationFormat>
  <Paragraphs>77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Oriel</vt:lpstr>
      <vt:lpstr>It skills assignment presentation on-   File my income tax return ( itr )</vt:lpstr>
      <vt:lpstr>Introduction-</vt:lpstr>
      <vt:lpstr>Different types of ITRs-      </vt:lpstr>
      <vt:lpstr>Modes of filling ITR-</vt:lpstr>
      <vt:lpstr>PowerPoint Presentation</vt:lpstr>
      <vt:lpstr>Steps involved in e-filing of itr- 1</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skills assignment    File my income tax return</dc:title>
  <dc:creator>room7</dc:creator>
  <cp:lastModifiedBy>Room2</cp:lastModifiedBy>
  <cp:revision>41</cp:revision>
  <dcterms:created xsi:type="dcterms:W3CDTF">2006-08-16T00:00:00Z</dcterms:created>
  <dcterms:modified xsi:type="dcterms:W3CDTF">2019-11-04T14:44:14Z</dcterms:modified>
</cp:coreProperties>
</file>