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9976E5-ED78-4E08-9433-C5F7A9EEA9D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172039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976E5-ED78-4E08-9433-C5F7A9EEA9D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877116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976E5-ED78-4E08-9433-C5F7A9EEA9D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2016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976E5-ED78-4E08-9433-C5F7A9EEA9D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420025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9976E5-ED78-4E08-9433-C5F7A9EEA9D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19209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9976E5-ED78-4E08-9433-C5F7A9EEA9D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158525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9976E5-ED78-4E08-9433-C5F7A9EEA9D6}"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4188778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9976E5-ED78-4E08-9433-C5F7A9EEA9D6}"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1738691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976E5-ED78-4E08-9433-C5F7A9EEA9D6}"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239622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9976E5-ED78-4E08-9433-C5F7A9EEA9D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3534635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9976E5-ED78-4E08-9433-C5F7A9EEA9D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C0E0-5BD4-42A1-803F-0A001FC266E3}" type="slidenum">
              <a:rPr lang="en-US" smtClean="0"/>
              <a:t>‹#›</a:t>
            </a:fld>
            <a:endParaRPr lang="en-US"/>
          </a:p>
        </p:txBody>
      </p:sp>
    </p:spTree>
    <p:extLst>
      <p:ext uri="{BB962C8B-B14F-4D97-AF65-F5344CB8AC3E}">
        <p14:creationId xmlns:p14="http://schemas.microsoft.com/office/powerpoint/2010/main" val="3868406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976E5-ED78-4E08-9433-C5F7A9EEA9D6}" type="datetimeFigureOut">
              <a:rPr lang="en-US" smtClean="0"/>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2C0E0-5BD4-42A1-803F-0A001FC266E3}" type="slidenum">
              <a:rPr lang="en-US" smtClean="0"/>
              <a:t>‹#›</a:t>
            </a:fld>
            <a:endParaRPr lang="en-US"/>
          </a:p>
        </p:txBody>
      </p:sp>
    </p:spTree>
    <p:extLst>
      <p:ext uri="{BB962C8B-B14F-4D97-AF65-F5344CB8AC3E}">
        <p14:creationId xmlns:p14="http://schemas.microsoft.com/office/powerpoint/2010/main" val="233848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543051"/>
          </a:xfrm>
        </p:spPr>
        <p:txBody>
          <a:bodyPr>
            <a:noAutofit/>
          </a:bodyPr>
          <a:lstStyle/>
          <a:p>
            <a:r>
              <a:rPr lang="en-US" sz="4000" dirty="0" smtClean="0">
                <a:solidFill>
                  <a:schemeClr val="tx2">
                    <a:lumMod val="40000"/>
                    <a:lumOff val="60000"/>
                  </a:schemeClr>
                </a:solidFill>
                <a:latin typeface="Algerian" pitchFamily="82" charset="0"/>
                <a:cs typeface="Arabic Transparent" pitchFamily="2" charset="-78"/>
              </a:rPr>
              <a:t>IDENTIFY AND PROTECT MYSELF FROM FRAUD CALLS REGARDING ONLINE LUCKY DRAW</a:t>
            </a:r>
            <a:endParaRPr lang="en-US" sz="4000" dirty="0">
              <a:solidFill>
                <a:schemeClr val="tx2">
                  <a:lumMod val="40000"/>
                  <a:lumOff val="60000"/>
                </a:schemeClr>
              </a:solidFill>
              <a:latin typeface="Algerian" pitchFamily="82" charset="0"/>
              <a:cs typeface="Arabic Transparent" pitchFamily="2" charset="-78"/>
            </a:endParaRPr>
          </a:p>
        </p:txBody>
      </p:sp>
      <p:sp>
        <p:nvSpPr>
          <p:cNvPr id="3" name="Subtitle 2"/>
          <p:cNvSpPr>
            <a:spLocks noGrp="1"/>
          </p:cNvSpPr>
          <p:nvPr>
            <p:ph type="subTitle" idx="1"/>
          </p:nvPr>
        </p:nvSpPr>
        <p:spPr>
          <a:xfrm>
            <a:off x="1295400" y="3733800"/>
            <a:ext cx="6400800" cy="1752600"/>
          </a:xfrm>
        </p:spPr>
        <p:txBody>
          <a:bodyPr>
            <a:normAutofit fontScale="85000" lnSpcReduction="20000"/>
          </a:bodyPr>
          <a:lstStyle/>
          <a:p>
            <a:r>
              <a:rPr lang="en-US" b="1" dirty="0" smtClean="0">
                <a:solidFill>
                  <a:schemeClr val="accent6">
                    <a:lumMod val="75000"/>
                  </a:schemeClr>
                </a:solidFill>
                <a:latin typeface="Baskerville Old Face" pitchFamily="18" charset="0"/>
              </a:rPr>
              <a:t>PRESENTATION BY:</a:t>
            </a:r>
          </a:p>
          <a:p>
            <a:r>
              <a:rPr lang="en-US" dirty="0" smtClean="0">
                <a:solidFill>
                  <a:schemeClr val="accent6">
                    <a:lumMod val="75000"/>
                  </a:schemeClr>
                </a:solidFill>
                <a:latin typeface="Baskerville Old Face" pitchFamily="18" charset="0"/>
              </a:rPr>
              <a:t>GANESH PRAKASH PATIL</a:t>
            </a:r>
          </a:p>
          <a:p>
            <a:r>
              <a:rPr lang="en-US" dirty="0" smtClean="0">
                <a:solidFill>
                  <a:schemeClr val="accent6">
                    <a:lumMod val="75000"/>
                  </a:schemeClr>
                </a:solidFill>
                <a:latin typeface="Baskerville Old Face" pitchFamily="18" charset="0"/>
              </a:rPr>
              <a:t>ACST (CPTP-6) </a:t>
            </a:r>
          </a:p>
          <a:p>
            <a:r>
              <a:rPr lang="en-US" dirty="0" smtClean="0">
                <a:solidFill>
                  <a:schemeClr val="accent6">
                    <a:lumMod val="75000"/>
                  </a:schemeClr>
                </a:solidFill>
                <a:latin typeface="Baskerville Old Face" pitchFamily="18" charset="0"/>
              </a:rPr>
              <a:t>BATCH-C</a:t>
            </a:r>
          </a:p>
        </p:txBody>
      </p:sp>
    </p:spTree>
    <p:extLst>
      <p:ext uri="{BB962C8B-B14F-4D97-AF65-F5344CB8AC3E}">
        <p14:creationId xmlns:p14="http://schemas.microsoft.com/office/powerpoint/2010/main" val="118765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476999"/>
          </a:xfrm>
        </p:spPr>
        <p:txBody>
          <a:bodyPr>
            <a:normAutofit fontScale="90000"/>
          </a:bodyPr>
          <a:lstStyle/>
          <a:p>
            <a:r>
              <a:rPr lang="en-US" dirty="0" smtClean="0">
                <a:solidFill>
                  <a:schemeClr val="tx2">
                    <a:lumMod val="60000"/>
                    <a:lumOff val="40000"/>
                  </a:schemeClr>
                </a:solidFill>
                <a:latin typeface="Algerian" pitchFamily="82" charset="0"/>
              </a:rPr>
              <a:t>     </a:t>
            </a:r>
            <a:br>
              <a:rPr lang="en-US" dirty="0" smtClean="0">
                <a:solidFill>
                  <a:schemeClr val="tx2">
                    <a:lumMod val="60000"/>
                    <a:lumOff val="40000"/>
                  </a:schemeClr>
                </a:solidFill>
                <a:latin typeface="Algerian" pitchFamily="82" charset="0"/>
              </a:rPr>
            </a:br>
            <a:r>
              <a:rPr lang="en-US" dirty="0">
                <a:solidFill>
                  <a:schemeClr val="tx2">
                    <a:lumMod val="60000"/>
                    <a:lumOff val="40000"/>
                  </a:schemeClr>
                </a:solidFill>
                <a:latin typeface="Algerian" pitchFamily="82" charset="0"/>
              </a:rPr>
              <a:t/>
            </a:r>
            <a:br>
              <a:rPr lang="en-US" dirty="0">
                <a:solidFill>
                  <a:schemeClr val="tx2">
                    <a:lumMod val="60000"/>
                    <a:lumOff val="40000"/>
                  </a:schemeClr>
                </a:solidFill>
                <a:latin typeface="Algerian" pitchFamily="82" charset="0"/>
              </a:rPr>
            </a:br>
            <a:r>
              <a:rPr lang="en-US" dirty="0" smtClean="0">
                <a:solidFill>
                  <a:schemeClr val="tx2">
                    <a:lumMod val="60000"/>
                    <a:lumOff val="40000"/>
                  </a:schemeClr>
                </a:solidFill>
                <a:latin typeface="Algerian" pitchFamily="82" charset="0"/>
              </a:rPr>
              <a:t/>
            </a:r>
            <a:br>
              <a:rPr lang="en-US" dirty="0" smtClean="0">
                <a:solidFill>
                  <a:schemeClr val="tx2">
                    <a:lumMod val="60000"/>
                    <a:lumOff val="40000"/>
                  </a:schemeClr>
                </a:solidFill>
                <a:latin typeface="Algerian" pitchFamily="82" charset="0"/>
              </a:rPr>
            </a:br>
            <a:r>
              <a:rPr lang="en-US" dirty="0">
                <a:solidFill>
                  <a:schemeClr val="tx2">
                    <a:lumMod val="60000"/>
                    <a:lumOff val="40000"/>
                  </a:schemeClr>
                </a:solidFill>
                <a:latin typeface="Algerian" pitchFamily="82" charset="0"/>
              </a:rPr>
              <a:t/>
            </a:r>
            <a:br>
              <a:rPr lang="en-US" dirty="0">
                <a:solidFill>
                  <a:schemeClr val="tx2">
                    <a:lumMod val="60000"/>
                    <a:lumOff val="40000"/>
                  </a:schemeClr>
                </a:solidFill>
                <a:latin typeface="Algerian" pitchFamily="82" charset="0"/>
              </a:rPr>
            </a:br>
            <a:r>
              <a:rPr lang="en-US" dirty="0" smtClean="0">
                <a:solidFill>
                  <a:schemeClr val="tx2">
                    <a:lumMod val="60000"/>
                    <a:lumOff val="40000"/>
                  </a:schemeClr>
                </a:solidFill>
                <a:latin typeface="Algerian" pitchFamily="82" charset="0"/>
              </a:rPr>
              <a:t>     BACKGROUND                         </a:t>
            </a:r>
            <a:r>
              <a:rPr lang="en-US" sz="3600" dirty="0" smtClean="0">
                <a:solidFill>
                  <a:schemeClr val="accent6">
                    <a:lumMod val="75000"/>
                  </a:schemeClr>
                </a:solidFill>
                <a:latin typeface="+mn-lt"/>
              </a:rPr>
              <a:t>Now a days there is increase in use mobiles in daily life. It leads to treats like fraudulent calls regarding online lucky draw. It is happened in many cases .This is universal scenario but this problem can be tackle as to see a approach ‘No one can give you anything without efforts.’</a:t>
            </a:r>
            <a:r>
              <a:rPr lang="en-US" sz="3600" dirty="0">
                <a:solidFill>
                  <a:schemeClr val="accent6">
                    <a:lumMod val="75000"/>
                  </a:schemeClr>
                </a:solidFill>
                <a:latin typeface="+mn-lt"/>
              </a:rPr>
              <a:t/>
            </a:r>
            <a:br>
              <a:rPr lang="en-US" sz="3600" dirty="0">
                <a:solidFill>
                  <a:schemeClr val="accent6">
                    <a:lumMod val="75000"/>
                  </a:schemeClr>
                </a:solidFill>
                <a:latin typeface="+mn-lt"/>
              </a:rPr>
            </a:br>
            <a:r>
              <a:rPr lang="en-US" dirty="0" smtClean="0">
                <a:solidFill>
                  <a:schemeClr val="accent6">
                    <a:lumMod val="50000"/>
                  </a:schemeClr>
                </a:solidFill>
                <a:latin typeface="Algerian" pitchFamily="82" charset="0"/>
              </a:rPr>
              <a:t/>
            </a:r>
            <a:br>
              <a:rPr lang="en-US" dirty="0" smtClean="0">
                <a:solidFill>
                  <a:schemeClr val="accent6">
                    <a:lumMod val="50000"/>
                  </a:schemeClr>
                </a:solidFill>
                <a:latin typeface="Algerian" pitchFamily="82" charset="0"/>
              </a:rPr>
            </a:br>
            <a:r>
              <a:rPr lang="en-US" dirty="0">
                <a:solidFill>
                  <a:schemeClr val="tx2">
                    <a:lumMod val="60000"/>
                    <a:lumOff val="40000"/>
                  </a:schemeClr>
                </a:solidFill>
                <a:latin typeface="Algerian" pitchFamily="82" charset="0"/>
              </a:rPr>
              <a:t/>
            </a:r>
            <a:br>
              <a:rPr lang="en-US" dirty="0">
                <a:solidFill>
                  <a:schemeClr val="tx2">
                    <a:lumMod val="60000"/>
                    <a:lumOff val="40000"/>
                  </a:schemeClr>
                </a:solidFill>
                <a:latin typeface="Algerian" pitchFamily="82" charset="0"/>
              </a:rPr>
            </a:br>
            <a:r>
              <a:rPr lang="en-US" dirty="0" smtClean="0">
                <a:solidFill>
                  <a:schemeClr val="tx2">
                    <a:lumMod val="60000"/>
                    <a:lumOff val="40000"/>
                  </a:schemeClr>
                </a:solidFill>
                <a:latin typeface="Algerian" pitchFamily="82" charset="0"/>
              </a:rPr>
              <a:t/>
            </a:r>
            <a:br>
              <a:rPr lang="en-US" dirty="0" smtClean="0">
                <a:solidFill>
                  <a:schemeClr val="tx2">
                    <a:lumMod val="60000"/>
                    <a:lumOff val="40000"/>
                  </a:schemeClr>
                </a:solidFill>
                <a:latin typeface="Algerian" pitchFamily="82" charset="0"/>
              </a:rPr>
            </a:br>
            <a:r>
              <a:rPr lang="en-US" dirty="0">
                <a:solidFill>
                  <a:schemeClr val="tx2">
                    <a:lumMod val="60000"/>
                    <a:lumOff val="40000"/>
                  </a:schemeClr>
                </a:solidFill>
                <a:latin typeface="Algerian" pitchFamily="82" charset="0"/>
              </a:rPr>
              <a:t/>
            </a:r>
            <a:br>
              <a:rPr lang="en-US" dirty="0">
                <a:solidFill>
                  <a:schemeClr val="tx2">
                    <a:lumMod val="60000"/>
                    <a:lumOff val="40000"/>
                  </a:schemeClr>
                </a:solidFill>
                <a:latin typeface="Algerian" pitchFamily="82" charset="0"/>
              </a:rPr>
            </a:br>
            <a:endParaRPr lang="en-US" dirty="0">
              <a:solidFill>
                <a:schemeClr val="tx2">
                  <a:lumMod val="60000"/>
                  <a:lumOff val="40000"/>
                </a:schemeClr>
              </a:solidFill>
              <a:latin typeface="Algerian" pitchFamily="82"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200" y="5181600"/>
            <a:ext cx="2190749" cy="1184401"/>
          </a:xfrm>
          <a:prstGeom prst="rect">
            <a:avLst/>
          </a:prstGeom>
        </p:spPr>
      </p:pic>
    </p:spTree>
    <p:extLst>
      <p:ext uri="{BB962C8B-B14F-4D97-AF65-F5344CB8AC3E}">
        <p14:creationId xmlns:p14="http://schemas.microsoft.com/office/powerpoint/2010/main" val="92773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0464" y="295274"/>
            <a:ext cx="8638735" cy="6334125"/>
          </a:xfrm>
        </p:spPr>
        <p:txBody>
          <a:bodyPr>
            <a:normAutofit fontScale="92500" lnSpcReduction="20000"/>
          </a:bodyPr>
          <a:lstStyle/>
          <a:p>
            <a:r>
              <a:rPr lang="en-US" sz="3600" dirty="0" smtClean="0">
                <a:solidFill>
                  <a:schemeClr val="tx2">
                    <a:lumMod val="60000"/>
                    <a:lumOff val="40000"/>
                  </a:schemeClr>
                </a:solidFill>
                <a:latin typeface="Algerian" pitchFamily="82" charset="0"/>
              </a:rPr>
              <a:t>IDENTIFICATION OF FRAUD CALLS REGARDING ONLINE LUCKY DRAW:</a:t>
            </a:r>
          </a:p>
          <a:p>
            <a:r>
              <a:rPr lang="en-US" sz="2800" dirty="0" smtClean="0">
                <a:solidFill>
                  <a:schemeClr val="tx2">
                    <a:lumMod val="60000"/>
                    <a:lumOff val="40000"/>
                  </a:schemeClr>
                </a:solidFill>
                <a:latin typeface="+mj-lt"/>
              </a:rPr>
              <a:t>              </a:t>
            </a:r>
            <a:r>
              <a:rPr lang="en-US" sz="2800" dirty="0" smtClean="0">
                <a:solidFill>
                  <a:schemeClr val="accent6">
                    <a:lumMod val="75000"/>
                  </a:schemeClr>
                </a:solidFill>
                <a:latin typeface="+mj-lt"/>
              </a:rPr>
              <a:t>1.Do not confirm or deny your identity until you know who is calling.</a:t>
            </a:r>
          </a:p>
          <a:p>
            <a:endParaRPr lang="en-US" sz="2800" dirty="0" smtClean="0">
              <a:solidFill>
                <a:schemeClr val="accent6">
                  <a:lumMod val="75000"/>
                </a:schemeClr>
              </a:solidFill>
              <a:latin typeface="+mj-lt"/>
            </a:endParaRPr>
          </a:p>
          <a:p>
            <a:r>
              <a:rPr lang="en-US" sz="2800" dirty="0" smtClean="0">
                <a:solidFill>
                  <a:schemeClr val="tx2">
                    <a:lumMod val="60000"/>
                    <a:lumOff val="40000"/>
                  </a:schemeClr>
                </a:solidFill>
                <a:latin typeface="+mj-lt"/>
              </a:rPr>
              <a:t>    </a:t>
            </a:r>
            <a:r>
              <a:rPr lang="en-US" sz="2800" dirty="0" smtClean="0">
                <a:solidFill>
                  <a:schemeClr val="accent6">
                    <a:lumMod val="75000"/>
                  </a:schemeClr>
                </a:solidFill>
                <a:latin typeface="+mj-lt"/>
              </a:rPr>
              <a:t>2.Decide how to proceed depending on                                                         your comfort level after getting the information.</a:t>
            </a:r>
          </a:p>
          <a:p>
            <a:endParaRPr lang="en-US" sz="2800" dirty="0" smtClean="0">
              <a:solidFill>
                <a:schemeClr val="tx2">
                  <a:lumMod val="60000"/>
                  <a:lumOff val="40000"/>
                </a:schemeClr>
              </a:solidFill>
              <a:latin typeface="+mj-lt"/>
            </a:endParaRPr>
          </a:p>
          <a:p>
            <a:r>
              <a:rPr lang="en-US" sz="2800" dirty="0" smtClean="0">
                <a:solidFill>
                  <a:schemeClr val="tx2">
                    <a:lumMod val="60000"/>
                    <a:lumOff val="40000"/>
                  </a:schemeClr>
                </a:solidFill>
                <a:latin typeface="+mj-lt"/>
              </a:rPr>
              <a:t>         </a:t>
            </a:r>
            <a:r>
              <a:rPr lang="en-US" sz="2800" dirty="0" smtClean="0">
                <a:solidFill>
                  <a:schemeClr val="accent6">
                    <a:lumMod val="75000"/>
                  </a:schemeClr>
                </a:solidFill>
                <a:latin typeface="+mj-lt"/>
              </a:rPr>
              <a:t>3.Check the legitimacy of any agency,                organization or company calling you cold by doing a quick online search while on the phone.</a:t>
            </a:r>
          </a:p>
          <a:p>
            <a:r>
              <a:rPr lang="en-US" sz="2800" dirty="0" smtClean="0">
                <a:solidFill>
                  <a:schemeClr val="tx2">
                    <a:lumMod val="60000"/>
                    <a:lumOff val="40000"/>
                  </a:schemeClr>
                </a:solidFill>
                <a:latin typeface="+mj-lt"/>
              </a:rPr>
              <a:t> </a:t>
            </a:r>
          </a:p>
          <a:p>
            <a:r>
              <a:rPr lang="en-US" sz="2800" dirty="0" smtClean="0">
                <a:solidFill>
                  <a:schemeClr val="tx2">
                    <a:lumMod val="60000"/>
                    <a:lumOff val="40000"/>
                  </a:schemeClr>
                </a:solidFill>
                <a:latin typeface="+mj-lt"/>
              </a:rPr>
              <a:t>                 </a:t>
            </a:r>
            <a:r>
              <a:rPr lang="en-US" sz="2800" dirty="0" smtClean="0">
                <a:solidFill>
                  <a:schemeClr val="accent6">
                    <a:lumMod val="75000"/>
                  </a:schemeClr>
                </a:solidFill>
                <a:latin typeface="+mj-lt"/>
              </a:rPr>
              <a:t>4.Do not disclose personal information or passwords.</a:t>
            </a:r>
          </a:p>
          <a:p>
            <a:endParaRPr lang="en-US" sz="2800" dirty="0" smtClean="0">
              <a:solidFill>
                <a:schemeClr val="tx2">
                  <a:lumMod val="60000"/>
                  <a:lumOff val="40000"/>
                </a:schemeClr>
              </a:solidFill>
              <a:latin typeface="+mj-lt"/>
            </a:endParaRPr>
          </a:p>
          <a:p>
            <a:endParaRPr lang="en-US" sz="2800" dirty="0" smtClean="0">
              <a:solidFill>
                <a:schemeClr val="tx2">
                  <a:lumMod val="60000"/>
                  <a:lumOff val="40000"/>
                </a:schemeClr>
              </a:solidFill>
              <a:latin typeface="+mj-lt"/>
            </a:endParaRPr>
          </a:p>
          <a:p>
            <a:r>
              <a:rPr lang="en-US" sz="2800" dirty="0" smtClean="0">
                <a:solidFill>
                  <a:schemeClr val="tx2">
                    <a:lumMod val="60000"/>
                    <a:lumOff val="40000"/>
                  </a:schemeClr>
                </a:solidFill>
                <a:latin typeface="+mj-lt"/>
              </a:rPr>
              <a:t> </a:t>
            </a:r>
            <a:endParaRPr lang="en-US" sz="2800" dirty="0">
              <a:solidFill>
                <a:schemeClr val="tx2">
                  <a:lumMod val="60000"/>
                  <a:lumOff val="40000"/>
                </a:schemeClr>
              </a:solidFill>
              <a:latin typeface="+mj-lt"/>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086" y="1524000"/>
            <a:ext cx="1295400" cy="6858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200" y="2295525"/>
            <a:ext cx="1219200" cy="82867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2971800"/>
            <a:ext cx="1219200" cy="809625"/>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96200" y="5257801"/>
            <a:ext cx="1126783" cy="854244"/>
          </a:xfrm>
          <a:prstGeom prst="rect">
            <a:avLst/>
          </a:prstGeom>
        </p:spPr>
      </p:pic>
    </p:spTree>
    <p:extLst>
      <p:ext uri="{BB962C8B-B14F-4D97-AF65-F5344CB8AC3E}">
        <p14:creationId xmlns:p14="http://schemas.microsoft.com/office/powerpoint/2010/main" val="3370225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228600"/>
            <a:ext cx="8686800" cy="5867400"/>
          </a:xfrm>
        </p:spPr>
        <p:txBody>
          <a:bodyPr>
            <a:normAutofit/>
          </a:bodyPr>
          <a:lstStyle/>
          <a:p>
            <a:r>
              <a:rPr lang="en-US" sz="2600" dirty="0" smtClean="0">
                <a:solidFill>
                  <a:srgbClr val="0070C0"/>
                </a:solidFill>
              </a:rPr>
              <a:t>                </a:t>
            </a:r>
            <a:r>
              <a:rPr lang="en-US" sz="2600" dirty="0" smtClean="0">
                <a:solidFill>
                  <a:schemeClr val="accent6">
                    <a:lumMod val="75000"/>
                  </a:schemeClr>
                </a:solidFill>
              </a:rPr>
              <a:t>5.Ask what the caller wants early in the call.</a:t>
            </a:r>
          </a:p>
          <a:p>
            <a:endParaRPr lang="en-US" sz="2600" dirty="0">
              <a:solidFill>
                <a:srgbClr val="0070C0"/>
              </a:solidFill>
            </a:endParaRPr>
          </a:p>
          <a:p>
            <a:endParaRPr lang="en-US" sz="2600" dirty="0" smtClean="0">
              <a:solidFill>
                <a:srgbClr val="0070C0"/>
              </a:solidFill>
            </a:endParaRPr>
          </a:p>
          <a:p>
            <a:r>
              <a:rPr lang="en-US" sz="2600" dirty="0" smtClean="0">
                <a:solidFill>
                  <a:srgbClr val="0070C0"/>
                </a:solidFill>
              </a:rPr>
              <a:t>                     </a:t>
            </a:r>
            <a:r>
              <a:rPr lang="en-US" sz="2600" dirty="0" smtClean="0">
                <a:solidFill>
                  <a:schemeClr val="accent6">
                    <a:lumMod val="75000"/>
                  </a:schemeClr>
                </a:solidFill>
              </a:rPr>
              <a:t>6.Never use affirmative until you know that the call is legit.</a:t>
            </a:r>
          </a:p>
          <a:p>
            <a:endParaRPr lang="en-US" sz="2600" dirty="0">
              <a:solidFill>
                <a:schemeClr val="accent6">
                  <a:lumMod val="75000"/>
                </a:schemeClr>
              </a:solidFill>
            </a:endParaRPr>
          </a:p>
          <a:p>
            <a:r>
              <a:rPr lang="en-US" sz="2600" dirty="0" smtClean="0">
                <a:solidFill>
                  <a:schemeClr val="accent6">
                    <a:lumMod val="75000"/>
                  </a:schemeClr>
                </a:solidFill>
              </a:rPr>
              <a:t>7.Record the call.</a:t>
            </a:r>
          </a:p>
          <a:p>
            <a:endParaRPr lang="en-US" sz="2600" dirty="0">
              <a:solidFill>
                <a:srgbClr val="0070C0"/>
              </a:solidFill>
            </a:endParaRPr>
          </a:p>
          <a:p>
            <a:r>
              <a:rPr lang="en-US" sz="2600" dirty="0" smtClean="0">
                <a:solidFill>
                  <a:srgbClr val="0070C0"/>
                </a:solidFill>
              </a:rPr>
              <a:t>                            </a:t>
            </a:r>
            <a:r>
              <a:rPr lang="en-US" sz="2600" dirty="0" smtClean="0">
                <a:solidFill>
                  <a:schemeClr val="accent6">
                    <a:lumMod val="75000"/>
                  </a:schemeClr>
                </a:solidFill>
              </a:rPr>
              <a:t>8.Do not go to fake websites following the prompts of cold call</a:t>
            </a:r>
          </a:p>
          <a:p>
            <a:endParaRPr lang="en-US" sz="2600" dirty="0" smtClean="0">
              <a:solidFill>
                <a:srgbClr val="0070C0"/>
              </a:solidFill>
            </a:endParaRPr>
          </a:p>
          <a:p>
            <a:r>
              <a:rPr lang="en-US" sz="2600" dirty="0" smtClean="0">
                <a:solidFill>
                  <a:schemeClr val="accent6">
                    <a:lumMod val="75000"/>
                  </a:schemeClr>
                </a:solidFill>
              </a:rPr>
              <a:t>9.Be strong and put safety first.</a:t>
            </a:r>
          </a:p>
          <a:p>
            <a:endParaRPr lang="en-US" sz="2600" dirty="0">
              <a:solidFill>
                <a:srgbClr val="0070C0"/>
              </a:solidFill>
            </a:endParaRPr>
          </a:p>
          <a:p>
            <a:endParaRPr lang="en-US" sz="2600" dirty="0">
              <a:solidFill>
                <a:srgbClr val="0070C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228600"/>
            <a:ext cx="1295400" cy="762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00" y="2209800"/>
            <a:ext cx="1295400" cy="9144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35955" y="2971801"/>
            <a:ext cx="1181100" cy="68580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09119" y="4495800"/>
            <a:ext cx="977900" cy="733425"/>
          </a:xfrm>
          <a:prstGeom prst="rect">
            <a:avLst/>
          </a:prstGeom>
        </p:spPr>
      </p:pic>
    </p:spTree>
    <p:extLst>
      <p:ext uri="{BB962C8B-B14F-4D97-AF65-F5344CB8AC3E}">
        <p14:creationId xmlns:p14="http://schemas.microsoft.com/office/powerpoint/2010/main" val="379239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ircle(in)">
                                      <p:cBhvr>
                                        <p:cTn id="13" dur="2000"/>
                                        <p:tgtEl>
                                          <p:spTgt spid="3">
                                            <p:txEl>
                                              <p:pRg st="5" end="5"/>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circle(in)">
                                      <p:cBhvr>
                                        <p:cTn id="16" dur="2000"/>
                                        <p:tgtEl>
                                          <p:spTgt spid="3">
                                            <p:txEl>
                                              <p:pRg st="7" end="7"/>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circle(in)">
                                      <p:cBhvr>
                                        <p:cTn id="19"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0999" y="381000"/>
            <a:ext cx="8597899" cy="6248400"/>
          </a:xfrm>
        </p:spPr>
        <p:txBody>
          <a:bodyPr>
            <a:normAutofit/>
          </a:bodyPr>
          <a:lstStyle/>
          <a:p>
            <a:r>
              <a:rPr lang="en-US" sz="3300" dirty="0" smtClean="0">
                <a:solidFill>
                  <a:srgbClr val="0070C0"/>
                </a:solidFill>
                <a:latin typeface="Algerian" pitchFamily="82" charset="0"/>
              </a:rPr>
              <a:t>PROTECT MYSELF FROM FRAUD CALLS REGARDING ONLINE LUCKY DRAW:</a:t>
            </a:r>
          </a:p>
          <a:p>
            <a:r>
              <a:rPr lang="en-US" sz="2600" dirty="0" smtClean="0">
                <a:solidFill>
                  <a:schemeClr val="accent6">
                    <a:lumMod val="75000"/>
                  </a:schemeClr>
                </a:solidFill>
              </a:rPr>
              <a:t>1.Don’t answer unknown callers.</a:t>
            </a:r>
          </a:p>
          <a:p>
            <a:endParaRPr lang="en-US" sz="2600" dirty="0">
              <a:solidFill>
                <a:schemeClr val="accent6">
                  <a:lumMod val="75000"/>
                </a:schemeClr>
              </a:solidFill>
            </a:endParaRPr>
          </a:p>
          <a:p>
            <a:r>
              <a:rPr lang="en-US" sz="2600" dirty="0" smtClean="0">
                <a:solidFill>
                  <a:srgbClr val="0070C0"/>
                </a:solidFill>
              </a:rPr>
              <a:t>           </a:t>
            </a:r>
            <a:r>
              <a:rPr lang="en-US" sz="2600" dirty="0" smtClean="0">
                <a:solidFill>
                  <a:schemeClr val="accent6">
                    <a:lumMod val="75000"/>
                  </a:schemeClr>
                </a:solidFill>
              </a:rPr>
              <a:t>2.Don’t get into deal with wired money.</a:t>
            </a:r>
          </a:p>
          <a:p>
            <a:endParaRPr lang="en-US" sz="2600" dirty="0">
              <a:solidFill>
                <a:schemeClr val="accent6">
                  <a:lumMod val="75000"/>
                </a:schemeClr>
              </a:solidFill>
            </a:endParaRPr>
          </a:p>
          <a:p>
            <a:r>
              <a:rPr lang="en-US" sz="2600" dirty="0" smtClean="0">
                <a:solidFill>
                  <a:schemeClr val="accent6">
                    <a:lumMod val="75000"/>
                  </a:schemeClr>
                </a:solidFill>
              </a:rPr>
              <a:t>            3.Never reply to messages asking you for financial/personal information.</a:t>
            </a:r>
          </a:p>
          <a:p>
            <a:endParaRPr lang="en-US" sz="2600" dirty="0">
              <a:solidFill>
                <a:schemeClr val="accent6">
                  <a:lumMod val="75000"/>
                </a:schemeClr>
              </a:solidFill>
            </a:endParaRPr>
          </a:p>
          <a:p>
            <a:r>
              <a:rPr lang="en-US" sz="2600" dirty="0" smtClean="0">
                <a:solidFill>
                  <a:schemeClr val="accent6">
                    <a:lumMod val="75000"/>
                  </a:schemeClr>
                </a:solidFill>
              </a:rPr>
              <a:t>4.Don’t fall pray to lottery scams. </a:t>
            </a:r>
          </a:p>
          <a:p>
            <a:r>
              <a:rPr lang="en-US" sz="2600" dirty="0" smtClean="0">
                <a:solidFill>
                  <a:schemeClr val="accent6">
                    <a:lumMod val="75000"/>
                  </a:schemeClr>
                </a:solidFill>
              </a:rPr>
              <a:t>5.Hang up on the </a:t>
            </a:r>
            <a:r>
              <a:rPr lang="en-US" sz="2600" dirty="0" err="1" smtClean="0">
                <a:solidFill>
                  <a:schemeClr val="accent6">
                    <a:lumMod val="75000"/>
                  </a:schemeClr>
                </a:solidFill>
              </a:rPr>
              <a:t>robo</a:t>
            </a:r>
            <a:r>
              <a:rPr lang="en-US" sz="2600" dirty="0" smtClean="0">
                <a:solidFill>
                  <a:schemeClr val="accent6">
                    <a:lumMod val="75000"/>
                  </a:schemeClr>
                </a:solidFill>
              </a:rPr>
              <a:t> calls.  </a:t>
            </a:r>
          </a:p>
          <a:p>
            <a:r>
              <a:rPr lang="en-US" sz="2600" dirty="0" smtClean="0">
                <a:solidFill>
                  <a:schemeClr val="accent6">
                    <a:lumMod val="75000"/>
                  </a:schemeClr>
                </a:solidFill>
              </a:rPr>
              <a:t>6.Get a call blocking app.</a:t>
            </a:r>
          </a:p>
          <a:p>
            <a:r>
              <a:rPr lang="en-US" sz="2600" dirty="0" smtClean="0">
                <a:solidFill>
                  <a:schemeClr val="accent6">
                    <a:lumMod val="75000"/>
                  </a:schemeClr>
                </a:solidFill>
              </a:rPr>
              <a:t>7.Give complaint in police.</a:t>
            </a:r>
          </a:p>
          <a:p>
            <a:endParaRPr lang="en-US" sz="2600" dirty="0">
              <a:solidFill>
                <a:schemeClr val="accent6">
                  <a:lumMod val="75000"/>
                </a:schemeClr>
              </a:solidFill>
            </a:endParaRPr>
          </a:p>
          <a:p>
            <a:endParaRPr lang="en-US" sz="2600" dirty="0" smtClean="0">
              <a:solidFill>
                <a:srgbClr val="0070C0"/>
              </a:solidFill>
            </a:endParaRPr>
          </a:p>
          <a:p>
            <a:endParaRPr lang="en-US" sz="2600" dirty="0">
              <a:solidFill>
                <a:srgbClr val="0070C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1401" y="1454248"/>
            <a:ext cx="1282699" cy="6858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5482" y="2362200"/>
            <a:ext cx="1163417" cy="6572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600" y="3351041"/>
            <a:ext cx="1333500" cy="80010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2800" y="4343400"/>
            <a:ext cx="1305365" cy="828675"/>
          </a:xfrm>
          <a:prstGeom prst="rect">
            <a:avLst/>
          </a:prstGeom>
        </p:spPr>
      </p:pic>
    </p:spTree>
    <p:extLst>
      <p:ext uri="{BB962C8B-B14F-4D97-AF65-F5344CB8AC3E}">
        <p14:creationId xmlns:p14="http://schemas.microsoft.com/office/powerpoint/2010/main" val="344542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arn(inVertical)">
                                      <p:cBhvr>
                                        <p:cTn id="19" dur="500"/>
                                        <p:tgtEl>
                                          <p:spTgt spid="3">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arn(inVertical)">
                                      <p:cBhvr>
                                        <p:cTn id="22" dur="500"/>
                                        <p:tgtEl>
                                          <p:spTgt spid="3">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arn(inVertical)">
                                      <p:cBhvr>
                                        <p:cTn id="25" dur="500"/>
                                        <p:tgtEl>
                                          <p:spTgt spid="3">
                                            <p:txEl>
                                              <p:pRg st="9" end="9"/>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barn(inVertical)">
                                      <p:cBhvr>
                                        <p:cTn id="2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76200"/>
            <a:ext cx="8686800" cy="6781800"/>
          </a:xfrm>
        </p:spPr>
        <p:txBody>
          <a:bodyPr>
            <a:normAutofit/>
          </a:bodyPr>
          <a:lstStyle/>
          <a:p>
            <a:r>
              <a:rPr lang="en-US" sz="3600" dirty="0" smtClean="0">
                <a:solidFill>
                  <a:srgbClr val="0070C0"/>
                </a:solidFill>
                <a:latin typeface="Algerian" pitchFamily="82" charset="0"/>
              </a:rPr>
              <a:t>EXAMPLES OF FRAUD CALLS REGARDING ONLINE LUCKY DRAW:</a:t>
            </a:r>
          </a:p>
          <a:p>
            <a:r>
              <a:rPr lang="en-US" sz="2600" dirty="0" smtClean="0">
                <a:solidFill>
                  <a:schemeClr val="accent6">
                    <a:lumMod val="75000"/>
                  </a:schemeClr>
                </a:solidFill>
              </a:rPr>
              <a:t>1.There was such example found as in case of </a:t>
            </a:r>
            <a:r>
              <a:rPr lang="en-US" sz="2600" dirty="0" err="1" smtClean="0">
                <a:solidFill>
                  <a:schemeClr val="accent6">
                    <a:lumMod val="75000"/>
                  </a:schemeClr>
                </a:solidFill>
              </a:rPr>
              <a:t>Snapdeal</a:t>
            </a:r>
            <a:r>
              <a:rPr lang="en-US" sz="2600" dirty="0" smtClean="0">
                <a:solidFill>
                  <a:schemeClr val="accent6">
                    <a:lumMod val="75000"/>
                  </a:schemeClr>
                </a:solidFill>
              </a:rPr>
              <a:t> company product. There was call from a person pretend to be calling on behalf of company that a customer won a lottery that is Tata Safari .but if he want it he should first fill 35,200 rupees for vehicle. Also he ask for his Net banking, app information and bank details.</a:t>
            </a:r>
          </a:p>
          <a:p>
            <a:endParaRPr lang="en-US" sz="2600" dirty="0">
              <a:solidFill>
                <a:schemeClr val="accent6">
                  <a:lumMod val="75000"/>
                </a:schemeClr>
              </a:solidFill>
            </a:endParaRPr>
          </a:p>
          <a:p>
            <a:endParaRPr lang="en-US" sz="2600" dirty="0" smtClean="0">
              <a:solidFill>
                <a:schemeClr val="accent6">
                  <a:lumMod val="75000"/>
                </a:schemeClr>
              </a:solidFill>
            </a:endParaRPr>
          </a:p>
          <a:p>
            <a:r>
              <a:rPr lang="en-US" sz="2600" dirty="0" smtClean="0">
                <a:solidFill>
                  <a:schemeClr val="accent6">
                    <a:lumMod val="75000"/>
                  </a:schemeClr>
                </a:solidFill>
              </a:rPr>
              <a:t>                                                                            2.There was second example found in the case of </a:t>
            </a:r>
            <a:r>
              <a:rPr lang="en-US" sz="2600" dirty="0" err="1" smtClean="0">
                <a:solidFill>
                  <a:schemeClr val="accent6">
                    <a:lumMod val="75000"/>
                  </a:schemeClr>
                </a:solidFill>
              </a:rPr>
              <a:t>Kaun</a:t>
            </a:r>
            <a:r>
              <a:rPr lang="en-US" sz="2600" dirty="0" smtClean="0">
                <a:solidFill>
                  <a:schemeClr val="accent6">
                    <a:lumMod val="75000"/>
                  </a:schemeClr>
                </a:solidFill>
              </a:rPr>
              <a:t> </a:t>
            </a:r>
            <a:r>
              <a:rPr lang="en-US" sz="2600" dirty="0" err="1" smtClean="0">
                <a:solidFill>
                  <a:schemeClr val="accent6">
                    <a:lumMod val="75000"/>
                  </a:schemeClr>
                </a:solidFill>
              </a:rPr>
              <a:t>Banega</a:t>
            </a:r>
            <a:r>
              <a:rPr lang="en-US" sz="2600" dirty="0" smtClean="0">
                <a:solidFill>
                  <a:schemeClr val="accent6">
                    <a:lumMod val="75000"/>
                  </a:schemeClr>
                </a:solidFill>
              </a:rPr>
              <a:t> </a:t>
            </a:r>
            <a:r>
              <a:rPr lang="en-US" sz="2600" dirty="0" err="1" smtClean="0">
                <a:solidFill>
                  <a:schemeClr val="accent6">
                    <a:lumMod val="75000"/>
                  </a:schemeClr>
                </a:solidFill>
              </a:rPr>
              <a:t>Crorepati</a:t>
            </a:r>
            <a:r>
              <a:rPr lang="en-US" sz="2600" dirty="0" smtClean="0">
                <a:solidFill>
                  <a:schemeClr val="accent6">
                    <a:lumMod val="75000"/>
                  </a:schemeClr>
                </a:solidFill>
              </a:rPr>
              <a:t> (KBC).there was call from a unknown person talking about online lucky draw of winning amount 25 Lakh Rupees.</a:t>
            </a:r>
            <a:endParaRPr lang="en-US" sz="2600" dirty="0">
              <a:solidFill>
                <a:schemeClr val="accent6">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276600"/>
            <a:ext cx="1828800" cy="1143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3964780"/>
            <a:ext cx="2133600" cy="1071563"/>
          </a:xfrm>
          <a:prstGeom prst="rect">
            <a:avLst/>
          </a:prstGeom>
        </p:spPr>
      </p:pic>
    </p:spTree>
    <p:extLst>
      <p:ext uri="{BB962C8B-B14F-4D97-AF65-F5344CB8AC3E}">
        <p14:creationId xmlns:p14="http://schemas.microsoft.com/office/powerpoint/2010/main" val="298375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52399"/>
            <a:ext cx="7848600" cy="6400801"/>
          </a:xfrm>
        </p:spPr>
        <p:txBody>
          <a:bodyPr>
            <a:normAutofit/>
          </a:bodyPr>
          <a:lstStyle/>
          <a:p>
            <a:endParaRPr lang="en-US" sz="2600" dirty="0" smtClean="0">
              <a:solidFill>
                <a:srgbClr val="0070C0"/>
              </a:solidFill>
            </a:endParaRPr>
          </a:p>
          <a:p>
            <a:endParaRPr lang="en-US" sz="2600" dirty="0">
              <a:solidFill>
                <a:srgbClr val="0070C0"/>
              </a:solidFill>
            </a:endParaRPr>
          </a:p>
          <a:p>
            <a:r>
              <a:rPr lang="en-US" sz="2600" dirty="0" smtClean="0">
                <a:solidFill>
                  <a:schemeClr val="accent6">
                    <a:lumMod val="75000"/>
                  </a:schemeClr>
                </a:solidFill>
              </a:rPr>
              <a:t>3.There are many cases found in case of online lucky draw that is bricks or stones in the parcel box instead of our required thing .</a:t>
            </a:r>
          </a:p>
          <a:p>
            <a:endParaRPr lang="en-US" sz="2600" dirty="0">
              <a:solidFill>
                <a:schemeClr val="accent6">
                  <a:lumMod val="75000"/>
                </a:schemeClr>
              </a:solidFill>
            </a:endParaRPr>
          </a:p>
          <a:p>
            <a:endParaRPr lang="en-US" sz="2600" dirty="0" smtClean="0">
              <a:solidFill>
                <a:schemeClr val="accent6">
                  <a:lumMod val="75000"/>
                </a:schemeClr>
              </a:solidFill>
            </a:endParaRPr>
          </a:p>
          <a:p>
            <a:r>
              <a:rPr lang="en-US" sz="2600" dirty="0" smtClean="0">
                <a:solidFill>
                  <a:schemeClr val="accent6">
                    <a:lumMod val="75000"/>
                  </a:schemeClr>
                </a:solidFill>
              </a:rPr>
              <a:t>4.Nigerian scam is one of the proper example of online lucky draw. some person give information that you have got a gift but it is captured by custom department .If you want to release it pay some money.</a:t>
            </a:r>
            <a:r>
              <a:rPr lang="en-US" sz="2600" dirty="0" smtClean="0"/>
              <a:t>	</a:t>
            </a:r>
            <a:endParaRPr lang="en-US" sz="26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5029200"/>
            <a:ext cx="1700213" cy="114776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2001135"/>
            <a:ext cx="1676400" cy="742065"/>
          </a:xfrm>
          <a:prstGeom prst="rect">
            <a:avLst/>
          </a:prstGeom>
        </p:spPr>
      </p:pic>
    </p:spTree>
    <p:extLst>
      <p:ext uri="{BB962C8B-B14F-4D97-AF65-F5344CB8AC3E}">
        <p14:creationId xmlns:p14="http://schemas.microsoft.com/office/powerpoint/2010/main" val="245834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14400"/>
            <a:ext cx="6400800" cy="4724400"/>
          </a:xfrm>
        </p:spPr>
        <p:txBody>
          <a:bodyPr>
            <a:normAutofit/>
          </a:bodyPr>
          <a:lstStyle/>
          <a:p>
            <a:endParaRPr lang="en-US" sz="9600" dirty="0" smtClean="0"/>
          </a:p>
          <a:p>
            <a:r>
              <a:rPr lang="en-US" sz="9600" dirty="0" smtClean="0">
                <a:solidFill>
                  <a:schemeClr val="accent2">
                    <a:lumMod val="60000"/>
                    <a:lumOff val="40000"/>
                  </a:schemeClr>
                </a:solidFill>
                <a:latin typeface="Algerian" pitchFamily="82" charset="0"/>
              </a:rPr>
              <a:t>THANKS</a:t>
            </a:r>
            <a:endParaRPr lang="en-US" sz="9600" dirty="0">
              <a:solidFill>
                <a:schemeClr val="accent2">
                  <a:lumMod val="60000"/>
                  <a:lumOff val="40000"/>
                </a:schemeClr>
              </a:solidFill>
              <a:latin typeface="Algerian" pitchFamily="82" charset="0"/>
            </a:endParaRPr>
          </a:p>
        </p:txBody>
      </p:sp>
    </p:spTree>
    <p:extLst>
      <p:ext uri="{BB962C8B-B14F-4D97-AF65-F5344CB8AC3E}">
        <p14:creationId xmlns:p14="http://schemas.microsoft.com/office/powerpoint/2010/main" val="22191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384</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IDENTIFY AND PROTECT MYSELF FROM FRAUD CALLS REGARDING ONLINE LUCKY DRAW</vt:lpstr>
      <vt:lpstr>              BACKGROUND                         Now a days there is increase in use mobiles in daily life. It leads to treats like fraudulent calls regarding online lucky draw. It is happened in many cases .This is universal scenario but this problem can be tackle as to see a approach ‘No one can give you anything without efforts.’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 AND PROTECT MYSELF FROM FRAUD CALLS REGARDING ONLINE LUCKY DRAW</dc:title>
  <dc:creator>d89</dc:creator>
  <cp:lastModifiedBy>d89</cp:lastModifiedBy>
  <cp:revision>50</cp:revision>
  <dcterms:created xsi:type="dcterms:W3CDTF">2019-11-03T12:30:58Z</dcterms:created>
  <dcterms:modified xsi:type="dcterms:W3CDTF">2019-11-04T13:36:06Z</dcterms:modified>
</cp:coreProperties>
</file>