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0"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3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16ED694-9B9C-446E-9B0E-E1582A384E10}" type="datetimeFigureOut">
              <a:rPr lang="en-IN" smtClean="0"/>
              <a:t>04-11-2019</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3E5EDFBC-6DB4-411D-8213-65E21E9992A2}"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6ED694-9B9C-446E-9B0E-E1582A384E10}"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EDFBC-6DB4-411D-8213-65E21E9992A2}"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6ED694-9B9C-446E-9B0E-E1582A384E10}"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EDFBC-6DB4-411D-8213-65E21E9992A2}"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6ED694-9B9C-446E-9B0E-E1582A384E10}"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EDFBC-6DB4-411D-8213-65E21E9992A2}"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6ED694-9B9C-446E-9B0E-E1582A384E10}"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EDFBC-6DB4-411D-8213-65E21E9992A2}"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6ED694-9B9C-446E-9B0E-E1582A384E10}"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EDFBC-6DB4-411D-8213-65E21E9992A2}"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16ED694-9B9C-446E-9B0E-E1582A384E10}" type="datetimeFigureOut">
              <a:rPr lang="en-IN" smtClean="0"/>
              <a:t>04-11-2019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E5EDFBC-6DB4-411D-8213-65E21E9992A2}"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6ED694-9B9C-446E-9B0E-E1582A384E10}" type="datetimeFigureOut">
              <a:rPr lang="en-IN" smtClean="0"/>
              <a:t>04-11-2019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5EDFBC-6DB4-411D-8213-65E21E9992A2}"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ED694-9B9C-446E-9B0E-E1582A384E10}" type="datetimeFigureOut">
              <a:rPr lang="en-IN" smtClean="0"/>
              <a:t>04-11-2019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E5EDFBC-6DB4-411D-8213-65E21E9992A2}"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6ED694-9B9C-446E-9B0E-E1582A384E10}"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EDFBC-6DB4-411D-8213-65E21E9992A2}"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6ED694-9B9C-446E-9B0E-E1582A384E10}"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3E5EDFBC-6DB4-411D-8213-65E21E9992A2}" type="slidenum">
              <a:rPr lang="en-IN" smtClean="0"/>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16ED694-9B9C-446E-9B0E-E1582A384E10}" type="datetimeFigureOut">
              <a:rPr lang="en-IN" smtClean="0"/>
              <a:t>04-11-2019</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5EDFBC-6DB4-411D-8213-65E21E9992A2}" type="slidenum">
              <a:rPr lang="en-IN" smtClean="0"/>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Sharing Is </a:t>
            </a:r>
            <a:r>
              <a:rPr lang="en-IN" dirty="0"/>
              <a:t>C</a:t>
            </a:r>
            <a:r>
              <a:rPr lang="en-IN" dirty="0" smtClean="0"/>
              <a:t>aring </a:t>
            </a:r>
            <a:r>
              <a:rPr lang="en-IN" dirty="0"/>
              <a:t>B</a:t>
            </a:r>
            <a:r>
              <a:rPr lang="en-IN" dirty="0" smtClean="0"/>
              <a:t>ut </a:t>
            </a:r>
            <a:r>
              <a:rPr lang="en-IN" dirty="0"/>
              <a:t>N</a:t>
            </a:r>
            <a:r>
              <a:rPr lang="en-IN" dirty="0" smtClean="0"/>
              <a:t>ot On </a:t>
            </a:r>
            <a:r>
              <a:rPr lang="en-IN" dirty="0"/>
              <a:t>T</a:t>
            </a:r>
            <a:r>
              <a:rPr lang="en-IN" dirty="0" smtClean="0"/>
              <a:t>he Internet</a:t>
            </a:r>
            <a:endParaRPr lang="en-IN" dirty="0"/>
          </a:p>
        </p:txBody>
      </p:sp>
      <p:sp>
        <p:nvSpPr>
          <p:cNvPr id="3" name="Subtitle 2"/>
          <p:cNvSpPr>
            <a:spLocks noGrp="1"/>
          </p:cNvSpPr>
          <p:nvPr>
            <p:ph type="subTitle" idx="1"/>
          </p:nvPr>
        </p:nvSpPr>
        <p:spPr>
          <a:xfrm>
            <a:off x="539552" y="4005064"/>
            <a:ext cx="7854696" cy="1584176"/>
          </a:xfrm>
        </p:spPr>
        <p:txBody>
          <a:bodyPr>
            <a:noAutofit/>
          </a:bodyPr>
          <a:lstStyle/>
          <a:p>
            <a:r>
              <a:rPr lang="en-IN" sz="2400" dirty="0" smtClean="0"/>
              <a:t>By Nikhil </a:t>
            </a:r>
            <a:r>
              <a:rPr lang="en-IN" sz="2400" dirty="0" err="1" smtClean="0"/>
              <a:t>Dhuldhar</a:t>
            </a:r>
            <a:endParaRPr lang="en-IN" sz="2400" dirty="0" smtClean="0"/>
          </a:p>
          <a:p>
            <a:r>
              <a:rPr lang="en-IN" sz="2400" dirty="0" smtClean="0"/>
              <a:t>Prob. </a:t>
            </a:r>
            <a:r>
              <a:rPr lang="en-IN" sz="2400" dirty="0" err="1" smtClean="0"/>
              <a:t>Tahsildar</a:t>
            </a:r>
            <a:endParaRPr lang="en-IN" sz="2400" dirty="0" smtClean="0"/>
          </a:p>
          <a:p>
            <a:r>
              <a:rPr lang="en-IN" sz="2400" dirty="0" smtClean="0"/>
              <a:t>Batch D </a:t>
            </a:r>
          </a:p>
          <a:p>
            <a:r>
              <a:rPr lang="en-IN" sz="2400" dirty="0" smtClean="0"/>
              <a:t>Roll no 34</a:t>
            </a:r>
            <a:endParaRPr lang="en-IN"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861048"/>
            <a:ext cx="3556248" cy="237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552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Basic Approaches to Security</a:t>
            </a:r>
          </a:p>
        </p:txBody>
      </p:sp>
      <p:sp>
        <p:nvSpPr>
          <p:cNvPr id="3" name="Content Placeholder 2"/>
          <p:cNvSpPr>
            <a:spLocks noGrp="1"/>
          </p:cNvSpPr>
          <p:nvPr>
            <p:ph idx="1"/>
          </p:nvPr>
        </p:nvSpPr>
        <p:spPr>
          <a:xfrm>
            <a:off x="467544" y="2060848"/>
            <a:ext cx="8219256" cy="4263752"/>
          </a:xfrm>
        </p:spPr>
        <p:txBody>
          <a:bodyPr>
            <a:normAutofit/>
          </a:bodyPr>
          <a:lstStyle/>
          <a:p>
            <a:r>
              <a:rPr lang="en-IN" dirty="0"/>
              <a:t>Use strong passwords to protect computers</a:t>
            </a:r>
          </a:p>
          <a:p>
            <a:r>
              <a:rPr lang="en-IN" dirty="0" smtClean="0"/>
              <a:t>Be </a:t>
            </a:r>
            <a:r>
              <a:rPr lang="en-IN" dirty="0"/>
              <a:t>cautious about downloading free software or </a:t>
            </a:r>
            <a:r>
              <a:rPr lang="en-IN" dirty="0" smtClean="0"/>
              <a:t>files from </a:t>
            </a:r>
            <a:r>
              <a:rPr lang="en-IN" dirty="0"/>
              <a:t>untrusted sites</a:t>
            </a:r>
          </a:p>
          <a:p>
            <a:r>
              <a:rPr lang="en-IN" dirty="0"/>
              <a:t>Basic Approaches to Security</a:t>
            </a:r>
          </a:p>
          <a:p>
            <a:r>
              <a:rPr lang="en-IN" dirty="0" smtClean="0"/>
              <a:t>Most </a:t>
            </a:r>
            <a:r>
              <a:rPr lang="en-IN" dirty="0"/>
              <a:t>prevalent threats to your </a:t>
            </a:r>
            <a:r>
              <a:rPr lang="en-IN" dirty="0" smtClean="0"/>
              <a:t>security come </a:t>
            </a:r>
            <a:r>
              <a:rPr lang="en-IN" dirty="0"/>
              <a:t>to you in your Inbox; are all </a:t>
            </a:r>
            <a:r>
              <a:rPr lang="en-IN" dirty="0" smtClean="0"/>
              <a:t>designed to </a:t>
            </a:r>
            <a:r>
              <a:rPr lang="en-IN" dirty="0"/>
              <a:t>get you to click on an item like </a:t>
            </a:r>
            <a:r>
              <a:rPr lang="en-IN" dirty="0" smtClean="0"/>
              <a:t>an attachment</a:t>
            </a:r>
            <a:r>
              <a:rPr lang="en-IN" dirty="0"/>
              <a:t>, link or picture.</a:t>
            </a:r>
          </a:p>
          <a:p>
            <a:r>
              <a:rPr lang="en-IN" dirty="0" smtClean="0"/>
              <a:t>If </a:t>
            </a:r>
            <a:r>
              <a:rPr lang="en-IN" dirty="0"/>
              <a:t>you click, you could launch </a:t>
            </a:r>
            <a:r>
              <a:rPr lang="en-IN" dirty="0" smtClean="0"/>
              <a:t>harmful programs </a:t>
            </a:r>
            <a:r>
              <a:rPr lang="en-IN" dirty="0"/>
              <a:t>or be directed to a harmful </a:t>
            </a:r>
            <a:r>
              <a:rPr lang="en-IN" dirty="0" smtClean="0"/>
              <a:t>website</a:t>
            </a:r>
            <a:r>
              <a:rPr lang="en-IN"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124744"/>
            <a:ext cx="1638300" cy="92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866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Basic Approaches to Security</a:t>
            </a:r>
          </a:p>
        </p:txBody>
      </p:sp>
      <p:sp>
        <p:nvSpPr>
          <p:cNvPr id="3" name="Content Placeholder 2"/>
          <p:cNvSpPr>
            <a:spLocks noGrp="1"/>
          </p:cNvSpPr>
          <p:nvPr>
            <p:ph idx="1"/>
          </p:nvPr>
        </p:nvSpPr>
        <p:spPr>
          <a:xfrm>
            <a:off x="539552" y="2276872"/>
            <a:ext cx="8147248" cy="4047728"/>
          </a:xfrm>
        </p:spPr>
        <p:txBody>
          <a:bodyPr>
            <a:normAutofit fontScale="85000" lnSpcReduction="20000"/>
          </a:bodyPr>
          <a:lstStyle/>
          <a:p>
            <a:pPr>
              <a:buFont typeface="Wingdings" pitchFamily="2" charset="2"/>
              <a:buChar char="q"/>
            </a:pPr>
            <a:r>
              <a:rPr lang="en-IN" b="1" dirty="0" smtClean="0"/>
              <a:t>Think </a:t>
            </a:r>
            <a:r>
              <a:rPr lang="en-IN" b="1" dirty="0"/>
              <a:t>before you click on links</a:t>
            </a:r>
          </a:p>
          <a:p>
            <a:pPr marL="514350" indent="-514350">
              <a:buFont typeface="+mj-lt"/>
              <a:buAutoNum type="arabicParenR"/>
            </a:pPr>
            <a:endParaRPr lang="en-IN" dirty="0" smtClean="0"/>
          </a:p>
          <a:p>
            <a:pPr marL="514350" indent="-514350">
              <a:buFont typeface="+mj-lt"/>
              <a:buAutoNum type="arabicParenR"/>
            </a:pPr>
            <a:r>
              <a:rPr lang="en-IN" dirty="0" smtClean="0"/>
              <a:t>Most </a:t>
            </a:r>
            <a:r>
              <a:rPr lang="en-IN" dirty="0"/>
              <a:t>threats are targeted in hopes that you will click on </a:t>
            </a:r>
            <a:r>
              <a:rPr lang="en-IN" dirty="0" smtClean="0"/>
              <a:t>a harmful </a:t>
            </a:r>
            <a:r>
              <a:rPr lang="en-IN" dirty="0"/>
              <a:t>link, attachment, picture, video or icon in an email </a:t>
            </a:r>
            <a:r>
              <a:rPr lang="en-IN" dirty="0" smtClean="0"/>
              <a:t>or web </a:t>
            </a:r>
            <a:r>
              <a:rPr lang="en-IN" dirty="0"/>
              <a:t>page</a:t>
            </a:r>
          </a:p>
          <a:p>
            <a:pPr marL="514350" indent="-514350">
              <a:buFont typeface="+mj-lt"/>
              <a:buAutoNum type="arabicParenR"/>
            </a:pPr>
            <a:r>
              <a:rPr lang="en-IN" dirty="0" smtClean="0"/>
              <a:t>Stop</a:t>
            </a:r>
            <a:r>
              <a:rPr lang="en-IN" dirty="0"/>
              <a:t>: Do not automatically click on Internet links until </a:t>
            </a:r>
            <a:r>
              <a:rPr lang="en-IN" dirty="0" smtClean="0"/>
              <a:t>you have </a:t>
            </a:r>
            <a:r>
              <a:rPr lang="en-IN" dirty="0"/>
              <a:t>confidence in them.</a:t>
            </a:r>
          </a:p>
          <a:p>
            <a:pPr marL="514350" indent="-514350">
              <a:buFont typeface="+mj-lt"/>
              <a:buAutoNum type="arabicParenR"/>
            </a:pPr>
            <a:r>
              <a:rPr lang="en-IN" dirty="0" smtClean="0"/>
              <a:t>Think</a:t>
            </a:r>
            <a:r>
              <a:rPr lang="en-IN" dirty="0"/>
              <a:t>: Look at the actual address for the links in question.</a:t>
            </a:r>
          </a:p>
          <a:p>
            <a:pPr marL="514350" indent="-514350">
              <a:buFont typeface="+mj-lt"/>
              <a:buAutoNum type="arabicParenR"/>
            </a:pPr>
            <a:r>
              <a:rPr lang="en-IN" dirty="0"/>
              <a:t>For instance if the link indicates “Click Here” be sure </a:t>
            </a:r>
            <a:r>
              <a:rPr lang="en-IN" dirty="0" smtClean="0"/>
              <a:t>to hover </a:t>
            </a:r>
            <a:r>
              <a:rPr lang="en-IN" dirty="0"/>
              <a:t>your mouse pointer over the link and </a:t>
            </a:r>
            <a:r>
              <a:rPr lang="en-IN" dirty="0" smtClean="0"/>
              <a:t>investigate before </a:t>
            </a:r>
            <a:r>
              <a:rPr lang="en-IN" dirty="0"/>
              <a:t>you proceed.</a:t>
            </a:r>
          </a:p>
          <a:p>
            <a:pPr marL="514350" indent="-514350">
              <a:buFont typeface="+mj-lt"/>
              <a:buAutoNum type="arabicParenR"/>
            </a:pPr>
            <a:r>
              <a:rPr lang="en-IN" dirty="0" smtClean="0"/>
              <a:t>Click</a:t>
            </a:r>
            <a:r>
              <a:rPr lang="en-IN" dirty="0"/>
              <a:t>: Only after you are confident that </a:t>
            </a:r>
            <a:r>
              <a:rPr lang="en-IN" dirty="0" smtClean="0"/>
              <a:t>the site </a:t>
            </a:r>
            <a:r>
              <a:rPr lang="en-IN" dirty="0"/>
              <a:t>is safe.</a:t>
            </a:r>
          </a:p>
        </p:txBody>
      </p:sp>
    </p:spTree>
    <p:extLst>
      <p:ext uri="{BB962C8B-B14F-4D97-AF65-F5344CB8AC3E}">
        <p14:creationId xmlns:p14="http://schemas.microsoft.com/office/powerpoint/2010/main" val="3153167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16832"/>
            <a:ext cx="8075240" cy="578328"/>
          </a:xfrm>
        </p:spPr>
        <p:txBody>
          <a:bodyPr>
            <a:noAutofit/>
          </a:bodyPr>
          <a:lstStyle/>
          <a:p>
            <a:r>
              <a:rPr lang="en-IN" sz="3200" dirty="0" smtClean="0"/>
              <a:t/>
            </a:r>
            <a:br>
              <a:rPr lang="en-IN" sz="3200" dirty="0" smtClean="0"/>
            </a:br>
            <a:r>
              <a:rPr lang="en-IN" sz="3200" dirty="0"/>
              <a:t/>
            </a:r>
            <a:br>
              <a:rPr lang="en-IN" sz="3200" dirty="0"/>
            </a:br>
            <a:r>
              <a:rPr lang="en-IN" sz="3200" dirty="0" smtClean="0"/>
              <a:t/>
            </a:r>
            <a:br>
              <a:rPr lang="en-IN" sz="3200" dirty="0" smtClean="0"/>
            </a:br>
            <a:r>
              <a:rPr lang="en-IN" sz="3200" dirty="0"/>
              <a:t/>
            </a:r>
            <a:br>
              <a:rPr lang="en-IN" sz="3200" dirty="0"/>
            </a:br>
            <a:r>
              <a:rPr lang="en-IN" sz="3200" dirty="0" smtClean="0"/>
              <a:t/>
            </a:r>
            <a:br>
              <a:rPr lang="en-IN" sz="3200" dirty="0" smtClean="0"/>
            </a:br>
            <a:r>
              <a:rPr lang="en-IN" sz="3200" dirty="0" smtClean="0"/>
              <a:t>Security for Mobile Devices and </a:t>
            </a:r>
            <a:r>
              <a:rPr lang="en-IN" sz="3200" dirty="0"/>
              <a:t>Social Networks</a:t>
            </a:r>
            <a:br>
              <a:rPr lang="en-IN" sz="3200" dirty="0"/>
            </a:br>
            <a:r>
              <a:rPr lang="en-IN" sz="3200" dirty="0" smtClean="0"/>
              <a:t/>
            </a:r>
            <a:br>
              <a:rPr lang="en-IN" sz="3200" dirty="0" smtClean="0"/>
            </a:br>
            <a:endParaRPr lang="en-IN" sz="3200" dirty="0"/>
          </a:p>
        </p:txBody>
      </p:sp>
      <p:sp>
        <p:nvSpPr>
          <p:cNvPr id="3" name="Content Placeholder 2"/>
          <p:cNvSpPr>
            <a:spLocks noGrp="1"/>
          </p:cNvSpPr>
          <p:nvPr>
            <p:ph idx="1"/>
          </p:nvPr>
        </p:nvSpPr>
        <p:spPr>
          <a:xfrm>
            <a:off x="467544" y="1988840"/>
            <a:ext cx="8147248" cy="4119736"/>
          </a:xfrm>
        </p:spPr>
        <p:txBody>
          <a:bodyPr>
            <a:normAutofit fontScale="85000" lnSpcReduction="20000"/>
          </a:bodyPr>
          <a:lstStyle/>
          <a:p>
            <a:pPr>
              <a:buFont typeface="Wingdings" pitchFamily="2" charset="2"/>
              <a:buChar char="q"/>
            </a:pPr>
            <a:r>
              <a:rPr lang="en-IN" b="1" dirty="0" smtClean="0"/>
              <a:t>Mobile </a:t>
            </a:r>
            <a:r>
              <a:rPr lang="en-IN" b="1" dirty="0"/>
              <a:t>Devices have become the devices of choice </a:t>
            </a:r>
            <a:r>
              <a:rPr lang="en-IN" b="1" dirty="0" smtClean="0"/>
              <a:t>for communicating </a:t>
            </a:r>
            <a:r>
              <a:rPr lang="en-IN" b="1" dirty="0"/>
              <a:t>and connecting to the Internet</a:t>
            </a:r>
          </a:p>
          <a:p>
            <a:endParaRPr lang="en-IN" dirty="0" smtClean="0"/>
          </a:p>
          <a:p>
            <a:r>
              <a:rPr lang="en-IN" dirty="0" smtClean="0"/>
              <a:t>Smartphones</a:t>
            </a:r>
            <a:endParaRPr lang="en-IN" dirty="0"/>
          </a:p>
          <a:p>
            <a:r>
              <a:rPr lang="en-IN" dirty="0" smtClean="0"/>
              <a:t>Tablets</a:t>
            </a:r>
            <a:endParaRPr lang="en-IN" dirty="0"/>
          </a:p>
          <a:p>
            <a:r>
              <a:rPr lang="en-IN" dirty="0" smtClean="0"/>
              <a:t> </a:t>
            </a:r>
            <a:r>
              <a:rPr lang="en-IN" dirty="0"/>
              <a:t>Laptop Computers</a:t>
            </a:r>
          </a:p>
          <a:p>
            <a:pPr marL="514350" indent="-514350">
              <a:buFont typeface="+mj-lt"/>
              <a:buAutoNum type="arabicParenR"/>
            </a:pPr>
            <a:endParaRPr lang="en-IN" dirty="0" smtClean="0"/>
          </a:p>
          <a:p>
            <a:pPr>
              <a:buFont typeface="Wingdings" pitchFamily="2" charset="2"/>
              <a:buChar char="q"/>
            </a:pPr>
            <a:r>
              <a:rPr lang="en-IN" b="1" dirty="0" smtClean="0"/>
              <a:t>Social </a:t>
            </a:r>
            <a:r>
              <a:rPr lang="en-IN" b="1" dirty="0"/>
              <a:t>Networks</a:t>
            </a:r>
          </a:p>
          <a:p>
            <a:pPr marL="0" indent="0">
              <a:buNone/>
            </a:pPr>
            <a:r>
              <a:rPr lang="en-IN" dirty="0" smtClean="0"/>
              <a:t> </a:t>
            </a:r>
          </a:p>
          <a:p>
            <a:r>
              <a:rPr lang="en-IN" dirty="0" smtClean="0"/>
              <a:t>Foursquare</a:t>
            </a:r>
            <a:r>
              <a:rPr lang="en-IN" dirty="0"/>
              <a:t>, Google Latitude, Twitter</a:t>
            </a:r>
          </a:p>
          <a:p>
            <a:r>
              <a:rPr lang="en-IN" dirty="0" smtClean="0"/>
              <a:t> </a:t>
            </a:r>
            <a:r>
              <a:rPr lang="en-IN" dirty="0"/>
              <a:t>Facebook, Google +</a:t>
            </a:r>
          </a:p>
          <a:p>
            <a:r>
              <a:rPr lang="en-IN" dirty="0" smtClean="0"/>
              <a:t> </a:t>
            </a:r>
            <a:r>
              <a:rPr lang="en-IN" dirty="0" err="1"/>
              <a:t>Pinterest</a:t>
            </a:r>
            <a:r>
              <a:rPr lang="en-IN" dirty="0"/>
              <a:t>, </a:t>
            </a:r>
            <a:r>
              <a:rPr lang="en-IN" dirty="0" err="1"/>
              <a:t>Gowalla</a:t>
            </a:r>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740906"/>
            <a:ext cx="187220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464115"/>
            <a:ext cx="1584176" cy="165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620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smtClean="0"/>
              <a:t>Mobile Devices - Risks</a:t>
            </a:r>
            <a:br>
              <a:rPr lang="en-IN" sz="3600" dirty="0" smtClean="0"/>
            </a:br>
            <a:endParaRPr lang="en-IN" sz="3600" dirty="0"/>
          </a:p>
        </p:txBody>
      </p:sp>
      <p:sp>
        <p:nvSpPr>
          <p:cNvPr id="3" name="Content Placeholder 2"/>
          <p:cNvSpPr>
            <a:spLocks noGrp="1"/>
          </p:cNvSpPr>
          <p:nvPr>
            <p:ph idx="1"/>
          </p:nvPr>
        </p:nvSpPr>
        <p:spPr/>
        <p:txBody>
          <a:bodyPr>
            <a:normAutofit lnSpcReduction="10000"/>
          </a:bodyPr>
          <a:lstStyle/>
          <a:p>
            <a:r>
              <a:rPr lang="en-IN" dirty="0" smtClean="0"/>
              <a:t> </a:t>
            </a:r>
            <a:r>
              <a:rPr lang="en-IN" dirty="0"/>
              <a:t>Mobile devices are easy to lose or steal</a:t>
            </a:r>
          </a:p>
          <a:p>
            <a:endParaRPr lang="en-IN" dirty="0" smtClean="0"/>
          </a:p>
          <a:p>
            <a:r>
              <a:rPr lang="en-IN" dirty="0" smtClean="0"/>
              <a:t>Can </a:t>
            </a:r>
            <a:r>
              <a:rPr lang="en-IN" dirty="0"/>
              <a:t>carry large amount of data</a:t>
            </a:r>
          </a:p>
          <a:p>
            <a:pPr>
              <a:buFont typeface="Arial" pitchFamily="34" charset="0"/>
              <a:buChar char="•"/>
            </a:pPr>
            <a:r>
              <a:rPr lang="en-IN" sz="2000" dirty="0" smtClean="0"/>
              <a:t>If </a:t>
            </a:r>
            <a:r>
              <a:rPr lang="en-IN" sz="2000" dirty="0"/>
              <a:t>stolen, an unsecured Smartphone grants </a:t>
            </a:r>
            <a:r>
              <a:rPr lang="en-IN" sz="2000" dirty="0" smtClean="0"/>
              <a:t>access to </a:t>
            </a:r>
            <a:r>
              <a:rPr lang="en-IN" sz="2000" dirty="0"/>
              <a:t>your private information: email </a:t>
            </a:r>
            <a:r>
              <a:rPr lang="en-IN" sz="2000" dirty="0" smtClean="0"/>
              <a:t>correspondence, address </a:t>
            </a:r>
            <a:r>
              <a:rPr lang="en-IN" sz="2000" dirty="0"/>
              <a:t>books, and any unsecured documents</a:t>
            </a:r>
            <a:r>
              <a:rPr lang="en-IN" dirty="0"/>
              <a:t>.</a:t>
            </a:r>
          </a:p>
          <a:p>
            <a:endParaRPr lang="en-IN" dirty="0" smtClean="0"/>
          </a:p>
          <a:p>
            <a:r>
              <a:rPr lang="en-IN" dirty="0" smtClean="0"/>
              <a:t>Often </a:t>
            </a:r>
            <a:r>
              <a:rPr lang="en-IN" dirty="0"/>
              <a:t>unprotected</a:t>
            </a:r>
          </a:p>
          <a:p>
            <a:endParaRPr lang="en-IN" dirty="0" smtClean="0"/>
          </a:p>
          <a:p>
            <a:r>
              <a:rPr lang="en-IN" dirty="0" smtClean="0"/>
              <a:t>Data </a:t>
            </a:r>
            <a:r>
              <a:rPr lang="en-IN" dirty="0"/>
              <a:t>may be “sniffed” during </a:t>
            </a:r>
            <a:r>
              <a:rPr lang="en-IN" dirty="0" smtClean="0"/>
              <a:t>unprotected wireless </a:t>
            </a:r>
            <a:r>
              <a:rPr lang="en-IN" dirty="0"/>
              <a:t>communications</a:t>
            </a:r>
          </a:p>
        </p:txBody>
      </p:sp>
    </p:spTree>
    <p:extLst>
      <p:ext uri="{BB962C8B-B14F-4D97-AF65-F5344CB8AC3E}">
        <p14:creationId xmlns:p14="http://schemas.microsoft.com/office/powerpoint/2010/main" val="3452723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smtClean="0"/>
              <a:t/>
            </a:r>
            <a:br>
              <a:rPr lang="en-IN" sz="3600" dirty="0" smtClean="0"/>
            </a:br>
            <a:r>
              <a:rPr lang="en-IN" sz="3600" dirty="0" smtClean="0"/>
              <a:t>Mobile Devices - Risks</a:t>
            </a:r>
            <a:br>
              <a:rPr lang="en-IN" sz="3600" dirty="0" smtClean="0"/>
            </a:br>
            <a:endParaRPr lang="en-IN" sz="3600" dirty="0"/>
          </a:p>
        </p:txBody>
      </p:sp>
      <p:sp>
        <p:nvSpPr>
          <p:cNvPr id="3" name="Content Placeholder 2"/>
          <p:cNvSpPr>
            <a:spLocks noGrp="1"/>
          </p:cNvSpPr>
          <p:nvPr>
            <p:ph idx="1"/>
          </p:nvPr>
        </p:nvSpPr>
        <p:spPr>
          <a:xfrm>
            <a:off x="467544" y="2204864"/>
            <a:ext cx="8219256" cy="4119736"/>
          </a:xfrm>
        </p:spPr>
        <p:txBody>
          <a:bodyPr>
            <a:normAutofit/>
          </a:bodyPr>
          <a:lstStyle/>
          <a:p>
            <a:pPr>
              <a:buFont typeface="Wingdings" pitchFamily="2" charset="2"/>
              <a:buChar char="q"/>
            </a:pPr>
            <a:r>
              <a:rPr lang="en-IN" b="1" dirty="0" smtClean="0"/>
              <a:t>Location </a:t>
            </a:r>
            <a:r>
              <a:rPr lang="en-IN" b="1" dirty="0"/>
              <a:t>Sharing</a:t>
            </a:r>
          </a:p>
          <a:p>
            <a:endParaRPr lang="en-IN" dirty="0" smtClean="0"/>
          </a:p>
          <a:p>
            <a:r>
              <a:rPr lang="en-IN" dirty="0" smtClean="0"/>
              <a:t>Location-aware applications deliver </a:t>
            </a:r>
            <a:r>
              <a:rPr lang="en-IN" dirty="0"/>
              <a:t>online content to </a:t>
            </a:r>
            <a:r>
              <a:rPr lang="en-IN" dirty="0" smtClean="0"/>
              <a:t>users based </a:t>
            </a:r>
            <a:r>
              <a:rPr lang="en-IN" dirty="0"/>
              <a:t>on their </a:t>
            </a:r>
            <a:r>
              <a:rPr lang="en-IN" dirty="0" smtClean="0"/>
              <a:t>physical location</a:t>
            </a:r>
            <a:r>
              <a:rPr lang="en-IN" dirty="0"/>
              <a:t>.</a:t>
            </a:r>
          </a:p>
          <a:p>
            <a:r>
              <a:rPr lang="en-IN" dirty="0" smtClean="0"/>
              <a:t>Technologies </a:t>
            </a:r>
            <a:r>
              <a:rPr lang="en-IN" dirty="0"/>
              <a:t>employ </a:t>
            </a:r>
            <a:r>
              <a:rPr lang="en-IN" dirty="0" smtClean="0"/>
              <a:t>GPS, cell </a:t>
            </a:r>
            <a:r>
              <a:rPr lang="en-IN" dirty="0"/>
              <a:t>phone infrastructure </a:t>
            </a:r>
            <a:r>
              <a:rPr lang="en-IN" dirty="0" smtClean="0"/>
              <a:t>or wireless </a:t>
            </a:r>
            <a:r>
              <a:rPr lang="en-IN" dirty="0"/>
              <a:t>access points </a:t>
            </a:r>
            <a:r>
              <a:rPr lang="en-IN" dirty="0" smtClean="0"/>
              <a:t>to identify </a:t>
            </a:r>
            <a:r>
              <a:rPr lang="en-IN" dirty="0"/>
              <a:t>where cell phones </a:t>
            </a:r>
            <a:r>
              <a:rPr lang="en-IN" dirty="0" smtClean="0"/>
              <a:t>or laptops </a:t>
            </a:r>
            <a:r>
              <a:rPr lang="en-IN" dirty="0"/>
              <a:t>are located and </a:t>
            </a:r>
            <a:r>
              <a:rPr lang="en-IN" dirty="0" smtClean="0"/>
              <a:t>users can </a:t>
            </a:r>
            <a:r>
              <a:rPr lang="en-IN" dirty="0"/>
              <a:t>share that </a:t>
            </a:r>
            <a:r>
              <a:rPr lang="en-IN" dirty="0" smtClean="0"/>
              <a:t>information with location-aware applications</a:t>
            </a:r>
            <a:r>
              <a:rPr lang="en-IN" dirty="0"/>
              <a: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124744"/>
            <a:ext cx="2448272"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975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1143000"/>
          </a:xfrm>
        </p:spPr>
        <p:txBody>
          <a:bodyPr>
            <a:noAutofit/>
          </a:bodyPr>
          <a:lstStyle/>
          <a:p>
            <a:r>
              <a:rPr lang="en-IN" sz="2800" dirty="0" smtClean="0"/>
              <a:t/>
            </a:r>
            <a:br>
              <a:rPr lang="en-IN" sz="2800" dirty="0" smtClean="0"/>
            </a:br>
            <a:r>
              <a:rPr lang="en-IN" sz="2800" dirty="0"/>
              <a:t/>
            </a:r>
            <a:br>
              <a:rPr lang="en-IN" sz="2800" dirty="0"/>
            </a:br>
            <a:r>
              <a:rPr lang="en-IN" sz="2800" dirty="0" smtClean="0"/>
              <a:t/>
            </a:r>
            <a:br>
              <a:rPr lang="en-IN" sz="2800" dirty="0" smtClean="0"/>
            </a:br>
            <a:r>
              <a:rPr lang="en-IN" sz="2800" dirty="0" smtClean="0"/>
              <a:t>Mobile Devices - How are Location</a:t>
            </a:r>
            <a:br>
              <a:rPr lang="en-IN" sz="2800" dirty="0" smtClean="0"/>
            </a:br>
            <a:r>
              <a:rPr lang="en-IN" sz="2800" dirty="0" smtClean="0"/>
              <a:t>Sharing Technologies used?</a:t>
            </a:r>
            <a:br>
              <a:rPr lang="en-IN" sz="2800" dirty="0" smtClean="0"/>
            </a:br>
            <a:endParaRPr lang="en-IN" sz="2800" dirty="0"/>
          </a:p>
        </p:txBody>
      </p:sp>
      <p:sp>
        <p:nvSpPr>
          <p:cNvPr id="3" name="Content Placeholder 2"/>
          <p:cNvSpPr>
            <a:spLocks noGrp="1"/>
          </p:cNvSpPr>
          <p:nvPr>
            <p:ph idx="1"/>
          </p:nvPr>
        </p:nvSpPr>
        <p:spPr>
          <a:xfrm>
            <a:off x="467544" y="2564904"/>
            <a:ext cx="8229600" cy="3885064"/>
          </a:xfrm>
        </p:spPr>
        <p:txBody>
          <a:bodyPr>
            <a:normAutofit/>
          </a:bodyPr>
          <a:lstStyle/>
          <a:p>
            <a:r>
              <a:rPr lang="en-IN" dirty="0" smtClean="0"/>
              <a:t> </a:t>
            </a:r>
            <a:r>
              <a:rPr lang="en-IN" dirty="0"/>
              <a:t>Apps might provide you </a:t>
            </a:r>
            <a:r>
              <a:rPr lang="en-IN" dirty="0" smtClean="0"/>
              <a:t>with information </a:t>
            </a:r>
            <a:r>
              <a:rPr lang="en-IN" dirty="0"/>
              <a:t>on </a:t>
            </a:r>
            <a:r>
              <a:rPr lang="en-IN" dirty="0" smtClean="0"/>
              <a:t>nearby restaurants</a:t>
            </a:r>
            <a:r>
              <a:rPr lang="en-IN" dirty="0"/>
              <a:t>, notify you </a:t>
            </a:r>
            <a:r>
              <a:rPr lang="en-IN" dirty="0" smtClean="0"/>
              <a:t>of traffic </a:t>
            </a:r>
            <a:r>
              <a:rPr lang="en-IN" dirty="0"/>
              <a:t>jams, or let </a:t>
            </a:r>
            <a:r>
              <a:rPr lang="en-IN" dirty="0" smtClean="0"/>
              <a:t>your friends </a:t>
            </a:r>
            <a:r>
              <a:rPr lang="en-IN" dirty="0"/>
              <a:t>in a social </a:t>
            </a:r>
            <a:r>
              <a:rPr lang="en-IN" dirty="0" smtClean="0"/>
              <a:t>network know </a:t>
            </a:r>
            <a:r>
              <a:rPr lang="en-IN" dirty="0"/>
              <a:t>where you </a:t>
            </a:r>
            <a:r>
              <a:rPr lang="en-IN" dirty="0" smtClean="0"/>
              <a:t>are, prompting </a:t>
            </a:r>
            <a:r>
              <a:rPr lang="en-IN" dirty="0"/>
              <a:t>increased </a:t>
            </a:r>
            <a:r>
              <a:rPr lang="en-IN" dirty="0" smtClean="0"/>
              <a:t>social connectivity</a:t>
            </a:r>
            <a:r>
              <a:rPr lang="en-IN"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24" y="4437112"/>
            <a:ext cx="3744416" cy="203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725144"/>
            <a:ext cx="36766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527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768"/>
            <a:ext cx="8229600" cy="794352"/>
          </a:xfrm>
        </p:spPr>
        <p:txBody>
          <a:bodyPr>
            <a:normAutofit fontScale="90000"/>
          </a:bodyPr>
          <a:lstStyle/>
          <a:p>
            <a:r>
              <a:rPr lang="en-IN" sz="3600" dirty="0" smtClean="0"/>
              <a:t>Risks of Location Sharing Technologies</a:t>
            </a:r>
            <a:br>
              <a:rPr lang="en-IN" sz="3600" dirty="0" smtClean="0"/>
            </a:br>
            <a:endParaRPr lang="en-IN" sz="3600" dirty="0"/>
          </a:p>
        </p:txBody>
      </p:sp>
      <p:sp>
        <p:nvSpPr>
          <p:cNvPr id="3" name="Content Placeholder 2"/>
          <p:cNvSpPr>
            <a:spLocks noGrp="1"/>
          </p:cNvSpPr>
          <p:nvPr>
            <p:ph idx="1"/>
          </p:nvPr>
        </p:nvSpPr>
        <p:spPr>
          <a:xfrm>
            <a:off x="457200" y="2636912"/>
            <a:ext cx="8229600" cy="3687688"/>
          </a:xfrm>
        </p:spPr>
        <p:txBody>
          <a:bodyPr/>
          <a:lstStyle/>
          <a:p>
            <a:pPr marL="514350" indent="-514350">
              <a:buFont typeface="+mj-lt"/>
              <a:buAutoNum type="arabicParenR"/>
            </a:pPr>
            <a:r>
              <a:rPr lang="en-IN" dirty="0" smtClean="0"/>
              <a:t> </a:t>
            </a:r>
            <a:r>
              <a:rPr lang="en-IN" dirty="0"/>
              <a:t>Makes users “human homing beacons”</a:t>
            </a:r>
          </a:p>
          <a:p>
            <a:pPr marL="514350" indent="-514350">
              <a:buFont typeface="+mj-lt"/>
              <a:buAutoNum type="arabicParenR"/>
            </a:pPr>
            <a:endParaRPr lang="en-IN" dirty="0" smtClean="0"/>
          </a:p>
          <a:p>
            <a:pPr marL="514350" indent="-514350">
              <a:buFont typeface="+mj-lt"/>
              <a:buAutoNum type="arabicParenR"/>
            </a:pPr>
            <a:r>
              <a:rPr lang="en-IN" dirty="0" smtClean="0"/>
              <a:t>Increases </a:t>
            </a:r>
            <a:r>
              <a:rPr lang="en-IN" dirty="0"/>
              <a:t>the chances of being stalked</a:t>
            </a:r>
          </a:p>
          <a:p>
            <a:pPr marL="514350" indent="-514350">
              <a:buFont typeface="+mj-lt"/>
              <a:buAutoNum type="arabicParenR"/>
            </a:pPr>
            <a:endParaRPr lang="en-IN" dirty="0" smtClean="0"/>
          </a:p>
          <a:p>
            <a:pPr marL="514350" indent="-514350">
              <a:buFont typeface="+mj-lt"/>
              <a:buAutoNum type="arabicParenR"/>
            </a:pPr>
            <a:r>
              <a:rPr lang="en-IN" dirty="0" smtClean="0"/>
              <a:t>May </a:t>
            </a:r>
            <a:r>
              <a:rPr lang="en-IN" dirty="0"/>
              <a:t>reveal when you are home or away</a:t>
            </a:r>
          </a:p>
        </p:txBody>
      </p:sp>
    </p:spTree>
    <p:extLst>
      <p:ext uri="{BB962C8B-B14F-4D97-AF65-F5344CB8AC3E}">
        <p14:creationId xmlns:p14="http://schemas.microsoft.com/office/powerpoint/2010/main" val="3358675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229600" cy="146280"/>
          </a:xfrm>
        </p:spPr>
        <p:txBody>
          <a:bodyPr>
            <a:noAutofit/>
          </a:bodyPr>
          <a:lstStyle/>
          <a:p>
            <a:r>
              <a:rPr lang="en-IN" sz="2400" dirty="0" smtClean="0"/>
              <a:t/>
            </a:r>
            <a:br>
              <a:rPr lang="en-IN" sz="2400" dirty="0" smtClean="0"/>
            </a:br>
            <a:r>
              <a:rPr lang="en-IN" sz="2400" dirty="0"/>
              <a:t/>
            </a:r>
            <a:br>
              <a:rPr lang="en-IN" sz="2400" dirty="0"/>
            </a:br>
            <a:r>
              <a:rPr lang="en-IN" sz="2400" dirty="0" smtClean="0"/>
              <a:t/>
            </a:r>
            <a:br>
              <a:rPr lang="en-IN" sz="2400" dirty="0" smtClean="0"/>
            </a:br>
            <a:r>
              <a:rPr lang="en-IN" sz="2400" dirty="0"/>
              <a:t/>
            </a:r>
            <a:br>
              <a:rPr lang="en-IN" sz="2400" dirty="0"/>
            </a:br>
            <a:r>
              <a:rPr lang="en-IN" sz="2400" dirty="0" smtClean="0"/>
              <a:t>Examples of Location-Sharing</a:t>
            </a:r>
            <a:br>
              <a:rPr lang="en-IN" sz="2400" dirty="0" smtClean="0"/>
            </a:br>
            <a:r>
              <a:rPr lang="en-IN" sz="2400" dirty="0" smtClean="0"/>
              <a:t>Technologies</a:t>
            </a:r>
            <a:br>
              <a:rPr lang="en-IN" sz="2400" dirty="0" smtClean="0"/>
            </a:br>
            <a:endParaRPr lang="en-IN" sz="2400" dirty="0"/>
          </a:p>
        </p:txBody>
      </p:sp>
      <p:sp>
        <p:nvSpPr>
          <p:cNvPr id="3" name="Content Placeholder 2"/>
          <p:cNvSpPr>
            <a:spLocks noGrp="1"/>
          </p:cNvSpPr>
          <p:nvPr>
            <p:ph idx="1"/>
          </p:nvPr>
        </p:nvSpPr>
        <p:spPr>
          <a:xfrm>
            <a:off x="323528" y="3039485"/>
            <a:ext cx="8229600" cy="3741048"/>
          </a:xfrm>
        </p:spPr>
        <p:txBody>
          <a:bodyPr>
            <a:normAutofit/>
          </a:bodyPr>
          <a:lstStyle/>
          <a:p>
            <a:pPr>
              <a:buFont typeface="Wingdings" pitchFamily="2" charset="2"/>
              <a:buChar char="q"/>
            </a:pPr>
            <a:r>
              <a:rPr lang="en-IN" sz="2000" dirty="0" smtClean="0"/>
              <a:t>GPS </a:t>
            </a:r>
            <a:r>
              <a:rPr lang="en-IN" sz="2000" dirty="0"/>
              <a:t>Geo-tagging of photos</a:t>
            </a:r>
          </a:p>
          <a:p>
            <a:pPr>
              <a:buFont typeface="Wingdings" pitchFamily="2" charset="2"/>
              <a:buChar char="q"/>
            </a:pPr>
            <a:r>
              <a:rPr lang="en-IN" sz="2000" dirty="0" smtClean="0"/>
              <a:t>Location </a:t>
            </a:r>
            <a:r>
              <a:rPr lang="en-IN" sz="2000" dirty="0"/>
              <a:t>details added to photographs</a:t>
            </a:r>
          </a:p>
          <a:p>
            <a:pPr>
              <a:buFont typeface="Wingdings" pitchFamily="2" charset="2"/>
              <a:buChar char="q"/>
            </a:pPr>
            <a:r>
              <a:rPr lang="en-IN" sz="2000" dirty="0" smtClean="0"/>
              <a:t>Facebook </a:t>
            </a:r>
            <a:r>
              <a:rPr lang="en-IN" sz="2000" dirty="0"/>
              <a:t>places</a:t>
            </a:r>
          </a:p>
          <a:p>
            <a:pPr>
              <a:buFont typeface="Arial" pitchFamily="34" charset="0"/>
              <a:buChar char="•"/>
            </a:pPr>
            <a:r>
              <a:rPr lang="en-IN" sz="1800" dirty="0" smtClean="0"/>
              <a:t>Allows </a:t>
            </a:r>
            <a:r>
              <a:rPr lang="en-IN" sz="1800" dirty="0"/>
              <a:t>users to "share where you are with </a:t>
            </a:r>
            <a:r>
              <a:rPr lang="en-IN" sz="1800" dirty="0" smtClean="0"/>
              <a:t>your friends</a:t>
            </a:r>
            <a:r>
              <a:rPr lang="en-IN" sz="1800" dirty="0"/>
              <a:t>, see where your friends are </a:t>
            </a:r>
            <a:r>
              <a:rPr lang="en-IN" sz="1800" dirty="0" smtClean="0"/>
              <a:t>and discover </a:t>
            </a:r>
            <a:r>
              <a:rPr lang="en-IN" sz="1800" dirty="0"/>
              <a:t>new places around you</a:t>
            </a:r>
            <a:r>
              <a:rPr lang="en-IN" sz="2000" dirty="0"/>
              <a:t>.</a:t>
            </a:r>
          </a:p>
          <a:p>
            <a:pPr>
              <a:buFont typeface="Wingdings" pitchFamily="2" charset="2"/>
              <a:buChar char="q"/>
            </a:pPr>
            <a:r>
              <a:rPr lang="en-IN" sz="2000" dirty="0" smtClean="0"/>
              <a:t>Blip </a:t>
            </a:r>
            <a:r>
              <a:rPr lang="en-IN" sz="2000" dirty="0"/>
              <a:t>– Blackberry application </a:t>
            </a:r>
            <a:r>
              <a:rPr lang="en-IN" sz="2000" dirty="0" smtClean="0"/>
              <a:t>updates location </a:t>
            </a:r>
            <a:r>
              <a:rPr lang="en-IN" sz="2000" dirty="0"/>
              <a:t>every 15 minutes.</a:t>
            </a:r>
          </a:p>
          <a:p>
            <a:pPr>
              <a:buFont typeface="Wingdings" pitchFamily="2" charset="2"/>
              <a:buChar char="q"/>
            </a:pPr>
            <a:r>
              <a:rPr lang="en-IN" sz="2000" dirty="0" smtClean="0"/>
              <a:t> </a:t>
            </a:r>
            <a:r>
              <a:rPr lang="en-IN" sz="2000" dirty="0"/>
              <a:t>Google Latitude – Allows you to </a:t>
            </a:r>
            <a:r>
              <a:rPr lang="en-IN" sz="2000" dirty="0" smtClean="0"/>
              <a:t>see where </a:t>
            </a:r>
            <a:r>
              <a:rPr lang="en-IN" sz="2000" dirty="0"/>
              <a:t>your friends are and what they doing</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340768"/>
            <a:ext cx="1368152" cy="166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831" y="1658960"/>
            <a:ext cx="13430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782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04864"/>
            <a:ext cx="8229600" cy="494928"/>
          </a:xfrm>
        </p:spPr>
        <p:txBody>
          <a:bodyPr>
            <a:noAutofit/>
          </a:bodyPr>
          <a:lstStyle/>
          <a:p>
            <a:r>
              <a:rPr lang="en-IN" sz="3600" dirty="0" smtClean="0"/>
              <a:t>Security Guidelines for Location Sharing</a:t>
            </a:r>
            <a:br>
              <a:rPr lang="en-IN" sz="3600" dirty="0" smtClean="0"/>
            </a:br>
            <a:r>
              <a:rPr lang="en-IN" sz="3600" dirty="0" smtClean="0"/>
              <a:t>Technologies</a:t>
            </a:r>
            <a:br>
              <a:rPr lang="en-IN" sz="3600" dirty="0" smtClean="0"/>
            </a:br>
            <a:endParaRPr lang="en-IN" sz="3600" dirty="0"/>
          </a:p>
        </p:txBody>
      </p:sp>
      <p:sp>
        <p:nvSpPr>
          <p:cNvPr id="3" name="Content Placeholder 2"/>
          <p:cNvSpPr>
            <a:spLocks noGrp="1"/>
          </p:cNvSpPr>
          <p:nvPr>
            <p:ph idx="1"/>
          </p:nvPr>
        </p:nvSpPr>
        <p:spPr>
          <a:xfrm>
            <a:off x="467544" y="2564904"/>
            <a:ext cx="8229600" cy="3813056"/>
          </a:xfrm>
        </p:spPr>
        <p:txBody>
          <a:bodyPr>
            <a:normAutofit/>
          </a:bodyPr>
          <a:lstStyle/>
          <a:p>
            <a:pPr>
              <a:buFont typeface="Wingdings" pitchFamily="2" charset="2"/>
              <a:buChar char="v"/>
            </a:pPr>
            <a:r>
              <a:rPr lang="en-IN" dirty="0" smtClean="0"/>
              <a:t> </a:t>
            </a:r>
            <a:r>
              <a:rPr lang="en-IN" dirty="0"/>
              <a:t>Most apps offer privacy </a:t>
            </a:r>
            <a:r>
              <a:rPr lang="en-IN" dirty="0" smtClean="0"/>
              <a:t>controls-enable </a:t>
            </a:r>
            <a:r>
              <a:rPr lang="en-IN" dirty="0"/>
              <a:t>them</a:t>
            </a:r>
          </a:p>
          <a:p>
            <a:pPr>
              <a:buFont typeface="Arial" pitchFamily="34" charset="0"/>
              <a:buChar char="•"/>
            </a:pPr>
            <a:r>
              <a:rPr lang="en-IN" sz="2000" dirty="0" smtClean="0"/>
              <a:t>Some </a:t>
            </a:r>
            <a:r>
              <a:rPr lang="en-IN" sz="2000" dirty="0"/>
              <a:t>privacy controls are not always </a:t>
            </a:r>
            <a:r>
              <a:rPr lang="en-IN" sz="2000" dirty="0" smtClean="0"/>
              <a:t>easy to </a:t>
            </a:r>
            <a:r>
              <a:rPr lang="en-IN" sz="2000" dirty="0"/>
              <a:t>access</a:t>
            </a:r>
          </a:p>
          <a:p>
            <a:pPr marL="0" indent="0">
              <a:buNone/>
            </a:pPr>
            <a:endParaRPr lang="en-IN" dirty="0" smtClean="0"/>
          </a:p>
          <a:p>
            <a:pPr>
              <a:buFont typeface="Wingdings" pitchFamily="2" charset="2"/>
              <a:buChar char="v"/>
            </a:pPr>
            <a:r>
              <a:rPr lang="en-IN" dirty="0" smtClean="0"/>
              <a:t>Know </a:t>
            </a:r>
            <a:r>
              <a:rPr lang="en-IN" dirty="0"/>
              <a:t>what applications you have </a:t>
            </a:r>
            <a:r>
              <a:rPr lang="en-IN" dirty="0" smtClean="0"/>
              <a:t>and research </a:t>
            </a:r>
            <a:r>
              <a:rPr lang="en-IN" dirty="0"/>
              <a:t>privacy controls</a:t>
            </a:r>
          </a:p>
          <a:p>
            <a:pPr>
              <a:buFont typeface="Wingdings" pitchFamily="2" charset="2"/>
              <a:buChar char="v"/>
            </a:pPr>
            <a:endParaRPr lang="en-IN" dirty="0" smtClean="0"/>
          </a:p>
          <a:p>
            <a:pPr>
              <a:buFont typeface="Wingdings" pitchFamily="2" charset="2"/>
              <a:buChar char="v"/>
            </a:pPr>
            <a:r>
              <a:rPr lang="en-IN" dirty="0" smtClean="0"/>
              <a:t>Disable </a:t>
            </a:r>
            <a:r>
              <a:rPr lang="en-IN" dirty="0"/>
              <a:t>GPS capabilities and </a:t>
            </a:r>
            <a:r>
              <a:rPr lang="en-IN" dirty="0" err="1" smtClean="0"/>
              <a:t>geotagging</a:t>
            </a:r>
            <a:r>
              <a:rPr lang="en-IN" dirty="0" smtClean="0"/>
              <a:t> features</a:t>
            </a:r>
            <a:endParaRPr lang="en-IN" dirty="0"/>
          </a:p>
        </p:txBody>
      </p:sp>
    </p:spTree>
    <p:extLst>
      <p:ext uri="{BB962C8B-B14F-4D97-AF65-F5344CB8AC3E}">
        <p14:creationId xmlns:p14="http://schemas.microsoft.com/office/powerpoint/2010/main" val="3495005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60848"/>
            <a:ext cx="8229600" cy="422920"/>
          </a:xfrm>
        </p:spPr>
        <p:txBody>
          <a:bodyPr>
            <a:noAutofit/>
          </a:bodyPr>
          <a:lstStyle/>
          <a:p>
            <a:r>
              <a:rPr lang="en-IN" sz="3600" dirty="0" smtClean="0"/>
              <a:t>Security Guidelines - Mobile Devices</a:t>
            </a:r>
            <a:br>
              <a:rPr lang="en-IN" sz="3600" dirty="0" smtClean="0"/>
            </a:br>
            <a:endParaRPr lang="en-IN" sz="3600" dirty="0"/>
          </a:p>
        </p:txBody>
      </p:sp>
      <p:sp>
        <p:nvSpPr>
          <p:cNvPr id="3" name="Content Placeholder 2"/>
          <p:cNvSpPr>
            <a:spLocks noGrp="1"/>
          </p:cNvSpPr>
          <p:nvPr>
            <p:ph idx="1"/>
          </p:nvPr>
        </p:nvSpPr>
        <p:spPr>
          <a:xfrm>
            <a:off x="467544" y="3140968"/>
            <a:ext cx="8229600" cy="3543672"/>
          </a:xfrm>
        </p:spPr>
        <p:txBody>
          <a:bodyPr>
            <a:normAutofit/>
          </a:bodyPr>
          <a:lstStyle/>
          <a:p>
            <a:pPr marL="514350" indent="-514350">
              <a:buFont typeface="+mj-lt"/>
              <a:buAutoNum type="arabicParenR"/>
            </a:pPr>
            <a:r>
              <a:rPr lang="en-IN" dirty="0" smtClean="0"/>
              <a:t>Enable </a:t>
            </a:r>
            <a:r>
              <a:rPr lang="en-IN" dirty="0"/>
              <a:t>auto-lock</a:t>
            </a:r>
          </a:p>
          <a:p>
            <a:pPr marL="514350" indent="-514350">
              <a:buFont typeface="+mj-lt"/>
              <a:buAutoNum type="arabicParenR"/>
            </a:pPr>
            <a:r>
              <a:rPr lang="en-IN" dirty="0" smtClean="0"/>
              <a:t> </a:t>
            </a:r>
            <a:r>
              <a:rPr lang="en-IN" dirty="0"/>
              <a:t>Enable password protection</a:t>
            </a:r>
          </a:p>
          <a:p>
            <a:pPr marL="514350" indent="-514350">
              <a:buFont typeface="+mj-lt"/>
              <a:buAutoNum type="arabicParenR"/>
            </a:pPr>
            <a:r>
              <a:rPr lang="en-IN" dirty="0" smtClean="0"/>
              <a:t>Keep </a:t>
            </a:r>
            <a:r>
              <a:rPr lang="en-IN" dirty="0"/>
              <a:t>the phone OS and apps up-to-date</a:t>
            </a:r>
          </a:p>
          <a:p>
            <a:pPr marL="514350" indent="-514350">
              <a:buFont typeface="+mj-lt"/>
              <a:buAutoNum type="arabicParenR"/>
            </a:pPr>
            <a:r>
              <a:rPr lang="en-IN" dirty="0" smtClean="0"/>
              <a:t>Enable </a:t>
            </a:r>
            <a:r>
              <a:rPr lang="en-IN" dirty="0"/>
              <a:t>remote wipe feature </a:t>
            </a:r>
            <a:r>
              <a:rPr lang="en-IN" dirty="0" smtClean="0"/>
              <a:t>where possible</a:t>
            </a:r>
            <a:endParaRPr lang="en-IN" dirty="0"/>
          </a:p>
          <a:p>
            <a:pPr marL="514350" indent="-514350">
              <a:buFont typeface="+mj-lt"/>
              <a:buAutoNum type="arabicParenR"/>
            </a:pPr>
            <a:r>
              <a:rPr lang="en-IN" dirty="0" smtClean="0"/>
              <a:t>Avoid </a:t>
            </a:r>
            <a:r>
              <a:rPr lang="en-IN" dirty="0"/>
              <a:t>connecting to public </a:t>
            </a:r>
            <a:r>
              <a:rPr lang="en-IN" dirty="0" smtClean="0"/>
              <a:t>wireless network </a:t>
            </a:r>
            <a:r>
              <a:rPr lang="en-IN" dirty="0"/>
              <a:t>when possible.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204864"/>
            <a:ext cx="273630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355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96752"/>
            <a:ext cx="7416824" cy="5355312"/>
          </a:xfrm>
          <a:prstGeom prst="rect">
            <a:avLst/>
          </a:prstGeom>
        </p:spPr>
        <p:txBody>
          <a:bodyPr wrap="square">
            <a:spAutoFit/>
          </a:bodyPr>
          <a:lstStyle/>
          <a:p>
            <a:endParaRPr lang="en-IN" dirty="0" smtClean="0"/>
          </a:p>
          <a:p>
            <a:endParaRPr lang="en-IN" dirty="0"/>
          </a:p>
          <a:p>
            <a:endParaRPr lang="en-IN" dirty="0" smtClean="0"/>
          </a:p>
          <a:p>
            <a:pPr marL="342900" indent="-342900">
              <a:buFont typeface="Wingdings" pitchFamily="2" charset="2"/>
              <a:buChar char="q"/>
            </a:pPr>
            <a:r>
              <a:rPr lang="en-IN" sz="2400" dirty="0" smtClean="0"/>
              <a:t>The </a:t>
            </a:r>
            <a:r>
              <a:rPr lang="en-IN" sz="2400" dirty="0"/>
              <a:t>more people who have access to personal information like what you look like, who your friends are and what your habits are, the bigger the risks are. </a:t>
            </a:r>
          </a:p>
          <a:p>
            <a:pPr marL="342900" indent="-342900">
              <a:buFont typeface="Wingdings" pitchFamily="2" charset="2"/>
              <a:buChar char="q"/>
            </a:pPr>
            <a:endParaRPr lang="en-IN" sz="2400" dirty="0" smtClean="0"/>
          </a:p>
          <a:p>
            <a:pPr marL="342900" indent="-342900">
              <a:buFont typeface="Wingdings" pitchFamily="2" charset="2"/>
              <a:buChar char="q"/>
            </a:pPr>
            <a:endParaRPr lang="en-IN" sz="2400" dirty="0"/>
          </a:p>
          <a:p>
            <a:pPr marL="342900" indent="-342900">
              <a:buFont typeface="Wingdings" pitchFamily="2" charset="2"/>
              <a:buChar char="q"/>
            </a:pPr>
            <a:endParaRPr lang="en-IN" sz="2400" dirty="0" smtClean="0"/>
          </a:p>
          <a:p>
            <a:pPr marL="342900" indent="-342900">
              <a:buFont typeface="Wingdings" pitchFamily="2" charset="2"/>
              <a:buChar char="q"/>
            </a:pPr>
            <a:r>
              <a:rPr lang="en-IN" sz="2400" dirty="0" smtClean="0"/>
              <a:t>One </a:t>
            </a:r>
            <a:r>
              <a:rPr lang="en-IN" sz="2400" dirty="0"/>
              <a:t>2018 Harris Poll online survey put the number of Americans affected by identity theft at around 60 million, meaning that it is more important than ever to monitor and control privacy.</a:t>
            </a:r>
          </a:p>
          <a:p>
            <a:pPr marL="342900" indent="-342900">
              <a:buFont typeface="Wingdings" pitchFamily="2" charset="2"/>
              <a:buChar char="q"/>
            </a:pPr>
            <a:endParaRPr lang="en-IN" sz="2400" dirty="0"/>
          </a:p>
        </p:txBody>
      </p:sp>
    </p:spTree>
    <p:extLst>
      <p:ext uri="{BB962C8B-B14F-4D97-AF65-F5344CB8AC3E}">
        <p14:creationId xmlns:p14="http://schemas.microsoft.com/office/powerpoint/2010/main" val="2248213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26976"/>
          </a:xfrm>
        </p:spPr>
        <p:txBody>
          <a:bodyPr>
            <a:normAutofit fontScale="90000"/>
          </a:bodyPr>
          <a:lstStyle/>
          <a:p>
            <a:r>
              <a:rPr lang="en-IN" sz="3600" dirty="0" smtClean="0"/>
              <a:t>Security Guidelines - Social Networks</a:t>
            </a:r>
            <a:br>
              <a:rPr lang="en-IN" sz="3600" dirty="0" smtClean="0"/>
            </a:br>
            <a:endParaRPr lang="en-IN" sz="3600" dirty="0"/>
          </a:p>
        </p:txBody>
      </p:sp>
      <p:sp>
        <p:nvSpPr>
          <p:cNvPr id="3" name="Content Placeholder 2"/>
          <p:cNvSpPr>
            <a:spLocks noGrp="1"/>
          </p:cNvSpPr>
          <p:nvPr>
            <p:ph idx="1"/>
          </p:nvPr>
        </p:nvSpPr>
        <p:spPr>
          <a:xfrm>
            <a:off x="457200" y="2348880"/>
            <a:ext cx="8229600" cy="3975720"/>
          </a:xfrm>
        </p:spPr>
        <p:txBody>
          <a:bodyPr>
            <a:normAutofit/>
          </a:bodyPr>
          <a:lstStyle/>
          <a:p>
            <a:r>
              <a:rPr lang="en-IN" b="1" dirty="0" smtClean="0"/>
              <a:t>Security </a:t>
            </a:r>
            <a:r>
              <a:rPr lang="en-IN" b="1" dirty="0"/>
              <a:t>Guidelines</a:t>
            </a:r>
          </a:p>
          <a:p>
            <a:pPr>
              <a:buFont typeface="Arial" pitchFamily="34" charset="0"/>
              <a:buChar char="•"/>
            </a:pPr>
            <a:endParaRPr lang="en-IN" sz="2400" dirty="0" smtClean="0"/>
          </a:p>
          <a:p>
            <a:pPr>
              <a:buFont typeface="Arial" pitchFamily="34" charset="0"/>
              <a:buChar char="•"/>
            </a:pPr>
            <a:r>
              <a:rPr lang="en-IN" sz="2400" dirty="0" smtClean="0"/>
              <a:t>Before </a:t>
            </a:r>
            <a:r>
              <a:rPr lang="en-IN" sz="2400" dirty="0"/>
              <a:t>you post, ask the following</a:t>
            </a:r>
            <a:r>
              <a:rPr lang="en-IN" dirty="0"/>
              <a:t>:</a:t>
            </a:r>
          </a:p>
          <a:p>
            <a:pPr>
              <a:buFont typeface="Wingdings" pitchFamily="2" charset="2"/>
              <a:buChar char="Ø"/>
            </a:pPr>
            <a:r>
              <a:rPr lang="en-IN" sz="2000" dirty="0" smtClean="0"/>
              <a:t>Will </a:t>
            </a:r>
            <a:r>
              <a:rPr lang="en-IN" sz="2000" dirty="0"/>
              <a:t>this post/picture cause a problem for me?</a:t>
            </a:r>
          </a:p>
          <a:p>
            <a:pPr>
              <a:buFont typeface="Wingdings" pitchFamily="2" charset="2"/>
              <a:buChar char="Ø"/>
            </a:pPr>
            <a:r>
              <a:rPr lang="en-IN" sz="2000" dirty="0" smtClean="0"/>
              <a:t>Would </a:t>
            </a:r>
            <a:r>
              <a:rPr lang="en-IN" sz="2000" dirty="0"/>
              <a:t>I say this in front of my mother?</a:t>
            </a:r>
          </a:p>
          <a:p>
            <a:pPr marL="0" indent="0">
              <a:buNone/>
            </a:pPr>
            <a:r>
              <a:rPr lang="en-IN" dirty="0" smtClean="0"/>
              <a:t> </a:t>
            </a:r>
          </a:p>
          <a:p>
            <a:pPr>
              <a:buFont typeface="Arial" pitchFamily="34" charset="0"/>
              <a:buChar char="•"/>
            </a:pPr>
            <a:r>
              <a:rPr lang="en-IN" sz="2400" dirty="0" smtClean="0"/>
              <a:t>Limit </a:t>
            </a:r>
            <a:r>
              <a:rPr lang="en-IN" sz="2400" dirty="0"/>
              <a:t>the number of people that see it</a:t>
            </a:r>
          </a:p>
          <a:p>
            <a:pPr>
              <a:buFont typeface="Wingdings" pitchFamily="2" charset="2"/>
              <a:buChar char="Ø"/>
            </a:pPr>
            <a:r>
              <a:rPr lang="en-IN" sz="2000" dirty="0" smtClean="0"/>
              <a:t>Share </a:t>
            </a:r>
            <a:r>
              <a:rPr lang="en-IN" sz="2000" dirty="0"/>
              <a:t>public information with the public</a:t>
            </a:r>
          </a:p>
          <a:p>
            <a:pPr>
              <a:buFont typeface="Wingdings" pitchFamily="2" charset="2"/>
              <a:buChar char="Ø"/>
            </a:pPr>
            <a:r>
              <a:rPr lang="en-IN" sz="2000" dirty="0" smtClean="0"/>
              <a:t>Share </a:t>
            </a:r>
            <a:r>
              <a:rPr lang="en-IN" sz="2000" dirty="0"/>
              <a:t>inner thoughts and personal </a:t>
            </a:r>
            <a:r>
              <a:rPr lang="en-IN" sz="2000" dirty="0" smtClean="0"/>
              <a:t>feelings with </a:t>
            </a:r>
            <a:r>
              <a:rPr lang="en-IN" sz="2000" dirty="0"/>
              <a:t>close friends</a:t>
            </a:r>
          </a:p>
        </p:txBody>
      </p:sp>
    </p:spTree>
    <p:extLst>
      <p:ext uri="{BB962C8B-B14F-4D97-AF65-F5344CB8AC3E}">
        <p14:creationId xmlns:p14="http://schemas.microsoft.com/office/powerpoint/2010/main" val="916147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72816"/>
            <a:ext cx="8229600" cy="434312"/>
          </a:xfrm>
        </p:spPr>
        <p:txBody>
          <a:bodyPr>
            <a:normAutofit fontScale="90000"/>
          </a:bodyPr>
          <a:lstStyle/>
          <a:p>
            <a:r>
              <a:rPr lang="en-IN" sz="3600" dirty="0" smtClean="0"/>
              <a:t>Security Guidelines - Social Networks</a:t>
            </a:r>
            <a:br>
              <a:rPr lang="en-IN" sz="3600" dirty="0" smtClean="0"/>
            </a:br>
            <a:endParaRPr lang="en-IN" sz="3600" dirty="0"/>
          </a:p>
        </p:txBody>
      </p:sp>
      <p:sp>
        <p:nvSpPr>
          <p:cNvPr id="3" name="Content Placeholder 2"/>
          <p:cNvSpPr>
            <a:spLocks noGrp="1"/>
          </p:cNvSpPr>
          <p:nvPr>
            <p:ph idx="1"/>
          </p:nvPr>
        </p:nvSpPr>
        <p:spPr>
          <a:xfrm>
            <a:off x="467544" y="2780928"/>
            <a:ext cx="8229600" cy="3687688"/>
          </a:xfrm>
        </p:spPr>
        <p:txBody>
          <a:bodyPr>
            <a:normAutofit/>
          </a:bodyPr>
          <a:lstStyle/>
          <a:p>
            <a:r>
              <a:rPr lang="en-IN" dirty="0" smtClean="0"/>
              <a:t> </a:t>
            </a:r>
            <a:r>
              <a:rPr lang="en-IN" dirty="0"/>
              <a:t>Limit your visibility on services</a:t>
            </a:r>
          </a:p>
          <a:p>
            <a:r>
              <a:rPr lang="en-IN" dirty="0" smtClean="0"/>
              <a:t>Do </a:t>
            </a:r>
            <a:r>
              <a:rPr lang="en-IN" dirty="0"/>
              <a:t>not Friend or Connect with </a:t>
            </a:r>
            <a:r>
              <a:rPr lang="en-IN" dirty="0" smtClean="0"/>
              <a:t>people that </a:t>
            </a:r>
            <a:r>
              <a:rPr lang="en-IN" dirty="0"/>
              <a:t>you have not met in person or </a:t>
            </a:r>
            <a:r>
              <a:rPr lang="en-IN" dirty="0" smtClean="0"/>
              <a:t>know well</a:t>
            </a:r>
            <a:endParaRPr lang="en-IN" dirty="0"/>
          </a:p>
          <a:p>
            <a:r>
              <a:rPr lang="en-IN" dirty="0" smtClean="0"/>
              <a:t>Limit </a:t>
            </a:r>
            <a:r>
              <a:rPr lang="en-IN" dirty="0"/>
              <a:t>your check-in information to </a:t>
            </a:r>
            <a:r>
              <a:rPr lang="en-IN" dirty="0" smtClean="0"/>
              <a:t>friends only</a:t>
            </a:r>
            <a:endParaRPr lang="en-IN" dirty="0"/>
          </a:p>
          <a:p>
            <a:r>
              <a:rPr lang="en-IN" dirty="0" smtClean="0"/>
              <a:t> </a:t>
            </a:r>
            <a:r>
              <a:rPr lang="en-IN" dirty="0"/>
              <a:t>Never check in at your home, </a:t>
            </a:r>
            <a:r>
              <a:rPr lang="en-IN" dirty="0" smtClean="0"/>
              <a:t>school, </a:t>
            </a:r>
            <a:r>
              <a:rPr lang="en-IN" dirty="0" smtClean="0"/>
              <a:t>work</a:t>
            </a:r>
            <a:endParaRPr lang="en-IN" dirty="0"/>
          </a:p>
        </p:txBody>
      </p:sp>
    </p:spTree>
    <p:extLst>
      <p:ext uri="{BB962C8B-B14F-4D97-AF65-F5344CB8AC3E}">
        <p14:creationId xmlns:p14="http://schemas.microsoft.com/office/powerpoint/2010/main" val="1398856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866360"/>
          </a:xfrm>
        </p:spPr>
        <p:txBody>
          <a:bodyPr>
            <a:normAutofit fontScale="90000"/>
          </a:bodyPr>
          <a:lstStyle/>
          <a:p>
            <a:r>
              <a:rPr lang="en-IN" sz="3600" dirty="0" smtClean="0"/>
              <a:t>Security Guidelines - Social Networks</a:t>
            </a:r>
            <a:br>
              <a:rPr lang="en-IN" sz="3600" dirty="0" smtClean="0"/>
            </a:br>
            <a:endParaRPr lang="en-IN" sz="3600" dirty="0"/>
          </a:p>
        </p:txBody>
      </p:sp>
      <p:sp>
        <p:nvSpPr>
          <p:cNvPr id="3" name="Content Placeholder 2"/>
          <p:cNvSpPr>
            <a:spLocks noGrp="1"/>
          </p:cNvSpPr>
          <p:nvPr>
            <p:ph idx="1"/>
          </p:nvPr>
        </p:nvSpPr>
        <p:spPr>
          <a:xfrm>
            <a:off x="457200" y="2564904"/>
            <a:ext cx="8229600" cy="3759696"/>
          </a:xfrm>
        </p:spPr>
        <p:txBody>
          <a:bodyPr>
            <a:normAutofit/>
          </a:bodyPr>
          <a:lstStyle/>
          <a:p>
            <a:r>
              <a:rPr lang="en-IN" dirty="0" smtClean="0"/>
              <a:t> </a:t>
            </a:r>
            <a:r>
              <a:rPr lang="en-IN" dirty="0"/>
              <a:t>Avoid public lists for a location</a:t>
            </a:r>
          </a:p>
          <a:p>
            <a:r>
              <a:rPr lang="en-IN" dirty="0" smtClean="0"/>
              <a:t>Review </a:t>
            </a:r>
            <a:r>
              <a:rPr lang="en-IN" dirty="0"/>
              <a:t>posts you are tagged in</a:t>
            </a:r>
          </a:p>
          <a:p>
            <a:r>
              <a:rPr lang="en-IN" dirty="0" smtClean="0"/>
              <a:t>Turn </a:t>
            </a:r>
            <a:r>
              <a:rPr lang="en-IN" dirty="0"/>
              <a:t>off geo location data in photos</a:t>
            </a:r>
          </a:p>
          <a:p>
            <a:r>
              <a:rPr lang="en-IN" dirty="0" smtClean="0"/>
              <a:t>Turn </a:t>
            </a:r>
            <a:r>
              <a:rPr lang="en-IN" dirty="0"/>
              <a:t>off “find my face” in photos </a:t>
            </a:r>
            <a:r>
              <a:rPr lang="en-IN" dirty="0" smtClean="0"/>
              <a:t>and videos</a:t>
            </a:r>
            <a:endParaRPr lang="en-IN" dirty="0"/>
          </a:p>
          <a:p>
            <a:r>
              <a:rPr lang="en-IN" dirty="0" smtClean="0"/>
              <a:t>Disable </a:t>
            </a:r>
            <a:r>
              <a:rPr lang="en-IN" dirty="0"/>
              <a:t>location data for tweets</a:t>
            </a:r>
          </a:p>
          <a:p>
            <a:r>
              <a:rPr lang="en-IN" dirty="0" smtClean="0"/>
              <a:t>Delete </a:t>
            </a:r>
            <a:r>
              <a:rPr lang="en-IN" dirty="0"/>
              <a:t>old location data too</a:t>
            </a:r>
          </a:p>
        </p:txBody>
      </p:sp>
    </p:spTree>
    <p:extLst>
      <p:ext uri="{BB962C8B-B14F-4D97-AF65-F5344CB8AC3E}">
        <p14:creationId xmlns:p14="http://schemas.microsoft.com/office/powerpoint/2010/main" val="481304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844824"/>
            <a:ext cx="5958408" cy="1815882"/>
          </a:xfrm>
          <a:prstGeom prst="rect">
            <a:avLst/>
          </a:prstGeom>
        </p:spPr>
        <p:txBody>
          <a:bodyPr wrap="square">
            <a:spAutoFit/>
          </a:bodyPr>
          <a:lstStyle/>
          <a:p>
            <a:pPr marL="457200" indent="-457200">
              <a:buFont typeface="Arial" pitchFamily="34" charset="0"/>
              <a:buChar char="•"/>
            </a:pPr>
            <a:r>
              <a:rPr lang="en-IN" sz="2800" dirty="0"/>
              <a:t>Stay Safe.</a:t>
            </a:r>
          </a:p>
          <a:p>
            <a:pPr marL="457200" indent="-457200">
              <a:buFont typeface="Arial" pitchFamily="34" charset="0"/>
              <a:buChar char="•"/>
            </a:pPr>
            <a:endParaRPr lang="en-IN" sz="2800" dirty="0"/>
          </a:p>
          <a:p>
            <a:pPr marL="457200" indent="-457200">
              <a:buFont typeface="Arial" pitchFamily="34" charset="0"/>
              <a:buChar char="•"/>
            </a:pPr>
            <a:r>
              <a:rPr lang="en-IN" sz="2800" dirty="0"/>
              <a:t>Think before you click and try to share when online or offline.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861048"/>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297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34;p26"/>
          <p:cNvPicPr preferRelativeResize="0"/>
          <p:nvPr/>
        </p:nvPicPr>
        <p:blipFill>
          <a:blip r:embed="rId2">
            <a:alphaModFix/>
          </a:blip>
          <a:stretch>
            <a:fillRect/>
          </a:stretch>
        </p:blipFill>
        <p:spPr>
          <a:xfrm>
            <a:off x="1619670" y="1052736"/>
            <a:ext cx="5576775" cy="5331400"/>
          </a:xfrm>
          <a:prstGeom prst="rect">
            <a:avLst/>
          </a:prstGeom>
          <a:noFill/>
          <a:ln>
            <a:noFill/>
          </a:ln>
        </p:spPr>
      </p:pic>
    </p:spTree>
    <p:extLst>
      <p:ext uri="{BB962C8B-B14F-4D97-AF65-F5344CB8AC3E}">
        <p14:creationId xmlns:p14="http://schemas.microsoft.com/office/powerpoint/2010/main" val="2738708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Todays’ Discussion</a:t>
            </a:r>
            <a:br>
              <a:rPr lang="en-IN" sz="3600" dirty="0" smtClean="0"/>
            </a:br>
            <a:endParaRPr lang="en-IN" sz="3600" dirty="0"/>
          </a:p>
        </p:txBody>
      </p:sp>
      <p:sp>
        <p:nvSpPr>
          <p:cNvPr id="3" name="Content Placeholder 2"/>
          <p:cNvSpPr>
            <a:spLocks noGrp="1"/>
          </p:cNvSpPr>
          <p:nvPr>
            <p:ph idx="1"/>
          </p:nvPr>
        </p:nvSpPr>
        <p:spPr/>
        <p:txBody>
          <a:bodyPr>
            <a:normAutofit/>
          </a:bodyPr>
          <a:lstStyle/>
          <a:p>
            <a:pPr marL="514350" indent="-514350">
              <a:buFont typeface="+mj-lt"/>
              <a:buAutoNum type="arabicParenR"/>
            </a:pPr>
            <a:r>
              <a:rPr lang="en-IN" dirty="0" smtClean="0"/>
              <a:t> Overview </a:t>
            </a:r>
            <a:r>
              <a:rPr lang="en-IN" dirty="0"/>
              <a:t>of Computer and Internet Security</a:t>
            </a:r>
          </a:p>
          <a:p>
            <a:pPr marL="514350" indent="-514350">
              <a:buFont typeface="+mj-lt"/>
              <a:buAutoNum type="arabicParenR"/>
            </a:pPr>
            <a:r>
              <a:rPr lang="en-IN" dirty="0" smtClean="0"/>
              <a:t> What </a:t>
            </a:r>
            <a:r>
              <a:rPr lang="en-IN" dirty="0"/>
              <a:t>is Computer and Internet Security</a:t>
            </a:r>
          </a:p>
          <a:p>
            <a:pPr marL="514350" indent="-514350">
              <a:buFont typeface="+mj-lt"/>
              <a:buAutoNum type="arabicParenR"/>
            </a:pPr>
            <a:r>
              <a:rPr lang="en-IN" dirty="0" smtClean="0"/>
              <a:t> Who </a:t>
            </a:r>
            <a:r>
              <a:rPr lang="en-IN" dirty="0"/>
              <a:t>Should be Concerned</a:t>
            </a:r>
          </a:p>
          <a:p>
            <a:pPr marL="514350" indent="-514350">
              <a:buFont typeface="+mj-lt"/>
              <a:buAutoNum type="arabicParenR"/>
            </a:pPr>
            <a:r>
              <a:rPr lang="en-IN" dirty="0" smtClean="0"/>
              <a:t> Why </a:t>
            </a:r>
            <a:r>
              <a:rPr lang="en-IN" dirty="0"/>
              <a:t>Should I Care</a:t>
            </a:r>
          </a:p>
          <a:p>
            <a:pPr marL="514350" indent="-514350">
              <a:buFont typeface="+mj-lt"/>
              <a:buAutoNum type="arabicParenR"/>
            </a:pPr>
            <a:r>
              <a:rPr lang="en-IN" dirty="0" smtClean="0"/>
              <a:t> General Security </a:t>
            </a:r>
            <a:r>
              <a:rPr lang="en-IN" dirty="0"/>
              <a:t>Tips</a:t>
            </a:r>
          </a:p>
          <a:p>
            <a:pPr marL="514350" indent="-514350">
              <a:buFont typeface="+mj-lt"/>
              <a:buAutoNum type="arabicParenR"/>
            </a:pPr>
            <a:r>
              <a:rPr lang="en-IN" dirty="0"/>
              <a:t> </a:t>
            </a:r>
            <a:r>
              <a:rPr lang="en-IN" dirty="0" smtClean="0"/>
              <a:t>Securing </a:t>
            </a:r>
            <a:r>
              <a:rPr lang="en-IN" dirty="0"/>
              <a:t>Mobile Devices and Social Networks</a:t>
            </a:r>
          </a:p>
          <a:p>
            <a:pPr marL="514350" indent="-514350">
              <a:buFont typeface="+mj-lt"/>
              <a:buAutoNum type="arabicParenR"/>
            </a:pPr>
            <a:r>
              <a:rPr lang="en-IN" dirty="0" smtClean="0"/>
              <a:t> </a:t>
            </a:r>
            <a:r>
              <a:rPr lang="en-IN" dirty="0"/>
              <a:t>Mobile Devices – Risks</a:t>
            </a:r>
          </a:p>
          <a:p>
            <a:pPr marL="514350" indent="-514350">
              <a:buFont typeface="+mj-lt"/>
              <a:buAutoNum type="arabicParenR"/>
            </a:pPr>
            <a:r>
              <a:rPr lang="en-IN" dirty="0" smtClean="0"/>
              <a:t> How </a:t>
            </a:r>
            <a:r>
              <a:rPr lang="en-IN" dirty="0"/>
              <a:t>are Location Sharing Technologies </a:t>
            </a:r>
            <a:r>
              <a:rPr lang="en-IN" dirty="0" smtClean="0"/>
              <a:t>used</a:t>
            </a:r>
          </a:p>
          <a:p>
            <a:pPr>
              <a:buFont typeface="Arial" pitchFamily="34" charset="0"/>
              <a:buChar char="•"/>
            </a:pPr>
            <a:r>
              <a:rPr lang="en-IN" sz="1500" dirty="0" smtClean="0"/>
              <a:t>       Risks </a:t>
            </a:r>
            <a:r>
              <a:rPr lang="en-IN" sz="1500" dirty="0"/>
              <a:t>of Location Sharing Technologies</a:t>
            </a:r>
          </a:p>
          <a:p>
            <a:pPr>
              <a:buFont typeface="Arial" pitchFamily="34" charset="0"/>
              <a:buChar char="•"/>
            </a:pPr>
            <a:r>
              <a:rPr lang="en-IN" sz="1500" dirty="0" smtClean="0"/>
              <a:t>       Examples </a:t>
            </a:r>
            <a:r>
              <a:rPr lang="en-IN" sz="1500" dirty="0"/>
              <a:t>of Location Sharing Technologies</a:t>
            </a:r>
          </a:p>
        </p:txBody>
      </p:sp>
    </p:spTree>
    <p:extLst>
      <p:ext uri="{BB962C8B-B14F-4D97-AF65-F5344CB8AC3E}">
        <p14:creationId xmlns:p14="http://schemas.microsoft.com/office/powerpoint/2010/main" val="1466330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smtClean="0"/>
              <a:t>What is Computer, Our and Internet Security</a:t>
            </a:r>
            <a:br>
              <a:rPr lang="en-IN" sz="3600" dirty="0" smtClean="0"/>
            </a:br>
            <a:endParaRPr lang="en-IN" sz="3600"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arenR"/>
            </a:pPr>
            <a:r>
              <a:rPr lang="en-IN" dirty="0" smtClean="0"/>
              <a:t>Computer and our Security</a:t>
            </a:r>
            <a:endParaRPr lang="en-IN" dirty="0"/>
          </a:p>
          <a:p>
            <a:pPr marL="514350" indent="-514350">
              <a:buFont typeface="+mj-lt"/>
              <a:buAutoNum type="arabicParenR"/>
            </a:pPr>
            <a:r>
              <a:rPr lang="en-IN" dirty="0" smtClean="0"/>
              <a:t>Protecting ourselves, </a:t>
            </a:r>
            <a:r>
              <a:rPr lang="en-IN" dirty="0"/>
              <a:t>computers, information, and services </a:t>
            </a:r>
            <a:r>
              <a:rPr lang="en-IN" dirty="0" smtClean="0"/>
              <a:t>from unauthorized </a:t>
            </a:r>
            <a:r>
              <a:rPr lang="en-IN" dirty="0"/>
              <a:t>access, change or destruction.</a:t>
            </a:r>
          </a:p>
          <a:p>
            <a:pPr marL="514350" indent="-514350">
              <a:buFont typeface="+mj-lt"/>
              <a:buAutoNum type="arabicParenR"/>
            </a:pPr>
            <a:r>
              <a:rPr lang="en-IN" dirty="0" smtClean="0"/>
              <a:t> </a:t>
            </a:r>
            <a:r>
              <a:rPr lang="en-IN" dirty="0"/>
              <a:t>Internet </a:t>
            </a:r>
            <a:r>
              <a:rPr lang="en-IN" dirty="0" smtClean="0"/>
              <a:t>and our security </a:t>
            </a:r>
            <a:r>
              <a:rPr lang="en-IN" dirty="0"/>
              <a:t>extends this concept to systems that are</a:t>
            </a:r>
          </a:p>
          <a:p>
            <a:pPr>
              <a:buFont typeface="Arial" pitchFamily="34" charset="0"/>
              <a:buChar char="•"/>
            </a:pPr>
            <a:r>
              <a:rPr lang="en-IN" sz="2000" dirty="0"/>
              <a:t>connected to the Internet</a:t>
            </a:r>
          </a:p>
          <a:p>
            <a:pPr>
              <a:buFont typeface="Arial" pitchFamily="34" charset="0"/>
              <a:buChar char="•"/>
            </a:pPr>
            <a:r>
              <a:rPr lang="en-IN" sz="2000" dirty="0" smtClean="0"/>
              <a:t>Browsing </a:t>
            </a:r>
            <a:r>
              <a:rPr lang="en-IN" sz="2000" dirty="0"/>
              <a:t>the Internet</a:t>
            </a:r>
          </a:p>
          <a:p>
            <a:pPr>
              <a:buFont typeface="Arial" pitchFamily="34" charset="0"/>
              <a:buChar char="•"/>
            </a:pPr>
            <a:r>
              <a:rPr lang="en-IN" sz="2000" dirty="0" smtClean="0"/>
              <a:t> </a:t>
            </a:r>
            <a:r>
              <a:rPr lang="en-IN" sz="2000" dirty="0"/>
              <a:t>Electronic Commerce</a:t>
            </a:r>
          </a:p>
          <a:p>
            <a:pPr>
              <a:buFont typeface="Arial" pitchFamily="34" charset="0"/>
              <a:buChar char="•"/>
            </a:pPr>
            <a:r>
              <a:rPr lang="en-IN" sz="2000" dirty="0" smtClean="0"/>
              <a:t> </a:t>
            </a:r>
            <a:r>
              <a:rPr lang="en-IN" sz="2000" dirty="0"/>
              <a:t>Social Networking</a:t>
            </a:r>
          </a:p>
          <a:p>
            <a:pPr>
              <a:buFont typeface="Arial" pitchFamily="34" charset="0"/>
              <a:buChar char="•"/>
            </a:pPr>
            <a:r>
              <a:rPr lang="en-IN" sz="2000" dirty="0" smtClean="0"/>
              <a:t> </a:t>
            </a:r>
            <a:r>
              <a:rPr lang="en-IN" sz="2000" dirty="0"/>
              <a:t>Emailing</a:t>
            </a:r>
          </a:p>
        </p:txBody>
      </p:sp>
    </p:spTree>
    <p:extLst>
      <p:ext uri="{BB962C8B-B14F-4D97-AF65-F5344CB8AC3E}">
        <p14:creationId xmlns:p14="http://schemas.microsoft.com/office/powerpoint/2010/main" val="1940857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578328"/>
          </a:xfrm>
        </p:spPr>
        <p:txBody>
          <a:bodyPr>
            <a:normAutofit fontScale="90000"/>
          </a:bodyPr>
          <a:lstStyle/>
          <a:p>
            <a:r>
              <a:rPr lang="en-IN" sz="3200" dirty="0" smtClean="0"/>
              <a:t>Who Should be concerned</a:t>
            </a:r>
            <a:br>
              <a:rPr lang="en-IN" sz="3200" dirty="0" smtClean="0"/>
            </a:br>
            <a:endParaRPr lang="en-IN" sz="3200" dirty="0"/>
          </a:p>
        </p:txBody>
      </p:sp>
      <p:sp>
        <p:nvSpPr>
          <p:cNvPr id="3" name="Content Placeholder 2"/>
          <p:cNvSpPr>
            <a:spLocks noGrp="1"/>
          </p:cNvSpPr>
          <p:nvPr>
            <p:ph idx="1"/>
          </p:nvPr>
        </p:nvSpPr>
        <p:spPr/>
        <p:txBody>
          <a:bodyPr/>
          <a:lstStyle/>
          <a:p>
            <a:pPr marL="0" indent="0">
              <a:buNone/>
            </a:pPr>
            <a:r>
              <a:rPr lang="en-IN" dirty="0" smtClean="0"/>
              <a:t>   </a:t>
            </a:r>
          </a:p>
          <a:p>
            <a:pPr marL="0" indent="0">
              <a:buNone/>
            </a:pPr>
            <a:r>
              <a:rPr lang="en-IN" dirty="0" smtClean="0"/>
              <a:t> </a:t>
            </a:r>
            <a:r>
              <a:rPr lang="en-IN" b="1" dirty="0" smtClean="0"/>
              <a:t>Anyone </a:t>
            </a:r>
            <a:r>
              <a:rPr lang="en-IN" b="1" dirty="0"/>
              <a:t>who uses</a:t>
            </a:r>
          </a:p>
          <a:p>
            <a:endParaRPr lang="en-IN" dirty="0" smtClean="0"/>
          </a:p>
          <a:p>
            <a:pPr marL="514350" indent="-514350">
              <a:buFont typeface="+mj-lt"/>
              <a:buAutoNum type="arabicParenR"/>
            </a:pPr>
            <a:r>
              <a:rPr lang="en-IN" dirty="0" smtClean="0"/>
              <a:t>Computers</a:t>
            </a:r>
            <a:endParaRPr lang="en-IN" dirty="0"/>
          </a:p>
          <a:p>
            <a:pPr marL="514350" indent="-514350">
              <a:buFont typeface="+mj-lt"/>
              <a:buAutoNum type="arabicParenR"/>
            </a:pPr>
            <a:r>
              <a:rPr lang="en-IN" dirty="0" smtClean="0"/>
              <a:t>Mobile </a:t>
            </a:r>
            <a:r>
              <a:rPr lang="en-IN" dirty="0"/>
              <a:t>Devices</a:t>
            </a:r>
          </a:p>
          <a:p>
            <a:pPr marL="514350" indent="-514350">
              <a:buFont typeface="+mj-lt"/>
              <a:buAutoNum type="arabicParenR"/>
            </a:pPr>
            <a:r>
              <a:rPr lang="en-IN" dirty="0" smtClean="0"/>
              <a:t>The </a:t>
            </a:r>
            <a:r>
              <a:rPr lang="en-IN" dirty="0"/>
              <a:t>Internet</a:t>
            </a:r>
          </a:p>
          <a:p>
            <a:pPr marL="514350" indent="-514350">
              <a:buFont typeface="+mj-lt"/>
              <a:buAutoNum type="arabicParenR"/>
            </a:pPr>
            <a:r>
              <a:rPr lang="en-IN" dirty="0" smtClean="0"/>
              <a:t>Email</a:t>
            </a:r>
            <a:endParaRPr lang="en-IN" dirty="0"/>
          </a:p>
          <a:p>
            <a:pPr marL="514350" indent="-514350">
              <a:buFont typeface="+mj-lt"/>
              <a:buAutoNum type="arabicParenR"/>
            </a:pPr>
            <a:r>
              <a:rPr lang="en-IN" dirty="0" smtClean="0"/>
              <a:t>Social </a:t>
            </a:r>
            <a:r>
              <a:rPr lang="en-IN" dirty="0"/>
              <a:t>Networks</a:t>
            </a:r>
          </a:p>
        </p:txBody>
      </p:sp>
    </p:spTree>
    <p:extLst>
      <p:ext uri="{BB962C8B-B14F-4D97-AF65-F5344CB8AC3E}">
        <p14:creationId xmlns:p14="http://schemas.microsoft.com/office/powerpoint/2010/main" val="1537662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1143000"/>
          </a:xfrm>
        </p:spPr>
        <p:txBody>
          <a:bodyPr>
            <a:normAutofit fontScale="90000"/>
          </a:bodyPr>
          <a:lstStyle/>
          <a:p>
            <a:r>
              <a:rPr lang="en-IN" sz="3600" dirty="0" smtClean="0"/>
              <a:t/>
            </a:r>
            <a:br>
              <a:rPr lang="en-IN" sz="3600" dirty="0" smtClean="0"/>
            </a:br>
            <a:r>
              <a:rPr lang="en-IN" sz="3600" dirty="0"/>
              <a:t/>
            </a:r>
            <a:br>
              <a:rPr lang="en-IN" sz="3600" dirty="0"/>
            </a:br>
            <a:r>
              <a:rPr lang="en-IN" sz="3600" dirty="0" smtClean="0"/>
              <a:t>Why Should I Care?</a:t>
            </a:r>
            <a:br>
              <a:rPr lang="en-IN" sz="3600" dirty="0" smtClean="0"/>
            </a:br>
            <a:endParaRPr lang="en-IN" sz="3600" dirty="0"/>
          </a:p>
        </p:txBody>
      </p:sp>
      <p:sp>
        <p:nvSpPr>
          <p:cNvPr id="3" name="Content Placeholder 2"/>
          <p:cNvSpPr>
            <a:spLocks noGrp="1"/>
          </p:cNvSpPr>
          <p:nvPr>
            <p:ph idx="1"/>
          </p:nvPr>
        </p:nvSpPr>
        <p:spPr>
          <a:xfrm>
            <a:off x="323528" y="2420888"/>
            <a:ext cx="8229600" cy="4245104"/>
          </a:xfrm>
        </p:spPr>
        <p:txBody>
          <a:bodyPr>
            <a:normAutofit/>
          </a:bodyPr>
          <a:lstStyle/>
          <a:p>
            <a:pPr>
              <a:buFont typeface="Arial" pitchFamily="34" charset="0"/>
              <a:buChar char="•"/>
            </a:pPr>
            <a:r>
              <a:rPr lang="en-IN" dirty="0" smtClean="0"/>
              <a:t> </a:t>
            </a:r>
            <a:r>
              <a:rPr lang="en-IN" b="1" dirty="0"/>
              <a:t>Infections from viruses, spyware, </a:t>
            </a:r>
            <a:r>
              <a:rPr lang="en-IN" b="1" dirty="0" smtClean="0"/>
              <a:t>or malware</a:t>
            </a:r>
            <a:endParaRPr lang="en-IN" b="1" dirty="0"/>
          </a:p>
          <a:p>
            <a:pPr>
              <a:buFont typeface="Arial" pitchFamily="34" charset="0"/>
              <a:buChar char="•"/>
            </a:pPr>
            <a:endParaRPr lang="en-IN" sz="2400" dirty="0" smtClean="0"/>
          </a:p>
          <a:p>
            <a:pPr>
              <a:buFont typeface="Arial" pitchFamily="34" charset="0"/>
              <a:buChar char="•"/>
            </a:pPr>
            <a:r>
              <a:rPr lang="en-IN" sz="2400" dirty="0" smtClean="0"/>
              <a:t>Virus </a:t>
            </a:r>
            <a:r>
              <a:rPr lang="en-IN" sz="2400" dirty="0"/>
              <a:t>- Program designed to infect </a:t>
            </a:r>
            <a:r>
              <a:rPr lang="en-IN" sz="2400" dirty="0" smtClean="0"/>
              <a:t>your computer</a:t>
            </a:r>
            <a:r>
              <a:rPr lang="en-IN" sz="2400" dirty="0"/>
              <a:t>, replicates itself , and usually </a:t>
            </a:r>
            <a:r>
              <a:rPr lang="en-IN" sz="2400" dirty="0" smtClean="0"/>
              <a:t>causes lost </a:t>
            </a:r>
            <a:r>
              <a:rPr lang="en-IN" sz="2400" dirty="0"/>
              <a:t>or corrupt data</a:t>
            </a:r>
          </a:p>
          <a:p>
            <a:pPr>
              <a:buFont typeface="Arial" pitchFamily="34" charset="0"/>
              <a:buChar char="•"/>
            </a:pPr>
            <a:endParaRPr lang="en-IN" sz="2400" dirty="0" smtClean="0"/>
          </a:p>
          <a:p>
            <a:pPr>
              <a:buFont typeface="Arial" pitchFamily="34" charset="0"/>
              <a:buChar char="•"/>
            </a:pPr>
            <a:r>
              <a:rPr lang="en-IN" sz="2400" dirty="0" smtClean="0"/>
              <a:t> </a:t>
            </a:r>
            <a:r>
              <a:rPr lang="en-IN" sz="2400" dirty="0"/>
              <a:t>Spyware is a type of malicious code </a:t>
            </a:r>
            <a:r>
              <a:rPr lang="en-IN" sz="2400" dirty="0" smtClean="0"/>
              <a:t>that tracks </a:t>
            </a:r>
            <a:r>
              <a:rPr lang="en-IN" sz="2400" dirty="0"/>
              <a:t>your habits on the internet without </a:t>
            </a:r>
            <a:r>
              <a:rPr lang="en-IN" sz="2400" dirty="0" smtClean="0"/>
              <a:t>you knowing </a:t>
            </a:r>
            <a:r>
              <a:rPr lang="en-IN" sz="2400" dirty="0"/>
              <a:t>it; usually collects </a:t>
            </a:r>
            <a:r>
              <a:rPr lang="en-IN" sz="2400" dirty="0" smtClean="0"/>
              <a:t>personal information</a:t>
            </a:r>
            <a:endParaRPr lang="en-IN" sz="2400" dirty="0"/>
          </a:p>
        </p:txBody>
      </p:sp>
    </p:spTree>
    <p:extLst>
      <p:ext uri="{BB962C8B-B14F-4D97-AF65-F5344CB8AC3E}">
        <p14:creationId xmlns:p14="http://schemas.microsoft.com/office/powerpoint/2010/main" val="3331070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smtClean="0"/>
              <a:t/>
            </a:r>
            <a:br>
              <a:rPr lang="en-IN" sz="3600" dirty="0" smtClean="0"/>
            </a:br>
            <a:r>
              <a:rPr lang="en-IN" sz="3600" dirty="0" smtClean="0"/>
              <a:t>Why Should I Care.. Cont’d</a:t>
            </a:r>
            <a:br>
              <a:rPr lang="en-IN" sz="3600" dirty="0" smtClean="0"/>
            </a:br>
            <a:endParaRPr lang="en-IN" sz="3600" dirty="0"/>
          </a:p>
        </p:txBody>
      </p:sp>
      <p:sp>
        <p:nvSpPr>
          <p:cNvPr id="3" name="Content Placeholder 2"/>
          <p:cNvSpPr>
            <a:spLocks noGrp="1"/>
          </p:cNvSpPr>
          <p:nvPr>
            <p:ph idx="1"/>
          </p:nvPr>
        </p:nvSpPr>
        <p:spPr/>
        <p:txBody>
          <a:bodyPr>
            <a:normAutofit/>
          </a:bodyPr>
          <a:lstStyle/>
          <a:p>
            <a:r>
              <a:rPr lang="en-IN" dirty="0" smtClean="0"/>
              <a:t> </a:t>
            </a:r>
            <a:r>
              <a:rPr lang="en-IN" b="1" dirty="0"/>
              <a:t>Phishing, Hoaxes, Malware, Scams and Spam</a:t>
            </a:r>
          </a:p>
          <a:p>
            <a:pPr>
              <a:buFont typeface="Arial" pitchFamily="34" charset="0"/>
              <a:buChar char="•"/>
            </a:pPr>
            <a:endParaRPr lang="en-IN" sz="2000" dirty="0" smtClean="0"/>
          </a:p>
          <a:p>
            <a:pPr>
              <a:buFont typeface="Arial" pitchFamily="34" charset="0"/>
              <a:buChar char="•"/>
            </a:pPr>
            <a:r>
              <a:rPr lang="en-IN" sz="2000" dirty="0" smtClean="0"/>
              <a:t> </a:t>
            </a:r>
            <a:r>
              <a:rPr lang="en-IN" sz="2000" dirty="0"/>
              <a:t>The most prevalent and persistent threats to your </a:t>
            </a:r>
            <a:r>
              <a:rPr lang="en-IN" sz="2000" dirty="0" smtClean="0"/>
              <a:t>security come </a:t>
            </a:r>
            <a:r>
              <a:rPr lang="en-IN" sz="2000" dirty="0"/>
              <a:t>to you in your Inbox. They come by different </a:t>
            </a:r>
            <a:r>
              <a:rPr lang="en-IN" sz="2000" dirty="0" smtClean="0"/>
              <a:t>names and </a:t>
            </a:r>
            <a:r>
              <a:rPr lang="en-IN" sz="2000" dirty="0"/>
              <a:t>may even appear legitimate and even </a:t>
            </a:r>
            <a:r>
              <a:rPr lang="en-IN" sz="2000" dirty="0" smtClean="0"/>
              <a:t>supposedly from </a:t>
            </a:r>
            <a:r>
              <a:rPr lang="en-IN" sz="2000" dirty="0"/>
              <a:t>people you may know.</a:t>
            </a:r>
          </a:p>
          <a:p>
            <a:pPr>
              <a:buFont typeface="Arial" pitchFamily="34" charset="0"/>
              <a:buChar char="•"/>
            </a:pPr>
            <a:endParaRPr lang="en-IN" sz="2000" dirty="0" smtClean="0"/>
          </a:p>
          <a:p>
            <a:pPr>
              <a:buFont typeface="Arial" pitchFamily="34" charset="0"/>
              <a:buChar char="•"/>
            </a:pPr>
            <a:r>
              <a:rPr lang="en-IN" sz="2000" dirty="0" smtClean="0"/>
              <a:t>They </a:t>
            </a:r>
            <a:r>
              <a:rPr lang="en-IN" sz="2000" dirty="0"/>
              <a:t>all have this in common: they are designed to </a:t>
            </a:r>
            <a:r>
              <a:rPr lang="en-IN" sz="2000" dirty="0" smtClean="0"/>
              <a:t>get you </a:t>
            </a:r>
            <a:r>
              <a:rPr lang="en-IN" sz="2000" dirty="0"/>
              <a:t>to click on an item like an attachment, link or picture.</a:t>
            </a:r>
          </a:p>
        </p:txBody>
      </p:sp>
    </p:spTree>
    <p:extLst>
      <p:ext uri="{BB962C8B-B14F-4D97-AF65-F5344CB8AC3E}">
        <p14:creationId xmlns:p14="http://schemas.microsoft.com/office/powerpoint/2010/main" val="1057512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Why Should I Care.. Cont’d</a:t>
            </a:r>
            <a:endParaRPr lang="en-IN" sz="3600" dirty="0"/>
          </a:p>
        </p:txBody>
      </p:sp>
      <p:sp>
        <p:nvSpPr>
          <p:cNvPr id="3" name="Content Placeholder 2"/>
          <p:cNvSpPr>
            <a:spLocks noGrp="1"/>
          </p:cNvSpPr>
          <p:nvPr>
            <p:ph idx="1"/>
          </p:nvPr>
        </p:nvSpPr>
        <p:spPr>
          <a:xfrm>
            <a:off x="395536" y="2780928"/>
            <a:ext cx="8291264" cy="3543672"/>
          </a:xfrm>
        </p:spPr>
        <p:txBody>
          <a:bodyPr>
            <a:normAutofit/>
          </a:bodyPr>
          <a:lstStyle/>
          <a:p>
            <a:pPr>
              <a:buFont typeface="Arial" pitchFamily="34" charset="0"/>
              <a:buChar char="•"/>
            </a:pPr>
            <a:r>
              <a:rPr lang="en-IN" dirty="0" smtClean="0"/>
              <a:t> </a:t>
            </a:r>
            <a:r>
              <a:rPr lang="en-IN" b="1" dirty="0"/>
              <a:t>Broken device</a:t>
            </a:r>
          </a:p>
          <a:p>
            <a:pPr>
              <a:buFont typeface="Arial" pitchFamily="34" charset="0"/>
              <a:buChar char="•"/>
            </a:pPr>
            <a:r>
              <a:rPr lang="en-IN" sz="2000" dirty="0" smtClean="0"/>
              <a:t>Devices </a:t>
            </a:r>
            <a:r>
              <a:rPr lang="en-IN" sz="2000" dirty="0"/>
              <a:t>that do not work when needed </a:t>
            </a:r>
            <a:r>
              <a:rPr lang="en-IN" sz="2000" dirty="0" smtClean="0"/>
              <a:t>or  as </a:t>
            </a:r>
            <a:r>
              <a:rPr lang="en-IN" sz="2000" dirty="0"/>
              <a:t>expected</a:t>
            </a:r>
            <a:r>
              <a:rPr lang="en-IN" dirty="0"/>
              <a:t>.</a:t>
            </a:r>
          </a:p>
          <a:p>
            <a:pPr>
              <a:buFont typeface="Arial" pitchFamily="34" charset="0"/>
              <a:buChar char="•"/>
            </a:pPr>
            <a:r>
              <a:rPr lang="en-IN" b="1" dirty="0" smtClean="0"/>
              <a:t>Privacy </a:t>
            </a:r>
            <a:r>
              <a:rPr lang="en-IN" b="1" dirty="0"/>
              <a:t>and personal security concerns</a:t>
            </a:r>
          </a:p>
          <a:p>
            <a:pPr>
              <a:buFont typeface="Arial" pitchFamily="34" charset="0"/>
              <a:buChar char="•"/>
            </a:pPr>
            <a:r>
              <a:rPr lang="en-IN" sz="2000" dirty="0" smtClean="0"/>
              <a:t>Preventing private, personal</a:t>
            </a:r>
            <a:r>
              <a:rPr lang="en-IN" sz="2000" dirty="0"/>
              <a:t>, or </a:t>
            </a:r>
            <a:r>
              <a:rPr lang="en-IN" sz="2000" dirty="0" smtClean="0"/>
              <a:t>sensitive information </a:t>
            </a:r>
            <a:r>
              <a:rPr lang="en-IN" sz="2000" dirty="0"/>
              <a:t>from </a:t>
            </a:r>
            <a:r>
              <a:rPr lang="en-IN" sz="2000" dirty="0" smtClean="0"/>
              <a:t>being disclosed</a:t>
            </a:r>
            <a:endParaRPr lang="en-IN"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3" y="1124744"/>
            <a:ext cx="216024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797152"/>
            <a:ext cx="187220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058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Basic Approaches to Security</a:t>
            </a:r>
          </a:p>
        </p:txBody>
      </p:sp>
      <p:sp>
        <p:nvSpPr>
          <p:cNvPr id="3" name="Content Placeholder 2"/>
          <p:cNvSpPr>
            <a:spLocks noGrp="1"/>
          </p:cNvSpPr>
          <p:nvPr>
            <p:ph idx="1"/>
          </p:nvPr>
        </p:nvSpPr>
        <p:spPr>
          <a:xfrm>
            <a:off x="467544" y="2420887"/>
            <a:ext cx="8147248" cy="3995733"/>
          </a:xfrm>
        </p:spPr>
        <p:txBody>
          <a:bodyPr>
            <a:normAutofit/>
          </a:bodyPr>
          <a:lstStyle/>
          <a:p>
            <a:r>
              <a:rPr lang="en-IN" dirty="0" smtClean="0"/>
              <a:t>Use </a:t>
            </a:r>
            <a:r>
              <a:rPr lang="en-IN" dirty="0"/>
              <a:t>anti-virus and anti-spyware Software</a:t>
            </a:r>
          </a:p>
          <a:p>
            <a:pPr>
              <a:buFont typeface="Arial" pitchFamily="34" charset="0"/>
              <a:buChar char="•"/>
            </a:pPr>
            <a:r>
              <a:rPr lang="en-IN" sz="2000" dirty="0" smtClean="0"/>
              <a:t>Detects </a:t>
            </a:r>
            <a:r>
              <a:rPr lang="en-IN" sz="2000" dirty="0"/>
              <a:t>and removes viruses and </a:t>
            </a:r>
            <a:r>
              <a:rPr lang="en-IN" sz="2000" dirty="0" smtClean="0"/>
              <a:t>spyware from </a:t>
            </a:r>
            <a:r>
              <a:rPr lang="en-IN" sz="2000" dirty="0"/>
              <a:t>your computer</a:t>
            </a:r>
          </a:p>
          <a:p>
            <a:pPr>
              <a:buFont typeface="Arial" pitchFamily="34" charset="0"/>
              <a:buChar char="•"/>
            </a:pPr>
            <a:r>
              <a:rPr lang="en-IN" sz="2000" dirty="0" smtClean="0"/>
              <a:t>Must </a:t>
            </a:r>
            <a:r>
              <a:rPr lang="en-IN" sz="2000" dirty="0"/>
              <a:t>be kept up to date</a:t>
            </a:r>
          </a:p>
          <a:p>
            <a:endParaRPr lang="en-IN" dirty="0" smtClean="0"/>
          </a:p>
          <a:p>
            <a:r>
              <a:rPr lang="en-IN" dirty="0" smtClean="0"/>
              <a:t>Install </a:t>
            </a:r>
            <a:r>
              <a:rPr lang="en-IN" dirty="0"/>
              <a:t>security patches</a:t>
            </a:r>
          </a:p>
          <a:p>
            <a:pPr marL="0" indent="0">
              <a:buNone/>
            </a:pPr>
            <a:endParaRPr lang="en-IN" dirty="0" smtClean="0"/>
          </a:p>
          <a:p>
            <a:r>
              <a:rPr lang="en-IN" dirty="0" smtClean="0"/>
              <a:t>Enable </a:t>
            </a:r>
            <a:r>
              <a:rPr lang="en-IN" dirty="0"/>
              <a:t>Firewalls</a:t>
            </a:r>
          </a:p>
          <a:p>
            <a:pPr>
              <a:buFont typeface="Arial" pitchFamily="34" charset="0"/>
              <a:buChar char="•"/>
            </a:pPr>
            <a:r>
              <a:rPr lang="en-IN" sz="2000" dirty="0" smtClean="0"/>
              <a:t>Protects </a:t>
            </a:r>
            <a:r>
              <a:rPr lang="en-IN" sz="2000" dirty="0"/>
              <a:t>computers by </a:t>
            </a:r>
            <a:r>
              <a:rPr lang="en-IN" sz="2000" dirty="0" smtClean="0"/>
              <a:t>preventing unauthorized </a:t>
            </a:r>
            <a:r>
              <a:rPr lang="en-IN" sz="2000" dirty="0"/>
              <a:t>access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052734"/>
            <a:ext cx="1584176" cy="12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5800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178</TotalTime>
  <Words>1075</Words>
  <Application>Microsoft Office PowerPoint</Application>
  <PresentationFormat>On-screen Show (4:3)</PresentationFormat>
  <Paragraphs>161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Sharing Is Caring But Not On The Internet</vt:lpstr>
      <vt:lpstr>PowerPoint Presentation</vt:lpstr>
      <vt:lpstr>      Todays’ Discussion </vt:lpstr>
      <vt:lpstr>                  What is Computer, Our and Internet Security </vt:lpstr>
      <vt:lpstr>Who Should be concerned </vt:lpstr>
      <vt:lpstr>  Why Should I Care? </vt:lpstr>
      <vt:lpstr> Why Should I Care.. Cont’d </vt:lpstr>
      <vt:lpstr>Why Should I Care.. Cont’d</vt:lpstr>
      <vt:lpstr>Basic Approaches to Security</vt:lpstr>
      <vt:lpstr>Basic Approaches to Security</vt:lpstr>
      <vt:lpstr>Basic Approaches to Security</vt:lpstr>
      <vt:lpstr>     Security for Mobile Devices and Social Networks  </vt:lpstr>
      <vt:lpstr>   Mobile Devices - Risks </vt:lpstr>
      <vt:lpstr> Mobile Devices - Risks </vt:lpstr>
      <vt:lpstr>   Mobile Devices - How are Location Sharing Technologies used? </vt:lpstr>
      <vt:lpstr>Risks of Location Sharing Technologies </vt:lpstr>
      <vt:lpstr>    Examples of Location-Sharing Technologies </vt:lpstr>
      <vt:lpstr>Security Guidelines for Location Sharing Technologies </vt:lpstr>
      <vt:lpstr>Security Guidelines - Mobile Devices </vt:lpstr>
      <vt:lpstr>Security Guidelines - Social Networks </vt:lpstr>
      <vt:lpstr>Security Guidelines - Social Networks </vt:lpstr>
      <vt:lpstr>Security Guidelines - Social Networks </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room3</dc:creator>
  <cp:lastModifiedBy>J5</cp:lastModifiedBy>
  <cp:revision>94</cp:revision>
  <dcterms:created xsi:type="dcterms:W3CDTF">2019-11-03T13:25:23Z</dcterms:created>
  <dcterms:modified xsi:type="dcterms:W3CDTF">2019-11-05T05:17:17Z</dcterms:modified>
</cp:coreProperties>
</file>