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58" r:id="rId3"/>
    <p:sldId id="260" r:id="rId4"/>
    <p:sldId id="262" r:id="rId5"/>
    <p:sldId id="264" r:id="rId6"/>
    <p:sldId id="266" r:id="rId7"/>
    <p:sldId id="268" r:id="rId8"/>
    <p:sldId id="270" r:id="rId9"/>
    <p:sldId id="272" r:id="rId10"/>
    <p:sldId id="274" r:id="rId11"/>
    <p:sldId id="276" r:id="rId12"/>
    <p:sldId id="278" r:id="rId13"/>
    <p:sldId id="280" r:id="rId14"/>
    <p:sldId id="282" r:id="rId15"/>
    <p:sldId id="28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C5BB8-EBF2-4AE3-B3DF-4D72F303E94E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D797F-36C6-454C-8AE9-12AE2D229E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9371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255A92-2683-47E5-A484-2C44437B895A}" type="slidenum">
              <a:rPr lang="en-GB"/>
              <a:pPr/>
              <a:t>2</a:t>
            </a:fld>
            <a:endParaRPr lang="en-GB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C9DED5-117C-4EC2-B089-5D110E5160BA}" type="slidenum">
              <a:rPr lang="en-GB"/>
              <a:pPr/>
              <a:t>11</a:t>
            </a:fld>
            <a:endParaRPr lang="en-GB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BF31E0-13D3-497A-9CA4-4307AF713658}" type="slidenum">
              <a:rPr lang="en-GB"/>
              <a:pPr/>
              <a:t>12</a:t>
            </a:fld>
            <a:endParaRPr lang="en-GB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53DCE0-6C34-4683-A0B5-CF57A7EA6164}" type="slidenum">
              <a:rPr lang="en-GB"/>
              <a:pPr/>
              <a:t>13</a:t>
            </a:fld>
            <a:endParaRPr lang="en-GB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9A045A-765C-4DAA-8383-2D5B85ACE2C6}" type="slidenum">
              <a:rPr lang="en-GB"/>
              <a:pPr/>
              <a:t>3</a:t>
            </a:fld>
            <a:endParaRPr lang="en-GB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B735B2-50E1-4B1E-85BB-91743C63DBD6}" type="slidenum">
              <a:rPr lang="en-GB"/>
              <a:pPr/>
              <a:t>4</a:t>
            </a:fld>
            <a:endParaRPr lang="en-GB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69DFBC-6159-40F5-9E3B-31A9765CC639}" type="slidenum">
              <a:rPr lang="en-GB"/>
              <a:pPr/>
              <a:t>5</a:t>
            </a:fld>
            <a:endParaRPr lang="en-GB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FF2FE6-4A7B-40DB-B272-5AB5C33B8ED2}" type="slidenum">
              <a:rPr lang="en-GB"/>
              <a:pPr/>
              <a:t>6</a:t>
            </a:fld>
            <a:endParaRPr lang="en-GB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D958A5-DADE-4037-9AC8-45151F4FE4EB}" type="slidenum">
              <a:rPr lang="en-GB"/>
              <a:pPr/>
              <a:t>7</a:t>
            </a:fld>
            <a:endParaRPr lang="en-GB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DBA385-747A-44B7-B9B2-8C9A2C9A67F0}" type="slidenum">
              <a:rPr lang="en-GB"/>
              <a:pPr/>
              <a:t>8</a:t>
            </a:fld>
            <a:endParaRPr lang="en-GB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2291C7-35F6-4314-A314-9DEA7F94BB94}" type="slidenum">
              <a:rPr lang="en-GB"/>
              <a:pPr/>
              <a:t>9</a:t>
            </a:fld>
            <a:endParaRPr lang="en-GB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C35451-9E86-4A58-8FB0-AF747D077F55}" type="slidenum">
              <a:rPr lang="en-GB"/>
              <a:pPr/>
              <a:t>10</a:t>
            </a:fld>
            <a:endParaRPr lang="en-GB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4A3BD-9078-4C9A-95C6-730A59ADAD44}" type="datetime1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B465C-71E9-42E6-999A-3CF5ED960183}" type="datetime1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2C0B7-4DC0-4D62-A5BB-7C116D6DB6A1}" type="datetime1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2E529-E73D-4241-988C-6316F118FD17}" type="datetime1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C089-8C86-46CB-B4C8-0FEA65AC2C0E}" type="datetime1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5D13-4E88-4E2A-9173-55E58E7A2C44}" type="datetime1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79BD-F353-4D61-9888-FA26CFADE25F}" type="datetime1">
              <a:rPr lang="en-US" smtClean="0"/>
              <a:t>11/4/2019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48772-C22E-4B2F-AA77-CD596DD1AD78}" type="datetime1">
              <a:rPr lang="en-US" smtClean="0"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C6DA8-E6C5-407C-A3F9-6B9AFF78FAAA}" type="datetime1">
              <a:rPr lang="en-US" smtClean="0"/>
              <a:t>11/4/2019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C3191-7318-49EA-9B09-3CAB8CC7E9E9}" type="datetime1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7A3B9-E175-4A66-BF9C-2AD38C6E1584}" type="datetime1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BF19E95-1D65-44D5-8749-3A673A512603}" type="datetime1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ilat.com/Solutions_CaseStudies_Posta.asp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orldspace.com/about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ICT for Rural Development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mr-IN" i="1" dirty="0"/>
              <a:t>BY</a:t>
            </a:r>
            <a:r>
              <a:rPr lang="mr-IN" dirty="0"/>
              <a:t> </a:t>
            </a:r>
            <a:r>
              <a:rPr lang="mr-IN" i="1" dirty="0"/>
              <a:t>SANTOSH</a:t>
            </a:r>
            <a:r>
              <a:rPr lang="mr-IN" dirty="0"/>
              <a:t> </a:t>
            </a:r>
            <a:r>
              <a:rPr lang="mr-IN" i="1" dirty="0"/>
              <a:t>R</a:t>
            </a:r>
            <a:r>
              <a:rPr lang="mr-IN" dirty="0"/>
              <a:t>. </a:t>
            </a:r>
            <a:r>
              <a:rPr lang="mr-IN" i="1" dirty="0"/>
              <a:t>NAGTILAK</a:t>
            </a:r>
            <a:endParaRPr lang="en-IN" i="1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51554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GB" sz="2800"/>
              <a:t>Agricultural Information Systems</a:t>
            </a:r>
          </a:p>
          <a:p>
            <a:pPr>
              <a:lnSpc>
                <a:spcPct val="90000"/>
              </a:lnSpc>
            </a:pPr>
            <a:r>
              <a:rPr lang="en-GB" sz="2800"/>
              <a:t>M.S. Swanimathan Research Foundation (India)</a:t>
            </a:r>
          </a:p>
          <a:p>
            <a:pPr>
              <a:lnSpc>
                <a:spcPct val="90000"/>
              </a:lnSpc>
            </a:pPr>
            <a:r>
              <a:rPr lang="en-GB" sz="2800"/>
              <a:t>Gilat VSAT solutions in Africa</a:t>
            </a:r>
          </a:p>
          <a:p>
            <a:pPr>
              <a:lnSpc>
                <a:spcPct val="90000"/>
              </a:lnSpc>
            </a:pPr>
            <a:r>
              <a:rPr lang="en-GB" sz="2800"/>
              <a:t>African Agricultural Technology Foundation </a:t>
            </a:r>
          </a:p>
          <a:p>
            <a:pPr>
              <a:lnSpc>
                <a:spcPct val="90000"/>
              </a:lnSpc>
            </a:pPr>
            <a:r>
              <a:rPr lang="en-GB" sz="2800"/>
              <a:t>Philippines: e-Learning for agricultural communities</a:t>
            </a:r>
          </a:p>
          <a:p>
            <a:pPr>
              <a:lnSpc>
                <a:spcPct val="90000"/>
              </a:lnSpc>
            </a:pPr>
            <a:r>
              <a:rPr lang="en-GB" sz="2800"/>
              <a:t>Bangladesh NGOs Network for Radio and Communication</a:t>
            </a:r>
          </a:p>
          <a:p>
            <a:pPr>
              <a:lnSpc>
                <a:spcPct val="90000"/>
              </a:lnSpc>
            </a:pPr>
            <a:r>
              <a:rPr lang="en-GB" sz="2800"/>
              <a:t>HP KNUST Digital Villages 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Case studies</a:t>
            </a:r>
          </a:p>
        </p:txBody>
      </p:sp>
    </p:spTree>
    <p:extLst>
      <p:ext uri="{BB962C8B-B14F-4D97-AF65-F5344CB8AC3E}">
        <p14:creationId xmlns:p14="http://schemas.microsoft.com/office/powerpoint/2010/main" val="212216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46482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 dirty="0"/>
              <a:t>Village knowledge centres for fishing communities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Dangers of fishing in ignorance of the weather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Use of satellite imagery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Disseminate information to whole community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Women also know, and can give them other tasks!</a:t>
            </a:r>
          </a:p>
          <a:p>
            <a:pPr lvl="1">
              <a:lnSpc>
                <a:spcPct val="90000"/>
              </a:lnSpc>
            </a:pPr>
            <a:endParaRPr lang="en-GB" sz="2400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M.S. Swaminathan Foundation in southern India</a:t>
            </a:r>
          </a:p>
        </p:txBody>
      </p:sp>
      <p:pic>
        <p:nvPicPr>
          <p:cNvPr id="17412" name="Picture 4" descr="Arun fisherm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905000"/>
            <a:ext cx="2559050" cy="164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3" name="Picture 5" descr="Arun weather ma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886200"/>
            <a:ext cx="2565400" cy="2557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244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5334000" cy="4525963"/>
          </a:xfrm>
        </p:spPr>
        <p:txBody>
          <a:bodyPr/>
          <a:lstStyle/>
          <a:p>
            <a:r>
              <a:rPr lang="en-GB" sz="2800"/>
              <a:t>Village Knowledge Centres</a:t>
            </a:r>
          </a:p>
          <a:p>
            <a:pPr lvl="1"/>
            <a:r>
              <a:rPr lang="en-GB" sz="2400"/>
              <a:t>Particular emphasis on women’s education</a:t>
            </a:r>
          </a:p>
          <a:p>
            <a:pPr lvl="1"/>
            <a:r>
              <a:rPr lang="en-GB" sz="2400"/>
              <a:t>Use of solar power for energy</a:t>
            </a:r>
          </a:p>
          <a:p>
            <a:pPr lvl="1"/>
            <a:r>
              <a:rPr lang="en-GB" sz="2400"/>
              <a:t>Women helping rural women</a:t>
            </a:r>
          </a:p>
          <a:p>
            <a:pPr lvl="1"/>
            <a:r>
              <a:rPr lang="en-GB" sz="2400"/>
              <a:t>Initially from 19997 funded by IDRC</a:t>
            </a:r>
          </a:p>
          <a:p>
            <a:pPr lvl="1"/>
            <a:r>
              <a:rPr lang="en-GB" sz="2400"/>
              <a:t>Now plans to roll out across India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M.S. Swaminathan Foundation in southern India</a:t>
            </a:r>
          </a:p>
        </p:txBody>
      </p:sp>
      <p:pic>
        <p:nvPicPr>
          <p:cNvPr id="18436" name="Picture 4" descr="Arun rural wo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676400"/>
            <a:ext cx="26225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7" name="Picture 5" descr="Arun sola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657600"/>
            <a:ext cx="2514600" cy="142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8" name="Picture 6" descr="Arun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181600"/>
            <a:ext cx="2546350" cy="1458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878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Amateur radio </a:t>
            </a:r>
          </a:p>
          <a:p>
            <a:pPr lvl="1"/>
            <a:r>
              <a:rPr lang="en-GB"/>
              <a:t>Working with Oxfam since 2000</a:t>
            </a:r>
          </a:p>
          <a:p>
            <a:pPr lvl="1"/>
            <a:r>
              <a:rPr lang="en-GB"/>
              <a:t>To promote use of amateur radio</a:t>
            </a:r>
          </a:p>
          <a:p>
            <a:r>
              <a:rPr lang="en-GB"/>
              <a:t>Community Radio</a:t>
            </a:r>
          </a:p>
          <a:p>
            <a:pPr lvl="1"/>
            <a:r>
              <a:rPr lang="en-GB"/>
              <a:t>Training people in the use of community radio since 2001</a:t>
            </a:r>
          </a:p>
          <a:p>
            <a:pPr lvl="1"/>
            <a:r>
              <a:rPr lang="en-GB"/>
              <a:t>Supporting NGOs</a:t>
            </a:r>
          </a:p>
          <a:p>
            <a:pPr lvl="1"/>
            <a:r>
              <a:rPr lang="en-GB"/>
              <a:t>Advocacy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Bangladesh NGOs Network for Radio and Communication</a:t>
            </a:r>
          </a:p>
        </p:txBody>
      </p:sp>
      <p:pic>
        <p:nvPicPr>
          <p:cNvPr id="5018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5105400"/>
            <a:ext cx="3327400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35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Need for a diversity of solutions</a:t>
            </a:r>
          </a:p>
          <a:p>
            <a:r>
              <a:rPr lang="en-GB"/>
              <a:t>Technologies can indeed overcome many of the physical constraints affecting rural areas</a:t>
            </a:r>
          </a:p>
          <a:p>
            <a:r>
              <a:rPr lang="en-GB"/>
              <a:t>But, need for will of governments to support them</a:t>
            </a:r>
          </a:p>
          <a:p>
            <a:pPr lvl="1"/>
            <a:r>
              <a:rPr lang="en-GB"/>
              <a:t>Is Lipton’s urban bias still alive and well in developing countries?</a:t>
            </a: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91436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mr-IN" sz="8800" i="1" dirty="0" smtClean="0">
                <a:solidFill>
                  <a:srgbClr val="FF0000"/>
                </a:solidFill>
              </a:rPr>
              <a:t>THANK YOU</a:t>
            </a:r>
            <a:endParaRPr lang="en-IN" sz="8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67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873251"/>
            <a:ext cx="5029200" cy="4525962"/>
          </a:xfrm>
        </p:spPr>
        <p:txBody>
          <a:bodyPr/>
          <a:lstStyle/>
          <a:p>
            <a:r>
              <a:rPr lang="en-GB" dirty="0"/>
              <a:t>Setting the scene</a:t>
            </a:r>
          </a:p>
          <a:p>
            <a:r>
              <a:rPr lang="en-GB" dirty="0"/>
              <a:t>Identifying the rural</a:t>
            </a:r>
          </a:p>
          <a:p>
            <a:r>
              <a:rPr lang="en-GB" dirty="0"/>
              <a:t>The potential of ICTs for rural development</a:t>
            </a:r>
          </a:p>
          <a:p>
            <a:pPr lvl="1"/>
            <a:r>
              <a:rPr lang="en-GB" dirty="0"/>
              <a:t>Constraints</a:t>
            </a:r>
          </a:p>
          <a:p>
            <a:pPr lvl="1"/>
            <a:r>
              <a:rPr lang="en-GB" dirty="0"/>
              <a:t>Potential solutions</a:t>
            </a:r>
          </a:p>
          <a:p>
            <a:r>
              <a:rPr lang="en-GB" dirty="0"/>
              <a:t>Case studies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Outline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8837613" y="639921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7173" name="Picture 5" descr="Rural scene smal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590800"/>
            <a:ext cx="34290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832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i="1" dirty="0"/>
              <a:t>Understanding Livelihoods: complexity, choices and policies in Southern India</a:t>
            </a: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/>
              <a:t>A 20 minute video by Catcher Media for DFID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Designed “to spark discussion about sustainable livelihoods approaches”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“Resource for development professionals in the NGO and Government sectors working at both policy and field levels”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Setting the scene</a:t>
            </a:r>
          </a:p>
        </p:txBody>
      </p:sp>
    </p:spTree>
    <p:extLst>
      <p:ext uri="{BB962C8B-B14F-4D97-AF65-F5344CB8AC3E}">
        <p14:creationId xmlns:p14="http://schemas.microsoft.com/office/powerpoint/2010/main" val="4190697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are the core messages this video is trying to get across?</a:t>
            </a:r>
          </a:p>
          <a:p>
            <a:r>
              <a:rPr lang="en-GB" dirty="0"/>
              <a:t>What strengths does the video format have in delivering these?</a:t>
            </a:r>
          </a:p>
          <a:p>
            <a:r>
              <a:rPr lang="en-GB" dirty="0"/>
              <a:t>How would you use the video in a learning context with</a:t>
            </a:r>
          </a:p>
          <a:p>
            <a:pPr lvl="1"/>
            <a:r>
              <a:rPr lang="en-GB" dirty="0"/>
              <a:t>NGOs?</a:t>
            </a:r>
          </a:p>
          <a:p>
            <a:pPr lvl="1"/>
            <a:r>
              <a:rPr lang="en-GB" dirty="0"/>
              <a:t>Government officials?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Setting the scene</a:t>
            </a:r>
          </a:p>
        </p:txBody>
      </p:sp>
    </p:spTree>
    <p:extLst>
      <p:ext uri="{BB962C8B-B14F-4D97-AF65-F5344CB8AC3E}">
        <p14:creationId xmlns:p14="http://schemas.microsoft.com/office/powerpoint/2010/main" val="2294039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GB" sz="2800"/>
              <a:t>What do we think of when we consider the ‘rural’?</a:t>
            </a:r>
          </a:p>
          <a:p>
            <a:pPr lvl="1">
              <a:lnSpc>
                <a:spcPct val="90000"/>
              </a:lnSpc>
            </a:pPr>
            <a:r>
              <a:rPr lang="en-GB" sz="2400"/>
              <a:t>Low density</a:t>
            </a:r>
          </a:p>
          <a:p>
            <a:pPr lvl="1">
              <a:lnSpc>
                <a:spcPct val="90000"/>
              </a:lnSpc>
            </a:pPr>
            <a:r>
              <a:rPr lang="en-GB" sz="2400"/>
              <a:t>Extensive production</a:t>
            </a:r>
          </a:p>
          <a:p>
            <a:pPr lvl="2">
              <a:lnSpc>
                <a:spcPct val="90000"/>
              </a:lnSpc>
            </a:pPr>
            <a:r>
              <a:rPr lang="en-GB" sz="2000"/>
              <a:t>Forestry</a:t>
            </a:r>
          </a:p>
          <a:p>
            <a:pPr lvl="2">
              <a:lnSpc>
                <a:spcPct val="90000"/>
              </a:lnSpc>
            </a:pPr>
            <a:r>
              <a:rPr lang="en-GB" sz="2000"/>
              <a:t>Agriculture</a:t>
            </a:r>
          </a:p>
          <a:p>
            <a:pPr lvl="1">
              <a:lnSpc>
                <a:spcPct val="90000"/>
              </a:lnSpc>
            </a:pPr>
            <a:r>
              <a:rPr lang="en-GB" sz="2400"/>
              <a:t>Generally poor</a:t>
            </a:r>
          </a:p>
          <a:p>
            <a:pPr lvl="2">
              <a:lnSpc>
                <a:spcPct val="90000"/>
              </a:lnSpc>
            </a:pPr>
            <a:r>
              <a:rPr lang="en-GB" sz="2000"/>
              <a:t>Why else would people migrate to towns?</a:t>
            </a:r>
          </a:p>
          <a:p>
            <a:pPr lvl="1">
              <a:lnSpc>
                <a:spcPct val="90000"/>
              </a:lnSpc>
            </a:pPr>
            <a:r>
              <a:rPr lang="en-GB" sz="2400"/>
              <a:t>‘Backward’</a:t>
            </a:r>
          </a:p>
          <a:p>
            <a:pPr lvl="1">
              <a:lnSpc>
                <a:spcPct val="90000"/>
              </a:lnSpc>
            </a:pPr>
            <a:r>
              <a:rPr lang="en-GB" sz="2400"/>
              <a:t>Limited services</a:t>
            </a:r>
          </a:p>
          <a:p>
            <a:pPr>
              <a:lnSpc>
                <a:spcPct val="90000"/>
              </a:lnSpc>
            </a:pPr>
            <a:r>
              <a:rPr lang="en-GB" sz="2800"/>
              <a:t>The Urban as dominant and ‘civilised’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/>
              <a:t>Identifying the rural</a:t>
            </a:r>
          </a:p>
        </p:txBody>
      </p:sp>
    </p:spTree>
    <p:extLst>
      <p:ext uri="{BB962C8B-B14F-4D97-AF65-F5344CB8AC3E}">
        <p14:creationId xmlns:p14="http://schemas.microsoft.com/office/powerpoint/2010/main" val="3513161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GB" sz="2800"/>
              <a:t>How much ‘rural’ development have you learnt in your courses so far?</a:t>
            </a:r>
          </a:p>
          <a:p>
            <a:pPr lvl="1">
              <a:lnSpc>
                <a:spcPct val="90000"/>
              </a:lnSpc>
            </a:pPr>
            <a:r>
              <a:rPr lang="en-GB" sz="2400"/>
              <a:t>An example of bias against ‘the rural’!</a:t>
            </a:r>
          </a:p>
          <a:p>
            <a:pPr lvl="1">
              <a:lnSpc>
                <a:spcPct val="90000"/>
              </a:lnSpc>
            </a:pPr>
            <a:r>
              <a:rPr lang="en-GB" sz="2400"/>
              <a:t>Yet almost all the world’s food and raw materials come from rural areas</a:t>
            </a:r>
          </a:p>
          <a:p>
            <a:pPr>
              <a:lnSpc>
                <a:spcPct val="90000"/>
              </a:lnSpc>
            </a:pPr>
            <a:r>
              <a:rPr lang="en-GB" sz="2800"/>
              <a:t>Michael Lipton (1977) </a:t>
            </a:r>
            <a:r>
              <a:rPr lang="en-GB" sz="2800" i="1"/>
              <a:t>Why Poor People Stay Poor</a:t>
            </a:r>
            <a:endParaRPr lang="en-GB" sz="2800"/>
          </a:p>
          <a:p>
            <a:pPr lvl="1">
              <a:lnSpc>
                <a:spcPct val="90000"/>
              </a:lnSpc>
            </a:pPr>
            <a:r>
              <a:rPr lang="en-GB" sz="2400"/>
              <a:t>Urban bias</a:t>
            </a:r>
          </a:p>
          <a:p>
            <a:pPr lvl="1">
              <a:lnSpc>
                <a:spcPct val="90000"/>
              </a:lnSpc>
            </a:pPr>
            <a:r>
              <a:rPr lang="en-GB" sz="2400"/>
              <a:t>Dominance of interests designed to increase unequal terms of trade between urban and rural areas and people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/>
              <a:t>Identifying the rural</a:t>
            </a:r>
          </a:p>
        </p:txBody>
      </p:sp>
    </p:spTree>
    <p:extLst>
      <p:ext uri="{BB962C8B-B14F-4D97-AF65-F5344CB8AC3E}">
        <p14:creationId xmlns:p14="http://schemas.microsoft.com/office/powerpoint/2010/main" val="3451054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800" dirty="0"/>
              <a:t>Potential to</a:t>
            </a:r>
          </a:p>
          <a:p>
            <a:pPr lvl="1"/>
            <a:r>
              <a:rPr lang="en-GB" sz="2400" dirty="0"/>
              <a:t>Provide services to dispersed rural people</a:t>
            </a:r>
          </a:p>
          <a:p>
            <a:pPr lvl="2"/>
            <a:r>
              <a:rPr lang="en-GB" sz="2000" dirty="0"/>
              <a:t>Radio, TV, Internet, Mobile telephony</a:t>
            </a:r>
          </a:p>
          <a:p>
            <a:pPr lvl="1"/>
            <a:r>
              <a:rPr lang="en-GB" sz="2400" dirty="0"/>
              <a:t>Disseminate information more broadly</a:t>
            </a:r>
          </a:p>
          <a:p>
            <a:pPr lvl="2"/>
            <a:r>
              <a:rPr lang="en-GB" sz="2000" dirty="0"/>
              <a:t>Market information</a:t>
            </a:r>
          </a:p>
          <a:p>
            <a:pPr lvl="2"/>
            <a:r>
              <a:rPr lang="en-GB" sz="2000" dirty="0"/>
              <a:t>Agricultural extension services</a:t>
            </a:r>
          </a:p>
          <a:p>
            <a:pPr lvl="1"/>
            <a:r>
              <a:rPr lang="en-GB" sz="2400" dirty="0"/>
              <a:t>Breakdown the urban bias</a:t>
            </a:r>
          </a:p>
          <a:p>
            <a:r>
              <a:rPr lang="en-GB" sz="2800" dirty="0"/>
              <a:t>But</a:t>
            </a:r>
          </a:p>
          <a:p>
            <a:pPr lvl="1"/>
            <a:r>
              <a:rPr lang="en-GB" sz="2400" dirty="0"/>
              <a:t>Infrastructure is needed</a:t>
            </a:r>
          </a:p>
          <a:p>
            <a:pPr lvl="1"/>
            <a:r>
              <a:rPr lang="en-GB" sz="2400" dirty="0"/>
              <a:t>Costs must be affordable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/>
              <a:t>ICTs in rural development</a:t>
            </a:r>
          </a:p>
        </p:txBody>
      </p:sp>
    </p:spTree>
    <p:extLst>
      <p:ext uri="{BB962C8B-B14F-4D97-AF65-F5344CB8AC3E}">
        <p14:creationId xmlns:p14="http://schemas.microsoft.com/office/powerpoint/2010/main" val="375565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 dirty="0"/>
              <a:t>Dispersed low density populations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Therefore high cost of providing services</a:t>
            </a:r>
          </a:p>
          <a:p>
            <a:pPr>
              <a:lnSpc>
                <a:spcPct val="90000"/>
              </a:lnSpc>
            </a:pPr>
            <a:r>
              <a:rPr lang="en-GB" sz="2800" dirty="0"/>
              <a:t>Distances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High transport costs to peripheral regions</a:t>
            </a:r>
          </a:p>
          <a:p>
            <a:pPr>
              <a:lnSpc>
                <a:spcPct val="90000"/>
              </a:lnSpc>
            </a:pPr>
            <a:r>
              <a:rPr lang="en-GB" sz="2800" dirty="0"/>
              <a:t>Terrain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Mountain ranges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Impassable roads in rainy seasons</a:t>
            </a:r>
          </a:p>
          <a:p>
            <a:pPr>
              <a:lnSpc>
                <a:spcPct val="90000"/>
              </a:lnSpc>
            </a:pPr>
            <a:r>
              <a:rPr lang="en-GB" sz="2800" dirty="0"/>
              <a:t>Traditional lack of technological knowledge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Need for easy to use </a:t>
            </a:r>
            <a:r>
              <a:rPr lang="en-GB" sz="2400" dirty="0" smtClean="0"/>
              <a:t>solutions</a:t>
            </a:r>
            <a:endParaRPr lang="en-GB" sz="2400" dirty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Key constraints in rural communication</a:t>
            </a:r>
          </a:p>
        </p:txBody>
      </p:sp>
    </p:spTree>
    <p:extLst>
      <p:ext uri="{BB962C8B-B14F-4D97-AF65-F5344CB8AC3E}">
        <p14:creationId xmlns:p14="http://schemas.microsoft.com/office/powerpoint/2010/main" val="2843523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sz="2800"/>
              <a:t>Radio can reach everywhere</a:t>
            </a:r>
          </a:p>
          <a:p>
            <a:pPr lvl="1">
              <a:lnSpc>
                <a:spcPct val="90000"/>
              </a:lnSpc>
            </a:pPr>
            <a:r>
              <a:rPr lang="en-GB" sz="2400"/>
              <a:t>Soaps for health and rural development</a:t>
            </a:r>
          </a:p>
          <a:p>
            <a:pPr>
              <a:lnSpc>
                <a:spcPct val="90000"/>
              </a:lnSpc>
            </a:pPr>
            <a:r>
              <a:rPr lang="en-GB" sz="2800"/>
              <a:t>Satellites can likewise overcome line of sight constraints</a:t>
            </a:r>
          </a:p>
          <a:p>
            <a:pPr lvl="1">
              <a:lnSpc>
                <a:spcPct val="90000"/>
              </a:lnSpc>
            </a:pPr>
            <a:r>
              <a:rPr lang="en-GB" sz="2400"/>
              <a:t>Especially VSAT (Very Small Aperture Terminal)</a:t>
            </a:r>
          </a:p>
          <a:p>
            <a:pPr lvl="2">
              <a:lnSpc>
                <a:spcPct val="90000"/>
              </a:lnSpc>
            </a:pPr>
            <a:r>
              <a:rPr lang="en-GB" sz="2000"/>
              <a:t>Gilat in Rwanda, Kenya, DRC, Mozambique</a:t>
            </a:r>
          </a:p>
          <a:p>
            <a:pPr lvl="3">
              <a:lnSpc>
                <a:spcPct val="90000"/>
              </a:lnSpc>
            </a:pPr>
            <a:r>
              <a:rPr lang="en-GB" sz="1800"/>
              <a:t>Posta Kenya </a:t>
            </a:r>
            <a:r>
              <a:rPr lang="en-GB" sz="1200">
                <a:hlinkClick r:id="rId3"/>
              </a:rPr>
              <a:t>http://www.gilat.com/Solutions_CaseStudies_Posta.asp</a:t>
            </a:r>
            <a:r>
              <a:rPr lang="en-GB" sz="1200"/>
              <a:t> </a:t>
            </a:r>
            <a:endParaRPr lang="en-GB" sz="1800"/>
          </a:p>
          <a:p>
            <a:pPr lvl="1">
              <a:lnSpc>
                <a:spcPct val="90000"/>
              </a:lnSpc>
            </a:pPr>
            <a:r>
              <a:rPr lang="en-GB" sz="2400"/>
              <a:t>The WorldSpace solution </a:t>
            </a:r>
            <a:r>
              <a:rPr lang="en-GB" sz="1200">
                <a:hlinkClick r:id="rId4"/>
              </a:rPr>
              <a:t>http://www.worldspace.com/about/index.html</a:t>
            </a:r>
            <a:r>
              <a:rPr lang="en-GB" sz="1200"/>
              <a:t> </a:t>
            </a:r>
            <a:endParaRPr lang="en-GB" sz="2400"/>
          </a:p>
          <a:p>
            <a:pPr lvl="2">
              <a:lnSpc>
                <a:spcPct val="90000"/>
              </a:lnSpc>
            </a:pPr>
            <a:r>
              <a:rPr lang="en-GB" sz="2000"/>
              <a:t>Established in 1990 - satellite radio</a:t>
            </a:r>
          </a:p>
          <a:p>
            <a:pPr lvl="2">
              <a:lnSpc>
                <a:spcPct val="90000"/>
              </a:lnSpc>
            </a:pPr>
            <a:r>
              <a:rPr lang="en-GB" sz="2000"/>
              <a:t>Downloading learning content to rural areas</a:t>
            </a:r>
          </a:p>
          <a:p>
            <a:pPr>
              <a:lnSpc>
                <a:spcPct val="90000"/>
              </a:lnSpc>
            </a:pPr>
            <a:r>
              <a:rPr lang="en-GB" sz="2800"/>
              <a:t>Telephony</a:t>
            </a:r>
          </a:p>
          <a:p>
            <a:pPr lvl="1">
              <a:lnSpc>
                <a:spcPct val="90000"/>
              </a:lnSpc>
            </a:pPr>
            <a:r>
              <a:rPr lang="en-GB" sz="2400"/>
              <a:t>Mobiles: dramatic impact on communication</a:t>
            </a:r>
          </a:p>
          <a:p>
            <a:pPr lvl="1">
              <a:lnSpc>
                <a:spcPct val="90000"/>
              </a:lnSpc>
            </a:pPr>
            <a:endParaRPr lang="en-GB" sz="24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/>
              <a:t>Technological </a:t>
            </a:r>
            <a:r>
              <a:rPr lang="en-GB" altLang="ja-JP">
                <a:ea typeface="ＭＳ Ｐゴシック" charset="-128"/>
              </a:rPr>
              <a:t>solutions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73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46</TotalTime>
  <Words>593</Words>
  <Application>Microsoft Office PowerPoint</Application>
  <PresentationFormat>On-screen Show (4:3)</PresentationFormat>
  <Paragraphs>118</Paragraphs>
  <Slides>15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Waveform</vt:lpstr>
      <vt:lpstr>ICT for Rural Development</vt:lpstr>
      <vt:lpstr>Outline</vt:lpstr>
      <vt:lpstr>Setting the scene</vt:lpstr>
      <vt:lpstr>Setting the scene</vt:lpstr>
      <vt:lpstr>Identifying the rural</vt:lpstr>
      <vt:lpstr>Identifying the rural</vt:lpstr>
      <vt:lpstr>ICTs in rural development</vt:lpstr>
      <vt:lpstr>Key constraints in rural communication</vt:lpstr>
      <vt:lpstr>Technological solutions</vt:lpstr>
      <vt:lpstr>Case studies</vt:lpstr>
      <vt:lpstr>M.S. Swaminathan Foundation in southern India</vt:lpstr>
      <vt:lpstr>M.S. Swaminathan Foundation in southern India</vt:lpstr>
      <vt:lpstr>Bangladesh NGOs Network for Radio and Communication</vt:lpstr>
      <vt:lpstr>Conclusions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OF ICT IN E-GOVERNANCE AND RURAL DEVELOPMENT</dc:title>
  <dc:creator>room52</dc:creator>
  <cp:lastModifiedBy>room52</cp:lastModifiedBy>
  <cp:revision>15</cp:revision>
  <dcterms:created xsi:type="dcterms:W3CDTF">2006-08-16T00:00:00Z</dcterms:created>
  <dcterms:modified xsi:type="dcterms:W3CDTF">2019-11-04T14:13:09Z</dcterms:modified>
</cp:coreProperties>
</file>