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79F1AB5-DB09-4253-9727-D54A92193114}" type="datetimeFigureOut">
              <a:rPr lang="en-US" smtClean="0"/>
              <a:t>11/4/2019</a:t>
            </a:fld>
            <a:endParaRPr lang="en-US"/>
          </a:p>
        </p:txBody>
      </p:sp>
      <p:sp>
        <p:nvSpPr>
          <p:cNvPr id="8" name="Slide Number Placeholder 7"/>
          <p:cNvSpPr>
            <a:spLocks noGrp="1"/>
          </p:cNvSpPr>
          <p:nvPr>
            <p:ph type="sldNum" sz="quarter" idx="11"/>
          </p:nvPr>
        </p:nvSpPr>
        <p:spPr/>
        <p:txBody>
          <a:bodyPr/>
          <a:lstStyle/>
          <a:p>
            <a:fld id="{21A48F77-C294-475C-AB80-158BA795508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9F1AB5-DB09-4253-9727-D54A92193114}"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8F77-C294-475C-AB80-158BA79550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9F1AB5-DB09-4253-9727-D54A92193114}"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8F77-C294-475C-AB80-158BA79550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9F1AB5-DB09-4253-9727-D54A92193114}"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8F77-C294-475C-AB80-158BA79550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9F1AB5-DB09-4253-9727-D54A92193114}"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8F77-C294-475C-AB80-158BA7955085}"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9F1AB5-DB09-4253-9727-D54A92193114}"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48F77-C294-475C-AB80-158BA7955085}"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79F1AB5-DB09-4253-9727-D54A92193114}"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48F77-C294-475C-AB80-158BA7955085}"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9F1AB5-DB09-4253-9727-D54A92193114}"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48F77-C294-475C-AB80-158BA795508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F1AB5-DB09-4253-9727-D54A92193114}"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48F77-C294-475C-AB80-158BA79550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9F1AB5-DB09-4253-9727-D54A92193114}"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48F77-C294-475C-AB80-158BA795508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9F1AB5-DB09-4253-9727-D54A92193114}"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48F77-C294-475C-AB80-158BA79550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79F1AB5-DB09-4253-9727-D54A92193114}" type="datetimeFigureOut">
              <a:rPr lang="en-US" smtClean="0"/>
              <a:t>11/4/2019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1A48F77-C294-475C-AB80-158BA7955085}"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305800" cy="2155825"/>
          </a:xfrm>
        </p:spPr>
        <p:style>
          <a:lnRef idx="1">
            <a:schemeClr val="accent4"/>
          </a:lnRef>
          <a:fillRef idx="2">
            <a:schemeClr val="accent4"/>
          </a:fillRef>
          <a:effectRef idx="1">
            <a:schemeClr val="accent4"/>
          </a:effectRef>
          <a:fontRef idx="minor">
            <a:schemeClr val="dk1"/>
          </a:fontRef>
        </p:style>
        <p:txBody>
          <a:bodyPr>
            <a:normAutofit/>
          </a:bodyPr>
          <a:lstStyle/>
          <a:p>
            <a:r>
              <a:rPr lang="en-US" sz="4800" dirty="0">
                <a:solidFill>
                  <a:srgbClr val="C00000"/>
                </a:solidFill>
              </a:rPr>
              <a:t>VISHAL ARJUN NAGARGOJE</a:t>
            </a:r>
          </a:p>
        </p:txBody>
      </p:sp>
      <p:sp>
        <p:nvSpPr>
          <p:cNvPr id="3" name="Subtitle 2"/>
          <p:cNvSpPr>
            <a:spLocks noGrp="1"/>
          </p:cNvSpPr>
          <p:nvPr>
            <p:ph type="subTitle" idx="1"/>
          </p:nvPr>
        </p:nvSpPr>
        <p:spPr>
          <a:xfrm>
            <a:off x="914400" y="3733800"/>
            <a:ext cx="7924800" cy="762000"/>
          </a:xfrm>
        </p:spPr>
        <p:txBody>
          <a:bodyPr/>
          <a:lstStyle/>
          <a:p>
            <a:r>
              <a:rPr lang="en-US" dirty="0">
                <a:solidFill>
                  <a:srgbClr val="0070C0"/>
                </a:solidFill>
              </a:rPr>
              <a:t>ASSISTANT COMMISSIONER OF SALES TAX</a:t>
            </a:r>
          </a:p>
        </p:txBody>
      </p:sp>
    </p:spTree>
    <p:extLst>
      <p:ext uri="{BB962C8B-B14F-4D97-AF65-F5344CB8AC3E}">
        <p14:creationId xmlns:p14="http://schemas.microsoft.com/office/powerpoint/2010/main" val="2308010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grpId="0" nodeType="clickEffect">
                                  <p:stCondLst>
                                    <p:cond delay="0"/>
                                  </p:stCondLst>
                                  <p:childTnLst>
                                    <p:animClr clrSpc="rgb" dir="cw">
                                      <p:cBhvr override="childStyle">
                                        <p:cTn id="13"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1"/>
            <a:ext cx="8153400"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4400" dirty="0">
                <a:solidFill>
                  <a:prstClr val="black"/>
                </a:solidFill>
                <a:ea typeface="+mj-ea"/>
                <a:cs typeface="+mj-cs"/>
              </a:rPr>
              <a:t>The Legal Consequences Of Using Pirated SOFTWARE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13350"/>
            <a:ext cx="6477000" cy="434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8440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4" presetClass="emph" presetSubtype="0" fill="hold" nodeType="clickEffect">
                                  <p:stCondLst>
                                    <p:cond delay="0"/>
                                  </p:stCondLst>
                                  <p:childTnLst>
                                    <p:animClr clrSpc="hsl" dir="cw">
                                      <p:cBhvr override="childStyle">
                                        <p:cTn id="11" dur="500" fill="hold"/>
                                        <p:tgtEl>
                                          <p:spTgt spid="1027"/>
                                        </p:tgtEl>
                                        <p:attrNameLst>
                                          <p:attrName>style.color</p:attrName>
                                        </p:attrNameLst>
                                      </p:cBhvr>
                                      <p:by>
                                        <p:hsl h="0" s="-12549" l="-25098"/>
                                      </p:by>
                                    </p:animClr>
                                    <p:animClr clrSpc="hsl" dir="cw">
                                      <p:cBhvr>
                                        <p:cTn id="12" dur="500" fill="hold"/>
                                        <p:tgtEl>
                                          <p:spTgt spid="1027"/>
                                        </p:tgtEl>
                                        <p:attrNameLst>
                                          <p:attrName>fillcolor</p:attrName>
                                        </p:attrNameLst>
                                      </p:cBhvr>
                                      <p:by>
                                        <p:hsl h="0" s="-12549" l="-25098"/>
                                      </p:by>
                                    </p:animClr>
                                    <p:animClr clrSpc="hsl" dir="cw">
                                      <p:cBhvr>
                                        <p:cTn id="13" dur="500" fill="hold"/>
                                        <p:tgtEl>
                                          <p:spTgt spid="1027"/>
                                        </p:tgtEl>
                                        <p:attrNameLst>
                                          <p:attrName>stroke.color</p:attrName>
                                        </p:attrNameLst>
                                      </p:cBhvr>
                                      <p:by>
                                        <p:hsl h="0" s="-12549" l="-25098"/>
                                      </p:by>
                                    </p:animClr>
                                    <p:set>
                                      <p:cBhvr>
                                        <p:cTn id="14" dur="500" fill="hold"/>
                                        <p:tgtEl>
                                          <p:spTgt spid="10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33600"/>
            <a:ext cx="883920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600" dirty="0"/>
              <a:t>In India, the copyright of computer software is protected under the Indian Copyright Act of 1957.</a:t>
            </a:r>
            <a:r>
              <a:rPr lang="en-US" sz="3600" b="0" i="0" dirty="0">
                <a:solidFill>
                  <a:srgbClr val="333333"/>
                </a:solidFill>
                <a:effectLst/>
                <a:latin typeface="-apple-system"/>
              </a:rPr>
              <a:t> </a:t>
            </a:r>
          </a:p>
          <a:p>
            <a:r>
              <a:rPr lang="en-US" sz="3600" b="0" i="0" dirty="0">
                <a:solidFill>
                  <a:srgbClr val="333333"/>
                </a:solidFill>
                <a:effectLst/>
                <a:latin typeface="-apple-system"/>
              </a:rPr>
              <a:t>According to </a:t>
            </a:r>
            <a:r>
              <a:rPr lang="en-US" sz="3600" b="0" i="0" dirty="0" err="1">
                <a:solidFill>
                  <a:srgbClr val="333333"/>
                </a:solidFill>
                <a:effectLst/>
                <a:latin typeface="-apple-system"/>
              </a:rPr>
              <a:t>Nasscom</a:t>
            </a:r>
            <a:r>
              <a:rPr lang="en-US" sz="3600" b="0" i="0" dirty="0">
                <a:solidFill>
                  <a:srgbClr val="333333"/>
                </a:solidFill>
                <a:effectLst/>
                <a:latin typeface="-apple-system"/>
              </a:rPr>
              <a:t>, software piracy involves the use, reproduction or distribution without having received the expressed permission of the software author.</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7620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313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050"/>
                                        </p:tgtEl>
                                        <p:attrNameLst>
                                          <p:attrName>stroke.color</p:attrName>
                                        </p:attrNameLst>
                                      </p:cBhvr>
                                      <p:to>
                                        <a:schemeClr val="accent2"/>
                                      </p:to>
                                    </p:animClr>
                                    <p:set>
                                      <p:cBhvr>
                                        <p:cTn id="7" dur="2000" fill="hold"/>
                                        <p:tgtEl>
                                          <p:spTgt spid="2050"/>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600200"/>
          </a:xfrm>
        </p:spPr>
        <p:txBody>
          <a:bodyPr>
            <a:normAutofit/>
          </a:bodyPr>
          <a:lstStyle/>
          <a:p>
            <a:br>
              <a:rPr lang="en-US" dirty="0"/>
            </a:br>
            <a:endParaRPr lang="en-US" dirty="0"/>
          </a:p>
        </p:txBody>
      </p:sp>
      <p:sp>
        <p:nvSpPr>
          <p:cNvPr id="3" name="Content Placeholder 2"/>
          <p:cNvSpPr>
            <a:spLocks noGrp="1"/>
          </p:cNvSpPr>
          <p:nvPr>
            <p:ph idx="1"/>
          </p:nvPr>
        </p:nvSpPr>
        <p:spPr>
          <a:xfrm>
            <a:off x="381000" y="1828800"/>
            <a:ext cx="8305800" cy="49530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US" sz="2800" dirty="0"/>
              <a:t>The first is end user piracy, and it occurs when users of software install the software on more machines than they are entitled to under their license agreements.</a:t>
            </a:r>
          </a:p>
          <a:p>
            <a:r>
              <a:rPr lang="en-US" sz="2800" dirty="0"/>
              <a:t>The second is hard disk loading, and it occurs when computer dealers install illegal copies of software onto computers prior to their sale.</a:t>
            </a:r>
          </a:p>
          <a:p>
            <a:r>
              <a:rPr lang="en-US" sz="2800" dirty="0"/>
              <a:t>The third is software counterfeiting, and it involves the illegal reproduction, and subsequent sale of software in a form that is nearly identical to the original product.</a:t>
            </a:r>
          </a:p>
          <a:p>
            <a:r>
              <a:rPr lang="en-US" sz="2800" dirty="0"/>
              <a:t>The fourth is Internet piracy, and it occurs when individuals place unauthorized copies of software on the Internet for download.</a:t>
            </a:r>
          </a:p>
          <a:p>
            <a:endParaRPr lang="en-US" sz="2800" dirty="0"/>
          </a:p>
        </p:txBody>
      </p:sp>
      <p:sp>
        <p:nvSpPr>
          <p:cNvPr id="4" name="Rectangle 3"/>
          <p:cNvSpPr/>
          <p:nvPr/>
        </p:nvSpPr>
        <p:spPr>
          <a:xfrm>
            <a:off x="381000" y="533400"/>
            <a:ext cx="8382000"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514350" indent="-514350">
              <a:buFont typeface="+mj-lt"/>
              <a:buAutoNum type="arabicPeriod"/>
            </a:pPr>
            <a:r>
              <a:rPr lang="en-US" sz="2800" dirty="0"/>
              <a:t>Software piracy comes in four common forms -</a:t>
            </a:r>
          </a:p>
        </p:txBody>
      </p:sp>
    </p:spTree>
    <p:extLst>
      <p:ext uri="{BB962C8B-B14F-4D97-AF65-F5344CB8AC3E}">
        <p14:creationId xmlns:p14="http://schemas.microsoft.com/office/powerpoint/2010/main" val="23994975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3">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p:tgtEl>
                                          <p:spTgt spid="3">
                                            <p:txEl>
                                              <p:pRg st="1" end="1"/>
                                            </p:txEl>
                                          </p:spTgt>
                                        </p:tgtEl>
                                        <p:attrNameLst>
                                          <p:attrName>ppt_y</p:attrName>
                                        </p:attrNameLst>
                                      </p:cBhvr>
                                      <p:tavLst>
                                        <p:tav tm="0">
                                          <p:val>
                                            <p:strVal val="ppt_y"/>
                                          </p:val>
                                        </p:tav>
                                        <p:tav tm="100000">
                                          <p:val>
                                            <p:strVal val="1+ppt_h/2"/>
                                          </p:val>
                                        </p:tav>
                                      </p:tavLst>
                                    </p:anim>
                                    <p:set>
                                      <p:cBhvr>
                                        <p:cTn id="1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0" nodeType="clickEffect">
                                  <p:stCondLst>
                                    <p:cond delay="0"/>
                                  </p:stCondLst>
                                  <p:childTnLst>
                                    <p:anim calcmode="lin" valueType="num">
                                      <p:cBhvr additive="base">
                                        <p:cTn id="23"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p:tgtEl>
                                          <p:spTgt spid="3">
                                            <p:txEl>
                                              <p:pRg st="2" end="2"/>
                                            </p:txEl>
                                          </p:spTgt>
                                        </p:tgtEl>
                                        <p:attrNameLst>
                                          <p:attrName>ppt_y</p:attrName>
                                        </p:attrNameLst>
                                      </p:cBhvr>
                                      <p:tavLst>
                                        <p:tav tm="0">
                                          <p:val>
                                            <p:strVal val="ppt_y"/>
                                          </p:val>
                                        </p:tav>
                                        <p:tav tm="100000">
                                          <p:val>
                                            <p:strVal val="1+ppt_h/2"/>
                                          </p:val>
                                        </p:tav>
                                      </p:tavLst>
                                    </p:anim>
                                    <p:set>
                                      <p:cBhvr>
                                        <p:cTn id="2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p:tgtEl>
                                          <p:spTgt spid="3">
                                            <p:txEl>
                                              <p:pRg st="3" end="3"/>
                                            </p:txEl>
                                          </p:spTgt>
                                        </p:tgtEl>
                                        <p:attrNameLst>
                                          <p:attrName>ppt_y</p:attrName>
                                        </p:attrNameLst>
                                      </p:cBhvr>
                                      <p:tavLst>
                                        <p:tav tm="0">
                                          <p:val>
                                            <p:strVal val="ppt_y"/>
                                          </p:val>
                                        </p:tav>
                                        <p:tav tm="100000">
                                          <p:val>
                                            <p:strVal val="1+ppt_h/2"/>
                                          </p:val>
                                        </p:tav>
                                      </p:tavLst>
                                    </p:anim>
                                    <p:set>
                                      <p:cBhvr>
                                        <p:cTn id="31"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0" nodeType="clickEffect">
                                  <p:stCondLst>
                                    <p:cond delay="0"/>
                                  </p:stCondLst>
                                  <p:childTnLst>
                                    <p:anim calcmode="lin" valueType="num">
                                      <p:cBhvr additive="base">
                                        <p:cTn id="35" dur="500"/>
                                        <p:tgtEl>
                                          <p:spTgt spid="3">
                                            <p:bg/>
                                          </p:spTgt>
                                        </p:tgtEl>
                                        <p:attrNameLst>
                                          <p:attrName>ppt_x</p:attrName>
                                        </p:attrNameLst>
                                      </p:cBhvr>
                                      <p:tavLst>
                                        <p:tav tm="0">
                                          <p:val>
                                            <p:strVal val="ppt_x"/>
                                          </p:val>
                                        </p:tav>
                                        <p:tav tm="100000">
                                          <p:val>
                                            <p:strVal val="ppt_x"/>
                                          </p:val>
                                        </p:tav>
                                      </p:tavLst>
                                    </p:anim>
                                    <p:anim calcmode="lin" valueType="num">
                                      <p:cBhvr additive="base">
                                        <p:cTn id="36" dur="500"/>
                                        <p:tgtEl>
                                          <p:spTgt spid="3">
                                            <p:bg/>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45" y="2819400"/>
            <a:ext cx="8548255" cy="3970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2800" i="1" dirty="0"/>
              <a:t>Punishment</a:t>
            </a:r>
            <a:br>
              <a:rPr lang="en-US" sz="2800" dirty="0"/>
            </a:br>
            <a:br>
              <a:rPr lang="en-US" sz="2800" dirty="0"/>
            </a:br>
            <a:r>
              <a:rPr lang="en-US" sz="2800" dirty="0"/>
              <a:t>Under the Indian Copyright Act, a software pirate can be tried under both civil and criminal law. The minimum jail term for software copyright infringement is seven days, and the maximum jail term is three years. Statutory fines range from a minimum of 50,000 to a maximum of 200,000 rupees.</a:t>
            </a:r>
            <a:br>
              <a:rPr lang="en-US" sz="2800" dirty="0"/>
            </a:br>
            <a:endParaRPr lang="en-US" sz="2800" dirty="0"/>
          </a:p>
        </p:txBody>
      </p:sp>
      <p:pic>
        <p:nvPicPr>
          <p:cNvPr id="5122" name="Picture 2" descr="Image result for STOP pirated software IN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8" y="207601"/>
            <a:ext cx="5410201" cy="236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0781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TOP pirated software IN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696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1537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074"/>
                                        </p:tgtEl>
                                        <p:attrNameLst>
                                          <p:attrName>style.color</p:attrName>
                                        </p:attrNameLst>
                                      </p:cBhvr>
                                      <p:by>
                                        <p:hsl h="7200000" s="0" l="0"/>
                                      </p:by>
                                    </p:animClr>
                                    <p:animClr clrSpc="hsl" dir="cw">
                                      <p:cBhvr>
                                        <p:cTn id="7" dur="500" fill="hold"/>
                                        <p:tgtEl>
                                          <p:spTgt spid="3074"/>
                                        </p:tgtEl>
                                        <p:attrNameLst>
                                          <p:attrName>fillcolor</p:attrName>
                                        </p:attrNameLst>
                                      </p:cBhvr>
                                      <p:by>
                                        <p:hsl h="7200000" s="0" l="0"/>
                                      </p:by>
                                    </p:animClr>
                                    <p:animClr clrSpc="hsl" dir="cw">
                                      <p:cBhvr>
                                        <p:cTn id="8" dur="500" fill="hold"/>
                                        <p:tgtEl>
                                          <p:spTgt spid="3074"/>
                                        </p:tgtEl>
                                        <p:attrNameLst>
                                          <p:attrName>stroke.color</p:attrName>
                                        </p:attrNameLst>
                                      </p:cBhvr>
                                      <p:by>
                                        <p:hsl h="7200000" s="0" l="0"/>
                                      </p:by>
                                    </p:animClr>
                                    <p:set>
                                      <p:cBhvr>
                                        <p:cTn id="9" dur="500" fill="hold"/>
                                        <p:tgtEl>
                                          <p:spTgt spid="30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467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8532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54</TotalTime>
  <Words>173</Words>
  <Application>Microsoft Office PowerPoint</Application>
  <PresentationFormat>On-screen Show (4:3)</PresentationFormat>
  <Paragraphs>12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Executive</vt:lpstr>
      <vt:lpstr>VISHAL ARJUN NAGARGOJE</vt:lpstr>
      <vt:lpstr>PowerPoint Presentation</vt:lpstr>
      <vt:lpstr>PowerPoint Presentation</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VISHAL AR</dc:title>
  <dc:creator>CitLab-2-26</dc:creator>
  <cp:lastModifiedBy>nagargojevishal154@gmail.com</cp:lastModifiedBy>
  <cp:revision>7</cp:revision>
  <dcterms:created xsi:type="dcterms:W3CDTF">2019-10-23T10:29:45Z</dcterms:created>
  <dcterms:modified xsi:type="dcterms:W3CDTF">2019-11-04T06:05:51Z</dcterms:modified>
</cp:coreProperties>
</file>