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5" r:id="rId3"/>
    <p:sldId id="266" r:id="rId4"/>
    <p:sldId id="257" r:id="rId5"/>
    <p:sldId id="258" r:id="rId6"/>
    <p:sldId id="267" r:id="rId7"/>
    <p:sldId id="259" r:id="rId8"/>
    <p:sldId id="260" r:id="rId9"/>
    <p:sldId id="261"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4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E85BE3-4F94-42C9-A071-8921AB76AFEB}" type="datetimeFigureOut">
              <a:rPr lang="en-US" smtClean="0"/>
              <a:t>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F4349-ECB4-4CF5-8588-F031D94B7AF9}" type="slidenum">
              <a:rPr lang="en-US" smtClean="0"/>
              <a:t>‹#›</a:t>
            </a:fld>
            <a:endParaRPr lang="en-US"/>
          </a:p>
        </p:txBody>
      </p:sp>
    </p:spTree>
    <p:extLst>
      <p:ext uri="{BB962C8B-B14F-4D97-AF65-F5344CB8AC3E}">
        <p14:creationId xmlns:p14="http://schemas.microsoft.com/office/powerpoint/2010/main" val="857184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b="1" dirty="0" smtClean="0"/>
          </a:p>
          <a:p>
            <a:pPr lvl="0"/>
            <a:r>
              <a:rPr lang="en-US" b="1" dirty="0" smtClean="0"/>
              <a:t>1Hidden camera</a:t>
            </a:r>
            <a:r>
              <a:rPr lang="en-US" dirty="0" smtClean="0"/>
              <a:t/>
            </a:r>
            <a:br>
              <a:rPr lang="en-US" dirty="0" smtClean="0"/>
            </a:br>
            <a:r>
              <a:rPr lang="en-US" dirty="0" smtClean="0"/>
              <a:t>Tiny, pinhole cameras may be placed on the machine or even the roof at strategic positions to capture your PIN.</a:t>
            </a:r>
            <a:br>
              <a:rPr lang="en-US" dirty="0" smtClean="0"/>
            </a:br>
            <a:r>
              <a:rPr lang="en-US" dirty="0" smtClean="0"/>
              <a:t/>
            </a:r>
            <a:br>
              <a:rPr lang="en-US" dirty="0" smtClean="0"/>
            </a:br>
            <a:r>
              <a:rPr lang="en-US" b="1" dirty="0" smtClean="0"/>
              <a:t>2. Card skimmer</a:t>
            </a:r>
            <a:r>
              <a:rPr lang="en-US" dirty="0" smtClean="0"/>
              <a:t/>
            </a:r>
            <a:br>
              <a:rPr lang="en-US" dirty="0" smtClean="0"/>
            </a:br>
            <a:r>
              <a:rPr lang="en-US" dirty="0" smtClean="0"/>
              <a:t>These devices are installed on the card reader slot to either copy the information from the magnetic strip of your card or steal the card itself.</a:t>
            </a:r>
          </a:p>
          <a:p>
            <a:r>
              <a:rPr lang="en-US" b="1" dirty="0" smtClean="0"/>
              <a:t>Bulky slot: </a:t>
            </a:r>
            <a:r>
              <a:rPr lang="en-US" dirty="0" smtClean="0"/>
              <a:t>If the slot feels slightly bulky or misaligned, in all probability an additional card reader slot has been placed on top of the actual one.</a:t>
            </a:r>
            <a:br>
              <a:rPr lang="en-US" dirty="0" smtClean="0"/>
            </a:br>
            <a:r>
              <a:rPr lang="en-US" dirty="0" smtClean="0"/>
              <a:t/>
            </a:r>
            <a:br>
              <a:rPr lang="en-US" dirty="0" smtClean="0"/>
            </a:br>
            <a:r>
              <a:rPr lang="en-US" b="1" dirty="0" smtClean="0"/>
              <a:t>*Loose slot:</a:t>
            </a:r>
            <a:r>
              <a:rPr lang="en-US" dirty="0" smtClean="0"/>
              <a:t> If the slot is wobbly or loose, it indicates the presence of a ‘Lebanese loop’, which is a small plastic device with a barb that holds your card back in the machine. You may think the machine has swallowed your card or it has been stuck.</a:t>
            </a:r>
            <a:br>
              <a:rPr lang="en-US" dirty="0" smtClean="0"/>
            </a:br>
            <a:endParaRPr lang="en-US" dirty="0" smtClean="0"/>
          </a:p>
          <a:p>
            <a:r>
              <a:rPr lang="en-US" b="1" dirty="0" smtClean="0"/>
              <a:t>3. Shoulder surfers</a:t>
            </a:r>
            <a:r>
              <a:rPr lang="en-US" dirty="0" smtClean="0"/>
              <a:t/>
            </a:r>
            <a:br>
              <a:rPr lang="en-US" dirty="0" smtClean="0"/>
            </a:br>
            <a:r>
              <a:rPr lang="en-US" dirty="0" smtClean="0"/>
              <a:t>These are people lurking in the ATM room or outside. They will either peer over your shoulder to read your PIN or offer help if your card is stuck.</a:t>
            </a:r>
            <a:br>
              <a:rPr lang="en-US" dirty="0" smtClean="0"/>
            </a:br>
            <a:endParaRPr lang="en-US" dirty="0" smtClean="0"/>
          </a:p>
          <a:p>
            <a:r>
              <a:rPr lang="en-US" b="1" dirty="0" smtClean="0"/>
              <a:t>4. False front</a:t>
            </a:r>
            <a:r>
              <a:rPr lang="en-US" dirty="0" smtClean="0"/>
              <a:t/>
            </a:r>
            <a:br>
              <a:rPr lang="en-US" dirty="0" smtClean="0"/>
            </a:br>
            <a:r>
              <a:rPr lang="en-US" dirty="0" smtClean="0"/>
              <a:t>It may be a little difficult to detect as the fake front completely covers the original machine because it is installed on top of it. This allows fraudsters to take your PIN as well as money.</a:t>
            </a:r>
            <a:br>
              <a:rPr lang="en-US" dirty="0" smtClean="0"/>
            </a:br>
            <a:r>
              <a:rPr lang="en-US" dirty="0" smtClean="0"/>
              <a:t/>
            </a:r>
            <a:br>
              <a:rPr lang="en-US" dirty="0" smtClean="0"/>
            </a:br>
            <a:r>
              <a:rPr lang="en-US" b="1" dirty="0" smtClean="0"/>
              <a:t>5. Fake keypad</a:t>
            </a:r>
            <a:r>
              <a:rPr lang="en-US" dirty="0" smtClean="0"/>
              <a:t/>
            </a:r>
            <a:br>
              <a:rPr lang="en-US" dirty="0" smtClean="0"/>
            </a:br>
            <a:r>
              <a:rPr lang="en-US" dirty="0" smtClean="0"/>
              <a:t>This is placed on top of the actual keypad. If the keypad feels spongy to touch or loose, don’t enter your PIN.</a:t>
            </a:r>
          </a:p>
          <a:p>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fld id="{54DF4349-ECB4-4CF5-8588-F031D94B7AF9}" type="slidenum">
              <a:rPr lang="en-US" smtClean="0"/>
              <a:t>5</a:t>
            </a:fld>
            <a:endParaRPr lang="en-US"/>
          </a:p>
        </p:txBody>
      </p:sp>
    </p:spTree>
    <p:extLst>
      <p:ext uri="{BB962C8B-B14F-4D97-AF65-F5344CB8AC3E}">
        <p14:creationId xmlns:p14="http://schemas.microsoft.com/office/powerpoint/2010/main" val="2861119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11/4/2019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11/4/2019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Secure My Debit/Credit Card Physically</a:t>
            </a:r>
            <a:endParaRPr lang="en-US" dirty="0"/>
          </a:p>
        </p:txBody>
      </p:sp>
      <p:sp>
        <p:nvSpPr>
          <p:cNvPr id="3" name="Subtitle 2"/>
          <p:cNvSpPr>
            <a:spLocks noGrp="1"/>
          </p:cNvSpPr>
          <p:nvPr>
            <p:ph type="subTitle" idx="1"/>
          </p:nvPr>
        </p:nvSpPr>
        <p:spPr>
          <a:xfrm>
            <a:off x="533400" y="3962400"/>
            <a:ext cx="7854696" cy="1752600"/>
          </a:xfrm>
        </p:spPr>
        <p:txBody>
          <a:bodyPr/>
          <a:lstStyle/>
          <a:p>
            <a:pPr algn="ctr"/>
            <a:r>
              <a:rPr lang="en-US" dirty="0" smtClean="0"/>
              <a:t>Presented by:-</a:t>
            </a:r>
          </a:p>
          <a:p>
            <a:pPr algn="ctr"/>
            <a:r>
              <a:rPr lang="en-US" dirty="0" err="1" smtClean="0"/>
              <a:t>Kishor</a:t>
            </a:r>
            <a:r>
              <a:rPr lang="en-US" dirty="0" smtClean="0"/>
              <a:t> B. </a:t>
            </a:r>
            <a:r>
              <a:rPr lang="en-US" dirty="0" err="1" smtClean="0"/>
              <a:t>Marathe</a:t>
            </a:r>
            <a:endParaRPr lang="en-US" dirty="0" smtClean="0"/>
          </a:p>
          <a:p>
            <a:pPr algn="ctr"/>
            <a:r>
              <a:rPr lang="en-US" dirty="0" err="1" smtClean="0"/>
              <a:t>Tahsildar</a:t>
            </a:r>
            <a:r>
              <a:rPr lang="en-US" dirty="0" smtClean="0"/>
              <a:t> CPTP5</a:t>
            </a:r>
          </a:p>
        </p:txBody>
      </p:sp>
    </p:spTree>
    <p:extLst>
      <p:ext uri="{BB962C8B-B14F-4D97-AF65-F5344CB8AC3E}">
        <p14:creationId xmlns:p14="http://schemas.microsoft.com/office/powerpoint/2010/main" val="127865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descr="C:\Users\Durva\AppData\Local\Microsoft\Windows\INetCache\IE\D5NBX8HO\thank-you[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914399"/>
            <a:ext cx="8458200" cy="5257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419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lstStyle/>
          <a:p>
            <a:r>
              <a:rPr lang="en-US" dirty="0" smtClean="0"/>
              <a:t>Scope…</a:t>
            </a:r>
            <a:endParaRPr lang="en-US" dirty="0"/>
          </a:p>
        </p:txBody>
      </p:sp>
      <p:sp>
        <p:nvSpPr>
          <p:cNvPr id="3" name="Content Placeholder 2"/>
          <p:cNvSpPr>
            <a:spLocks noGrp="1"/>
          </p:cNvSpPr>
          <p:nvPr>
            <p:ph idx="1"/>
          </p:nvPr>
        </p:nvSpPr>
        <p:spPr/>
        <p:txBody>
          <a:bodyPr>
            <a:normAutofit/>
          </a:bodyPr>
          <a:lstStyle/>
          <a:p>
            <a:r>
              <a:rPr lang="en-US" sz="4000" dirty="0" smtClean="0"/>
              <a:t>Introduction</a:t>
            </a:r>
          </a:p>
          <a:p>
            <a:r>
              <a:rPr lang="en-US" sz="4000" dirty="0" smtClean="0"/>
              <a:t>Need of discussion(Why..)</a:t>
            </a:r>
          </a:p>
          <a:p>
            <a:r>
              <a:rPr lang="en-US" sz="4000" dirty="0" smtClean="0"/>
              <a:t>How you are </a:t>
            </a:r>
            <a:r>
              <a:rPr lang="en-US" sz="4000" dirty="0" smtClean="0"/>
              <a:t>duped</a:t>
            </a:r>
            <a:endParaRPr lang="en-US" sz="4000" dirty="0" smtClean="0"/>
          </a:p>
          <a:p>
            <a:r>
              <a:rPr lang="en-US" sz="4000" dirty="0" smtClean="0"/>
              <a:t>Prevention </a:t>
            </a:r>
            <a:r>
              <a:rPr lang="en-US" sz="4000" dirty="0" smtClean="0"/>
              <a:t>techniques</a:t>
            </a:r>
          </a:p>
          <a:p>
            <a:r>
              <a:rPr lang="en-US" sz="4000" dirty="0" smtClean="0"/>
              <a:t>Grievance </a:t>
            </a:r>
            <a:r>
              <a:rPr lang="en-US" sz="4000" dirty="0" err="1" smtClean="0"/>
              <a:t>Redressal</a:t>
            </a:r>
            <a:endParaRPr lang="en-US" sz="4000" dirty="0"/>
          </a:p>
        </p:txBody>
      </p:sp>
    </p:spTree>
    <p:extLst>
      <p:ext uri="{BB962C8B-B14F-4D97-AF65-F5344CB8AC3E}">
        <p14:creationId xmlns:p14="http://schemas.microsoft.com/office/powerpoint/2010/main" val="3602989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Definition -theft </a:t>
            </a:r>
            <a:r>
              <a:rPr lang="en-US" sz="3200" dirty="0"/>
              <a:t>and fraud committed using or involving </a:t>
            </a:r>
            <a:r>
              <a:rPr lang="en-US" sz="3200" dirty="0" smtClean="0"/>
              <a:t> </a:t>
            </a:r>
            <a:r>
              <a:rPr lang="en-US" sz="3200" dirty="0" smtClean="0"/>
              <a:t>credit </a:t>
            </a:r>
            <a:r>
              <a:rPr lang="en-US" sz="3200" dirty="0"/>
              <a:t>card or debit </a:t>
            </a:r>
            <a:r>
              <a:rPr lang="en-US" sz="3200" dirty="0" smtClean="0"/>
              <a:t>card resulting in financial losses..</a:t>
            </a:r>
          </a:p>
          <a:p>
            <a:pPr marL="0" indent="0">
              <a:buNone/>
            </a:pPr>
            <a:r>
              <a:rPr lang="en-US" sz="3200" dirty="0" smtClean="0"/>
              <a:t>Measures to Prevent-</a:t>
            </a:r>
          </a:p>
          <a:p>
            <a:pPr marL="0" indent="0">
              <a:buNone/>
            </a:pPr>
            <a:r>
              <a:rPr lang="en-US" sz="3200" dirty="0" smtClean="0"/>
              <a:t>1.Bank side measures</a:t>
            </a:r>
          </a:p>
          <a:p>
            <a:pPr marL="0" indent="0">
              <a:buNone/>
            </a:pPr>
            <a:r>
              <a:rPr lang="en-US" sz="3200" dirty="0" smtClean="0"/>
              <a:t>2.User Side measures-Topic of discussion </a:t>
            </a:r>
            <a:endParaRPr lang="en-US" sz="3200" dirty="0"/>
          </a:p>
        </p:txBody>
      </p:sp>
    </p:spTree>
    <p:extLst>
      <p:ext uri="{BB962C8B-B14F-4D97-AF65-F5344CB8AC3E}">
        <p14:creationId xmlns:p14="http://schemas.microsoft.com/office/powerpoint/2010/main" val="2251042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noAutofit/>
          </a:bodyPr>
          <a:lstStyle/>
          <a:p>
            <a:r>
              <a:rPr lang="de-DE" sz="1800" b="1" dirty="0" smtClean="0"/>
              <a:t>Huge Fortune:</a:t>
            </a:r>
            <a:r>
              <a:rPr lang="en-US" sz="1800" dirty="0"/>
              <a:t>nearly </a:t>
            </a:r>
            <a:r>
              <a:rPr lang="en-US" sz="1800" dirty="0" smtClean="0"/>
              <a:t>5 </a:t>
            </a:r>
            <a:r>
              <a:rPr lang="en-US" sz="1800" dirty="0" err="1"/>
              <a:t>crore</a:t>
            </a:r>
            <a:r>
              <a:rPr lang="en-US" sz="1800" dirty="0"/>
              <a:t> credit cards </a:t>
            </a:r>
            <a:r>
              <a:rPr lang="en-US" sz="1800" dirty="0" smtClean="0"/>
              <a:t>issued had a </a:t>
            </a:r>
            <a:r>
              <a:rPr lang="en-US" sz="1800" dirty="0"/>
              <a:t>transaction worth </a:t>
            </a:r>
            <a:r>
              <a:rPr lang="en-US" sz="1800" dirty="0" err="1" smtClean="0"/>
              <a:t>Rs</a:t>
            </a:r>
            <a:r>
              <a:rPr lang="en-US" sz="1800" dirty="0" smtClean="0"/>
              <a:t> 6 </a:t>
            </a:r>
            <a:r>
              <a:rPr lang="en-US" sz="1800" dirty="0" smtClean="0"/>
              <a:t>lakh </a:t>
            </a:r>
            <a:r>
              <a:rPr lang="en-US" sz="1800" dirty="0" err="1" smtClean="0"/>
              <a:t>crore</a:t>
            </a:r>
            <a:r>
              <a:rPr lang="en-US" sz="1800" dirty="0" smtClean="0"/>
              <a:t> , </a:t>
            </a:r>
            <a:r>
              <a:rPr lang="en-US" sz="1800" dirty="0"/>
              <a:t>while </a:t>
            </a:r>
            <a:r>
              <a:rPr lang="en-US" sz="1800" dirty="0" smtClean="0"/>
              <a:t>80 </a:t>
            </a:r>
            <a:r>
              <a:rPr lang="en-US" sz="1800" dirty="0" err="1" smtClean="0"/>
              <a:t>crore</a:t>
            </a:r>
            <a:r>
              <a:rPr lang="en-US" sz="1800" dirty="0" smtClean="0"/>
              <a:t> </a:t>
            </a:r>
            <a:r>
              <a:rPr lang="en-US" sz="1800" dirty="0"/>
              <a:t>debit cards registered transactions worth </a:t>
            </a:r>
            <a:r>
              <a:rPr lang="en-US" sz="1800" dirty="0" smtClean="0"/>
              <a:t> </a:t>
            </a:r>
            <a:r>
              <a:rPr lang="en-US" sz="1800" dirty="0" err="1" smtClean="0"/>
              <a:t>Rs</a:t>
            </a:r>
            <a:r>
              <a:rPr lang="en-US" sz="1800" dirty="0" smtClean="0"/>
              <a:t> 40 </a:t>
            </a:r>
            <a:r>
              <a:rPr lang="en-US" sz="1800" dirty="0" smtClean="0"/>
              <a:t>lakh </a:t>
            </a:r>
            <a:r>
              <a:rPr lang="en-US" sz="1800" dirty="0" err="1"/>
              <a:t>crore</a:t>
            </a:r>
            <a:r>
              <a:rPr lang="en-US" sz="1800" dirty="0"/>
              <a:t> </a:t>
            </a:r>
            <a:r>
              <a:rPr lang="en-US" sz="1800" dirty="0" smtClean="0"/>
              <a:t> in 2018-19.</a:t>
            </a:r>
            <a:endParaRPr lang="en-US" sz="1800" dirty="0" smtClean="0"/>
          </a:p>
          <a:p>
            <a:r>
              <a:rPr lang="en-US" sz="1800" dirty="0" smtClean="0"/>
              <a:t>Global </a:t>
            </a:r>
            <a:r>
              <a:rPr lang="en-US" sz="1800" dirty="0"/>
              <a:t>Consumer Fraud </a:t>
            </a:r>
            <a:r>
              <a:rPr lang="en-US" sz="1800" dirty="0" smtClean="0"/>
              <a:t>Report-India </a:t>
            </a:r>
            <a:r>
              <a:rPr lang="en-US" sz="1800" dirty="0" smtClean="0"/>
              <a:t>ranked </a:t>
            </a:r>
            <a:r>
              <a:rPr lang="en-US" sz="1800" dirty="0"/>
              <a:t>among the top five countries globally that are vulnerable to </a:t>
            </a:r>
            <a:r>
              <a:rPr lang="en-US" sz="1800" dirty="0" smtClean="0"/>
              <a:t>credit/debit  </a:t>
            </a:r>
            <a:r>
              <a:rPr lang="en-US" sz="1800" dirty="0"/>
              <a:t>card </a:t>
            </a:r>
            <a:r>
              <a:rPr lang="en-US" sz="1800" dirty="0" smtClean="0"/>
              <a:t>fraud</a:t>
            </a:r>
            <a:endParaRPr lang="en-US" sz="1800" dirty="0" smtClean="0"/>
          </a:p>
          <a:p>
            <a:r>
              <a:rPr lang="en-US" sz="1800" dirty="0" smtClean="0"/>
              <a:t>National </a:t>
            </a:r>
            <a:r>
              <a:rPr lang="en-US" sz="1800" dirty="0"/>
              <a:t>Crime Records Bureau (</a:t>
            </a:r>
            <a:r>
              <a:rPr lang="en-US" sz="1800" dirty="0" smtClean="0"/>
              <a:t>NCRB)-12,317 </a:t>
            </a:r>
            <a:r>
              <a:rPr lang="en-US" sz="1800" dirty="0"/>
              <a:t>cyber crime cases </a:t>
            </a:r>
            <a:r>
              <a:rPr lang="en-US" sz="1800" dirty="0" smtClean="0"/>
              <a:t>in </a:t>
            </a:r>
            <a:r>
              <a:rPr lang="en-US" sz="1800" dirty="0"/>
              <a:t>2016</a:t>
            </a:r>
            <a:r>
              <a:rPr lang="en-US" sz="1800" dirty="0" smtClean="0"/>
              <a:t>,</a:t>
            </a:r>
            <a:endParaRPr lang="en-US" sz="1800" dirty="0" smtClean="0"/>
          </a:p>
          <a:p>
            <a:r>
              <a:rPr lang="en-US" sz="1800" dirty="0" smtClean="0"/>
              <a:t>RBI-Over 2000 </a:t>
            </a:r>
            <a:r>
              <a:rPr lang="en-US" sz="1800" dirty="0"/>
              <a:t>cases of fraud related to debit/credit </a:t>
            </a:r>
            <a:r>
              <a:rPr lang="en-US" sz="1800" dirty="0" smtClean="0"/>
              <a:t>cards, </a:t>
            </a:r>
            <a:r>
              <a:rPr lang="en-US" sz="1800" dirty="0"/>
              <a:t>involving amount of </a:t>
            </a:r>
            <a:r>
              <a:rPr lang="en-US" sz="1800" dirty="0" err="1"/>
              <a:t>Rs</a:t>
            </a:r>
            <a:r>
              <a:rPr lang="en-US" sz="1800" dirty="0"/>
              <a:t> 1 lakh and above, </a:t>
            </a:r>
            <a:r>
              <a:rPr lang="en-US" sz="1800" dirty="0" smtClean="0"/>
              <a:t>in </a:t>
            </a:r>
            <a:r>
              <a:rPr lang="en-US" sz="1800" dirty="0" smtClean="0"/>
              <a:t>2017-18</a:t>
            </a:r>
            <a:endParaRPr lang="en-US" sz="1800" dirty="0" smtClean="0"/>
          </a:p>
          <a:p>
            <a:r>
              <a:rPr lang="en-US" sz="1800" dirty="0" smtClean="0"/>
              <a:t>News-In October 2018- </a:t>
            </a:r>
            <a:r>
              <a:rPr lang="en-US" sz="1800" dirty="0"/>
              <a:t>nearly 32 lakh debit cards across 19 banks, </a:t>
            </a:r>
            <a:r>
              <a:rPr lang="en-US" sz="1800" dirty="0" smtClean="0"/>
              <a:t>including SBI, </a:t>
            </a:r>
            <a:r>
              <a:rPr lang="en-US" sz="1800" dirty="0"/>
              <a:t>HDFC Bank, ICICI Bank and Axis Bank, were </a:t>
            </a:r>
            <a:r>
              <a:rPr lang="en-US" sz="1800" dirty="0" smtClean="0"/>
              <a:t>compromised and </a:t>
            </a:r>
            <a:r>
              <a:rPr lang="en-US" sz="1800" dirty="0"/>
              <a:t>at least 641 customers lost </a:t>
            </a:r>
            <a:r>
              <a:rPr lang="en-US" sz="1800" dirty="0" err="1"/>
              <a:t>Rs</a:t>
            </a:r>
            <a:r>
              <a:rPr lang="en-US" sz="1800" dirty="0"/>
              <a:t> 1.3 </a:t>
            </a:r>
            <a:r>
              <a:rPr lang="en-US" sz="1800" dirty="0" err="1"/>
              <a:t>crore</a:t>
            </a:r>
            <a:r>
              <a:rPr lang="en-US" sz="1800" dirty="0"/>
              <a:t> in fraudulent </a:t>
            </a:r>
            <a:r>
              <a:rPr lang="en-US" sz="1800" dirty="0" smtClean="0"/>
              <a:t>transaction</a:t>
            </a:r>
            <a:r>
              <a:rPr lang="en-US" sz="1800" dirty="0"/>
              <a:t> </a:t>
            </a:r>
            <a:r>
              <a:rPr lang="en-US" sz="1800" dirty="0" smtClean="0"/>
              <a:t>–</a:t>
            </a:r>
            <a:r>
              <a:rPr lang="en-US" sz="1800" dirty="0" smtClean="0"/>
              <a:t>NPCI</a:t>
            </a:r>
            <a:endParaRPr lang="en-US" sz="1800" dirty="0" smtClean="0"/>
          </a:p>
          <a:p>
            <a:r>
              <a:rPr lang="en-US" sz="1800" dirty="0" smtClean="0"/>
              <a:t>Even </a:t>
            </a:r>
            <a:r>
              <a:rPr lang="en-US" sz="1800" dirty="0"/>
              <a:t>as the RBI and banks are introducing several security features, customers need to take the initiative to prevent </a:t>
            </a:r>
            <a:r>
              <a:rPr lang="en-US" sz="1800" dirty="0" smtClean="0"/>
              <a:t>frauds.</a:t>
            </a:r>
            <a:endParaRPr lang="en-US" sz="1800" dirty="0"/>
          </a:p>
          <a:p>
            <a:pPr marL="0" indent="0">
              <a:buNone/>
            </a:pPr>
            <a:r>
              <a:rPr lang="en-US" sz="1400" dirty="0"/>
              <a:t/>
            </a:r>
            <a:br>
              <a:rPr lang="en-US" sz="1400" dirty="0"/>
            </a:br>
            <a:endParaRPr lang="en-US" sz="1400" dirty="0"/>
          </a:p>
        </p:txBody>
      </p:sp>
    </p:spTree>
    <p:extLst>
      <p:ext uri="{BB962C8B-B14F-4D97-AF65-F5344CB8AC3E}">
        <p14:creationId xmlns:p14="http://schemas.microsoft.com/office/powerpoint/2010/main" val="2243439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are duped…</a:t>
            </a:r>
            <a:endParaRPr lang="en-US" dirty="0"/>
          </a:p>
        </p:txBody>
      </p:sp>
      <p:sp>
        <p:nvSpPr>
          <p:cNvPr id="3" name="Content Placeholder 2"/>
          <p:cNvSpPr>
            <a:spLocks noGrp="1"/>
          </p:cNvSpPr>
          <p:nvPr>
            <p:ph idx="1"/>
          </p:nvPr>
        </p:nvSpPr>
        <p:spPr/>
        <p:txBody>
          <a:bodyPr>
            <a:normAutofit/>
          </a:bodyPr>
          <a:lstStyle/>
          <a:p>
            <a:pPr marL="0" indent="0" fontAlgn="base">
              <a:buNone/>
            </a:pPr>
            <a:r>
              <a:rPr lang="en-US" sz="2200" b="1" dirty="0" smtClean="0"/>
              <a:t>Traps </a:t>
            </a:r>
            <a:r>
              <a:rPr lang="en-US" sz="2200" b="1" dirty="0" smtClean="0"/>
              <a:t>at the  ATM..</a:t>
            </a:r>
          </a:p>
          <a:p>
            <a:pPr marL="0" lvl="0" indent="0">
              <a:buNone/>
            </a:pPr>
            <a:r>
              <a:rPr lang="en-US" sz="1400" b="1" dirty="0"/>
              <a:t>1.Hidden </a:t>
            </a:r>
            <a:r>
              <a:rPr lang="en-US" sz="1400" b="1" dirty="0" smtClean="0"/>
              <a:t>Camera</a:t>
            </a:r>
          </a:p>
          <a:p>
            <a:pPr marL="0" lvl="0" indent="0">
              <a:buNone/>
            </a:pPr>
            <a:endParaRPr lang="en-US" sz="1400" b="1" dirty="0"/>
          </a:p>
          <a:p>
            <a:pPr marL="0" lvl="0" indent="0">
              <a:buNone/>
            </a:pPr>
            <a:r>
              <a:rPr lang="en-US" sz="1400" b="1" dirty="0"/>
              <a:t>2.Card </a:t>
            </a:r>
            <a:r>
              <a:rPr lang="en-US" sz="1400" b="1" dirty="0" smtClean="0"/>
              <a:t>Skimmer</a:t>
            </a:r>
          </a:p>
          <a:p>
            <a:pPr marL="0" lvl="0" indent="0">
              <a:buNone/>
            </a:pPr>
            <a:endParaRPr lang="en-US" sz="1400" b="1" dirty="0"/>
          </a:p>
          <a:p>
            <a:pPr marL="0" lvl="0" indent="0">
              <a:buNone/>
            </a:pPr>
            <a:r>
              <a:rPr lang="en-US" sz="1400" b="1" dirty="0"/>
              <a:t>3.Shoulder </a:t>
            </a:r>
            <a:r>
              <a:rPr lang="en-US" sz="1400" b="1" dirty="0" smtClean="0"/>
              <a:t>surfer</a:t>
            </a:r>
          </a:p>
          <a:p>
            <a:pPr marL="0" lvl="0" indent="0">
              <a:buNone/>
            </a:pPr>
            <a:endParaRPr lang="en-US" sz="1400" b="1" dirty="0"/>
          </a:p>
          <a:p>
            <a:pPr marL="0" lvl="0" indent="0">
              <a:buNone/>
            </a:pPr>
            <a:r>
              <a:rPr lang="en-US" sz="1400" b="1" dirty="0"/>
              <a:t>4.False </a:t>
            </a:r>
            <a:r>
              <a:rPr lang="en-US" sz="1400" b="1" dirty="0" smtClean="0"/>
              <a:t>front</a:t>
            </a:r>
          </a:p>
          <a:p>
            <a:pPr marL="0" lvl="0" indent="0">
              <a:buNone/>
            </a:pPr>
            <a:endParaRPr lang="en-US" sz="1400" b="1" dirty="0"/>
          </a:p>
          <a:p>
            <a:pPr marL="0" lvl="0" indent="0">
              <a:buNone/>
            </a:pPr>
            <a:r>
              <a:rPr lang="en-US" sz="1400" b="1" dirty="0"/>
              <a:t>5.Fake Keypad</a:t>
            </a:r>
          </a:p>
          <a:p>
            <a:pPr fontAlgn="base"/>
            <a:endParaRPr lang="en-US" b="1" dirty="0" smtClean="0"/>
          </a:p>
          <a:p>
            <a:pPr lvl="0"/>
            <a:endParaRPr lang="en-US" b="1" dirty="0" smtClean="0"/>
          </a:p>
          <a:p>
            <a:pPr lvl="0"/>
            <a:endParaRPr lang="en-US" b="1" dirty="0"/>
          </a:p>
          <a:p>
            <a:pPr lvl="0"/>
            <a:endParaRPr lang="en-US" b="1" dirty="0" smtClean="0"/>
          </a:p>
          <a:p>
            <a:pPr lvl="0"/>
            <a:endParaRPr lang="en-US" sz="1800" b="1" dirty="0" smtClean="0"/>
          </a:p>
          <a:p>
            <a:pPr lvl="0"/>
            <a:endParaRPr lang="en-US" sz="1800" b="1" dirty="0"/>
          </a:p>
          <a:p>
            <a:pPr lvl="0"/>
            <a:endParaRPr lang="en-US" sz="1800" b="1" dirty="0" smtClean="0"/>
          </a:p>
          <a:p>
            <a:pPr lvl="0"/>
            <a:endParaRPr lang="en-US" sz="1800" b="1" dirty="0"/>
          </a:p>
          <a:p>
            <a:pPr lvl="0"/>
            <a:endParaRPr lang="en-US" sz="1800" b="1" dirty="0" smtClean="0"/>
          </a:p>
          <a:p>
            <a:pPr lvl="0"/>
            <a:endParaRPr lang="en-US" sz="1800" b="1" dirty="0"/>
          </a:p>
          <a:p>
            <a:pPr marL="0" lvl="0" indent="0">
              <a:buNone/>
            </a:pPr>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a:p>
            <a:pPr lvl="0"/>
            <a:endParaRPr lang="en-US" b="1" dirty="0"/>
          </a:p>
          <a:p>
            <a:pPr lvl="0"/>
            <a:endParaRPr lang="en-US" b="1" dirty="0" smtClean="0"/>
          </a:p>
        </p:txBody>
      </p:sp>
      <p:pic>
        <p:nvPicPr>
          <p:cNvPr id="2050" name="Picture 2" descr="C:\Users\Durva\Desktop\Study Material\Mas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362200"/>
            <a:ext cx="54102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3215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itchFamily="34" charset="0"/>
              </a:rPr>
              <a:t>Continued</a:t>
            </a:r>
            <a:r>
              <a:rPr lang="en-US" dirty="0" smtClean="0"/>
              <a:t>…</a:t>
            </a:r>
            <a:endParaRPr lang="en-US" dirty="0"/>
          </a:p>
        </p:txBody>
      </p:sp>
      <p:sp>
        <p:nvSpPr>
          <p:cNvPr id="3" name="Content Placeholder 2"/>
          <p:cNvSpPr>
            <a:spLocks noGrp="1"/>
          </p:cNvSpPr>
          <p:nvPr>
            <p:ph idx="1"/>
          </p:nvPr>
        </p:nvSpPr>
        <p:spPr>
          <a:xfrm>
            <a:off x="457200" y="1828800"/>
            <a:ext cx="8229600" cy="4389120"/>
          </a:xfrm>
        </p:spPr>
        <p:txBody>
          <a:bodyPr>
            <a:noAutofit/>
          </a:bodyPr>
          <a:lstStyle/>
          <a:p>
            <a:pPr marL="0" indent="0">
              <a:buNone/>
            </a:pPr>
            <a:r>
              <a:rPr lang="en-US" sz="2000" b="1" dirty="0" smtClean="0"/>
              <a:t>Techniques…</a:t>
            </a:r>
          </a:p>
          <a:p>
            <a:pPr marL="0" indent="0">
              <a:buNone/>
            </a:pPr>
            <a:r>
              <a:rPr lang="en-US" sz="1800" b="1" dirty="0" smtClean="0"/>
              <a:t>1.Skimming-</a:t>
            </a:r>
            <a:r>
              <a:rPr lang="en-US" sz="1800" b="1" dirty="0"/>
              <a:t> </a:t>
            </a:r>
            <a:r>
              <a:rPr lang="en-US" sz="1800" dirty="0" smtClean="0"/>
              <a:t> </a:t>
            </a:r>
            <a:r>
              <a:rPr lang="en-US" sz="1800" dirty="0"/>
              <a:t>attaching a data skimming device in the card reader slot to copy information from the magnetic strip when one swipes the </a:t>
            </a:r>
            <a:r>
              <a:rPr lang="en-US" sz="1800" dirty="0" smtClean="0"/>
              <a:t>card or installing camera to get </a:t>
            </a:r>
            <a:r>
              <a:rPr lang="en-US" sz="1800" dirty="0" smtClean="0"/>
              <a:t>pin</a:t>
            </a:r>
            <a:r>
              <a:rPr lang="en-US" sz="1800" dirty="0"/>
              <a:t/>
            </a:r>
            <a:br>
              <a:rPr lang="en-US" sz="1800" dirty="0"/>
            </a:br>
            <a:r>
              <a:rPr lang="en-US" sz="1800" dirty="0" smtClean="0"/>
              <a:t>2.</a:t>
            </a:r>
            <a:r>
              <a:rPr lang="en-US" sz="1800" b="1" dirty="0" smtClean="0"/>
              <a:t>Card </a:t>
            </a:r>
            <a:r>
              <a:rPr lang="en-US" sz="1800" b="1" dirty="0"/>
              <a:t>trapping:</a:t>
            </a:r>
            <a:r>
              <a:rPr lang="en-US" sz="1800" dirty="0"/>
              <a:t> </a:t>
            </a:r>
            <a:r>
              <a:rPr lang="en-US" sz="1800" dirty="0" smtClean="0"/>
              <a:t>retains </a:t>
            </a:r>
            <a:r>
              <a:rPr lang="en-US" sz="1800" dirty="0"/>
              <a:t>the card when you insert it in the machine and the card is retrieved later</a:t>
            </a:r>
          </a:p>
          <a:p>
            <a:pPr marL="0" indent="0">
              <a:buNone/>
            </a:pPr>
            <a:r>
              <a:rPr lang="en-US" sz="1800" b="1" dirty="0" smtClean="0"/>
              <a:t>3.Shoulder </a:t>
            </a:r>
            <a:r>
              <a:rPr lang="en-US" sz="1800" b="1" dirty="0"/>
              <a:t>surfing:</a:t>
            </a:r>
            <a:r>
              <a:rPr lang="en-US" sz="1800" dirty="0"/>
              <a:t> </a:t>
            </a:r>
            <a:r>
              <a:rPr lang="en-US" sz="1800" dirty="0" smtClean="0"/>
              <a:t>bystanders </a:t>
            </a:r>
            <a:r>
              <a:rPr lang="en-US" sz="1800" dirty="0"/>
              <a:t>in the room or outside who try to help you if your card gets stuck or peer over your </a:t>
            </a:r>
            <a:r>
              <a:rPr lang="en-US" sz="1800" dirty="0" smtClean="0"/>
              <a:t>shoulder.</a:t>
            </a:r>
            <a:endParaRPr lang="en-US" sz="1800" dirty="0"/>
          </a:p>
          <a:p>
            <a:pPr marL="0" indent="0">
              <a:buNone/>
            </a:pPr>
            <a:r>
              <a:rPr lang="en-US" sz="1800" b="1" dirty="0" smtClean="0"/>
              <a:t>4.Leaving </a:t>
            </a:r>
            <a:r>
              <a:rPr lang="en-US" sz="1800" b="1" dirty="0"/>
              <a:t>card/PIN:</a:t>
            </a:r>
            <a:r>
              <a:rPr lang="en-US" sz="1800" dirty="0"/>
              <a:t> If you write your PIN on the card and forget it in the ATM kiosk or the </a:t>
            </a:r>
            <a:r>
              <a:rPr lang="en-US" sz="1800" dirty="0" smtClean="0"/>
              <a:t>machine</a:t>
            </a:r>
            <a:r>
              <a:rPr lang="en-US" sz="1800" dirty="0"/>
              <a:t>.</a:t>
            </a:r>
            <a:endParaRPr lang="en-US" sz="1800" dirty="0" smtClean="0"/>
          </a:p>
          <a:p>
            <a:pPr marL="0" indent="0">
              <a:buNone/>
            </a:pPr>
            <a:r>
              <a:rPr lang="en-US" sz="1800" dirty="0" smtClean="0"/>
              <a:t> 5.</a:t>
            </a:r>
            <a:r>
              <a:rPr lang="en-US" sz="1800" b="1" dirty="0" smtClean="0"/>
              <a:t>Pharming</a:t>
            </a:r>
            <a:r>
              <a:rPr lang="en-US" sz="1800" b="1" dirty="0"/>
              <a:t>: </a:t>
            </a:r>
            <a:r>
              <a:rPr lang="en-US" sz="1800" dirty="0"/>
              <a:t>In this technique, fraudsters reroute you to a fake website that seems similar to the original. So even as you conduct transactions and make payment via credit or debit card, the card details can be stolen.</a:t>
            </a:r>
          </a:p>
          <a:p>
            <a:pPr marL="0" indent="0">
              <a:buNone/>
            </a:pPr>
            <a:r>
              <a:rPr lang="en-US" sz="1800" b="1" dirty="0" smtClean="0"/>
              <a:t>6.Keystroke </a:t>
            </a:r>
            <a:r>
              <a:rPr lang="en-US" sz="1800" b="1" dirty="0"/>
              <a:t>logging:</a:t>
            </a:r>
            <a:r>
              <a:rPr lang="en-US" sz="1800" dirty="0"/>
              <a:t> Here, you unintentionally download a software, which allows the fraudster to trace your key strokes and steal passwords or credit card </a:t>
            </a:r>
            <a:r>
              <a:rPr lang="en-US" sz="1800" dirty="0" smtClean="0"/>
              <a:t>debit card details</a:t>
            </a:r>
            <a:r>
              <a:rPr lang="en-US" sz="1800" dirty="0"/>
              <a:t>.</a:t>
            </a:r>
          </a:p>
          <a:p>
            <a:pPr marL="0" indent="0">
              <a:buNone/>
            </a:pPr>
            <a:r>
              <a:rPr lang="en-US" sz="1400" dirty="0"/>
              <a:t/>
            </a:r>
            <a:br>
              <a:rPr lang="en-US" sz="1400" dirty="0"/>
            </a:br>
            <a:endParaRPr lang="en-US" sz="1400" dirty="0"/>
          </a:p>
        </p:txBody>
      </p:sp>
    </p:spTree>
    <p:extLst>
      <p:ext uri="{BB962C8B-B14F-4D97-AF65-F5344CB8AC3E}">
        <p14:creationId xmlns:p14="http://schemas.microsoft.com/office/powerpoint/2010/main" val="3319420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2900" b="1" dirty="0"/>
              <a:t>7.Public </a:t>
            </a:r>
            <a:r>
              <a:rPr lang="en-US" sz="2900" b="1" dirty="0" smtClean="0"/>
              <a:t>Wi-Fi</a:t>
            </a:r>
            <a:r>
              <a:rPr lang="en-US" sz="2900" b="1" dirty="0"/>
              <a:t>-</a:t>
            </a:r>
            <a:endParaRPr lang="en-US" sz="2900" dirty="0" smtClean="0"/>
          </a:p>
          <a:p>
            <a:pPr marL="0" indent="0">
              <a:buNone/>
            </a:pPr>
            <a:r>
              <a:rPr lang="en-US" sz="2900" dirty="0" smtClean="0"/>
              <a:t>Public </a:t>
            </a:r>
            <a:r>
              <a:rPr lang="en-US" sz="2900" dirty="0"/>
              <a:t>Wi-Fi makes for a good hacking opportunity for thieves to steal your card details.</a:t>
            </a:r>
          </a:p>
          <a:p>
            <a:pPr marL="0" indent="0">
              <a:buNone/>
            </a:pPr>
            <a:r>
              <a:rPr lang="en-US" sz="2900" b="1" dirty="0"/>
              <a:t>8.Merchant or point-of-sale </a:t>
            </a:r>
            <a:r>
              <a:rPr lang="en-US" sz="2900" b="1" dirty="0" smtClean="0"/>
              <a:t>theft</a:t>
            </a:r>
            <a:r>
              <a:rPr lang="en-US" sz="2900" dirty="0" smtClean="0"/>
              <a:t>-</a:t>
            </a:r>
          </a:p>
          <a:p>
            <a:pPr marL="0" indent="0">
              <a:buNone/>
            </a:pPr>
            <a:r>
              <a:rPr lang="en-US" sz="2900" dirty="0" smtClean="0"/>
              <a:t>your </a:t>
            </a:r>
            <a:r>
              <a:rPr lang="en-US" sz="2900" dirty="0"/>
              <a:t>card is taken by the salesperson for swiping and the information from the magnetic strip is copied to be used later for illegal transactions.</a:t>
            </a:r>
          </a:p>
          <a:p>
            <a:pPr marL="0" indent="0">
              <a:buNone/>
            </a:pPr>
            <a:endParaRPr lang="en-US" sz="2900" b="1" dirty="0" smtClean="0"/>
          </a:p>
          <a:p>
            <a:pPr marL="0" indent="0">
              <a:buNone/>
            </a:pPr>
            <a:r>
              <a:rPr lang="en-US" sz="2900" b="1" dirty="0" smtClean="0"/>
              <a:t>9.Phishing </a:t>
            </a:r>
            <a:r>
              <a:rPr lang="en-US" sz="2900" b="1" dirty="0"/>
              <a:t>&amp; </a:t>
            </a:r>
            <a:r>
              <a:rPr lang="en-US" sz="2900" b="1" dirty="0" err="1" smtClean="0"/>
              <a:t>vishing</a:t>
            </a:r>
            <a:r>
              <a:rPr lang="en-US" sz="2900" b="1" dirty="0" smtClean="0"/>
              <a:t>-</a:t>
            </a:r>
            <a:r>
              <a:rPr lang="en-US" sz="2900" dirty="0"/>
              <a:t/>
            </a:r>
            <a:br>
              <a:rPr lang="en-US" sz="2900" dirty="0"/>
            </a:br>
            <a:r>
              <a:rPr lang="en-US" sz="2900" dirty="0"/>
              <a:t>While phishing involves identity theft through spam mails which seem to be from a genuine source, </a:t>
            </a:r>
            <a:r>
              <a:rPr lang="en-US" sz="2900" dirty="0" err="1"/>
              <a:t>vishing</a:t>
            </a:r>
            <a:r>
              <a:rPr lang="en-US" sz="2900" dirty="0"/>
              <a:t> is essentially the same through a mobile phone using messages or SMS. These trick you into revealing your password, PIN or account number.</a:t>
            </a:r>
            <a:endParaRPr lang="en-US" sz="2900" b="1" dirty="0" smtClean="0"/>
          </a:p>
          <a:p>
            <a:endParaRPr lang="en-US" sz="2900" b="1" dirty="0"/>
          </a:p>
          <a:p>
            <a:pPr marL="0" indent="0">
              <a:buNone/>
            </a:pPr>
            <a:r>
              <a:rPr lang="en-US" sz="2900" b="1" dirty="0" smtClean="0"/>
              <a:t>10.SIM </a:t>
            </a:r>
            <a:r>
              <a:rPr lang="en-US" sz="2900" b="1" dirty="0"/>
              <a:t>swipe </a:t>
            </a:r>
            <a:r>
              <a:rPr lang="en-US" sz="2900" b="1" dirty="0" smtClean="0"/>
              <a:t>fraud-</a:t>
            </a:r>
            <a:r>
              <a:rPr lang="en-US" sz="2900" dirty="0"/>
              <a:t/>
            </a:r>
            <a:br>
              <a:rPr lang="en-US" sz="2900" dirty="0"/>
            </a:br>
            <a:r>
              <a:rPr lang="en-US" sz="2900" dirty="0"/>
              <a:t>Here the fraudster contacts your mobile operator with fake identity proof and gets a duplicate SIM card</a:t>
            </a:r>
            <a:r>
              <a:rPr lang="en-US" sz="2900" dirty="0" smtClean="0"/>
              <a:t>.</a:t>
            </a:r>
          </a:p>
          <a:p>
            <a:pPr marL="0" indent="0">
              <a:buNone/>
            </a:pPr>
            <a:r>
              <a:rPr lang="en-US" sz="2900" dirty="0" smtClean="0"/>
              <a:t> </a:t>
            </a:r>
            <a:r>
              <a:rPr lang="en-US" sz="2900" dirty="0"/>
              <a:t>The operator deactivates your original SIM and the thief generates one-time password (OTP) on the </a:t>
            </a:r>
            <a:endParaRPr lang="en-US" sz="2900" dirty="0" smtClean="0"/>
          </a:p>
          <a:p>
            <a:pPr marL="0" indent="0">
              <a:buNone/>
            </a:pPr>
            <a:r>
              <a:rPr lang="en-US" sz="2900" dirty="0" smtClean="0"/>
              <a:t>phone </a:t>
            </a:r>
            <a:r>
              <a:rPr lang="en-US" sz="2900" dirty="0"/>
              <a:t>to conduct online transactions</a:t>
            </a:r>
            <a:r>
              <a:rPr lang="en-US" sz="2900" dirty="0" smtClean="0"/>
              <a:t>.</a:t>
            </a:r>
          </a:p>
          <a:p>
            <a:pPr marL="0" indent="0">
              <a:buNone/>
            </a:pPr>
            <a:endParaRPr lang="en-US" sz="2900" dirty="0" smtClean="0"/>
          </a:p>
          <a:p>
            <a:pPr marL="0" indent="0">
              <a:buNone/>
            </a:pPr>
            <a:r>
              <a:rPr lang="en-US" sz="2900" b="1" dirty="0" smtClean="0"/>
              <a:t>11.Cards </a:t>
            </a:r>
            <a:r>
              <a:rPr lang="en-US" sz="2900" b="1" dirty="0"/>
              <a:t>using other </a:t>
            </a:r>
            <a:r>
              <a:rPr lang="en-US" sz="2900" b="1" dirty="0" smtClean="0"/>
              <a:t>documents-</a:t>
            </a:r>
            <a:r>
              <a:rPr lang="en-US" sz="2900" dirty="0"/>
              <a:t/>
            </a:r>
            <a:br>
              <a:rPr lang="en-US" sz="2900" dirty="0"/>
            </a:br>
            <a:r>
              <a:rPr lang="en-US" sz="2900" dirty="0"/>
              <a:t>This is also an easy form of identity theft, where new cards are made by the fraudster using personal </a:t>
            </a:r>
            <a:endParaRPr lang="en-US" sz="2900" dirty="0" smtClean="0"/>
          </a:p>
          <a:p>
            <a:pPr marL="0" indent="0">
              <a:buNone/>
            </a:pPr>
            <a:r>
              <a:rPr lang="en-US" sz="2900" dirty="0" smtClean="0"/>
              <a:t>information </a:t>
            </a:r>
            <a:r>
              <a:rPr lang="en-US" sz="2900" dirty="0"/>
              <a:t>that is stolen from application forms or other lost or discarded documents</a:t>
            </a:r>
            <a:r>
              <a:rPr lang="en-US" sz="2900" dirty="0" smtClean="0"/>
              <a:t>.</a:t>
            </a:r>
          </a:p>
          <a:p>
            <a:pPr marL="0" indent="0">
              <a:buNone/>
            </a:pPr>
            <a:r>
              <a:rPr lang="en-US" dirty="0"/>
              <a:t/>
            </a:r>
            <a:br>
              <a:rPr lang="en-US" dirty="0"/>
            </a:br>
            <a:endParaRPr lang="en-US" dirty="0"/>
          </a:p>
          <a:p>
            <a:endParaRPr lang="en-US" dirty="0"/>
          </a:p>
        </p:txBody>
      </p:sp>
    </p:spTree>
    <p:extLst>
      <p:ext uri="{BB962C8B-B14F-4D97-AF65-F5344CB8AC3E}">
        <p14:creationId xmlns:p14="http://schemas.microsoft.com/office/powerpoint/2010/main" val="3998738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noAutofit/>
          </a:bodyPr>
          <a:lstStyle/>
          <a:p>
            <a:r>
              <a:rPr lang="en-US" sz="1400" dirty="0"/>
              <a:t>ATM </a:t>
            </a:r>
            <a:r>
              <a:rPr lang="en-US" sz="1400" dirty="0" smtClean="0"/>
              <a:t>safeguards-Check machine</a:t>
            </a:r>
          </a:p>
          <a:p>
            <a:r>
              <a:rPr lang="en-US" sz="1400" dirty="0"/>
              <a:t>Cover </a:t>
            </a:r>
            <a:r>
              <a:rPr lang="en-US" sz="1400" dirty="0" smtClean="0"/>
              <a:t>keypad-</a:t>
            </a:r>
            <a:r>
              <a:rPr lang="en-US" sz="1400" dirty="0"/>
              <a:t> Make sure to cover the keypad with your hand while entering the PIN to escape any cameras attached nearby</a:t>
            </a:r>
            <a:r>
              <a:rPr lang="en-US" sz="1400" dirty="0" smtClean="0"/>
              <a:t>.</a:t>
            </a:r>
          </a:p>
          <a:p>
            <a:r>
              <a:rPr lang="en-US" sz="1400" dirty="0" smtClean="0"/>
              <a:t>Don’t </a:t>
            </a:r>
            <a:r>
              <a:rPr lang="en-US" sz="1400" dirty="0"/>
              <a:t>take </a:t>
            </a:r>
            <a:r>
              <a:rPr lang="en-US" sz="1400" dirty="0" smtClean="0"/>
              <a:t>help</a:t>
            </a:r>
          </a:p>
          <a:p>
            <a:r>
              <a:rPr lang="en-US" sz="1400" dirty="0" smtClean="0"/>
              <a:t>Use </a:t>
            </a:r>
            <a:r>
              <a:rPr lang="en-US" sz="1400" dirty="0"/>
              <a:t>safe </a:t>
            </a:r>
            <a:r>
              <a:rPr lang="en-US" sz="1400" dirty="0" smtClean="0"/>
              <a:t>sites-</a:t>
            </a:r>
            <a:r>
              <a:rPr lang="en-US" sz="1400" dirty="0"/>
              <a:t> Go only to well-known, established sites for e-shopping. </a:t>
            </a:r>
            <a:r>
              <a:rPr lang="en-US" sz="1400" dirty="0" smtClean="0"/>
              <a:t>Confirm </a:t>
            </a:r>
            <a:r>
              <a:rPr lang="en-US" sz="1400" dirty="0"/>
              <a:t>the site’s legitimacy before using it and shop only on those that are Secure Sockets Layer (SSL)-certified. These can be identified through the lock symbol next to the browser’s URL </a:t>
            </a:r>
            <a:r>
              <a:rPr lang="en-US" sz="1400" dirty="0" smtClean="0"/>
              <a:t>box</a:t>
            </a:r>
            <a:r>
              <a:rPr lang="en-US" sz="1400" dirty="0"/>
              <a:t>.</a:t>
            </a:r>
            <a:endParaRPr lang="en-US" sz="1400" dirty="0" smtClean="0"/>
          </a:p>
          <a:p>
            <a:r>
              <a:rPr lang="en-US" sz="1400" dirty="0"/>
              <a:t>Anti-virus </a:t>
            </a:r>
            <a:r>
              <a:rPr lang="en-US" sz="1400" dirty="0" smtClean="0"/>
              <a:t>software</a:t>
            </a:r>
          </a:p>
          <a:p>
            <a:r>
              <a:rPr lang="en-US" sz="1400" dirty="0" smtClean="0"/>
              <a:t>No public </a:t>
            </a:r>
            <a:r>
              <a:rPr lang="en-US" sz="1400" dirty="0" err="1" smtClean="0"/>
              <a:t>wifi</a:t>
            </a:r>
            <a:endParaRPr lang="en-US" sz="1400" dirty="0" smtClean="0"/>
          </a:p>
          <a:p>
            <a:r>
              <a:rPr lang="en-US" sz="1400" dirty="0" smtClean="0"/>
              <a:t>Hide CVV</a:t>
            </a:r>
          </a:p>
          <a:p>
            <a:r>
              <a:rPr lang="en-US" sz="1400" dirty="0"/>
              <a:t>Register for </a:t>
            </a:r>
            <a:r>
              <a:rPr lang="en-US" sz="1400" dirty="0" smtClean="0"/>
              <a:t>alerts</a:t>
            </a:r>
          </a:p>
          <a:p>
            <a:r>
              <a:rPr lang="en-US" sz="1400" dirty="0"/>
              <a:t>Log </a:t>
            </a:r>
            <a:r>
              <a:rPr lang="en-US" sz="1400" dirty="0" smtClean="0"/>
              <a:t>out</a:t>
            </a:r>
          </a:p>
          <a:p>
            <a:r>
              <a:rPr lang="en-US" sz="1400" dirty="0"/>
              <a:t>Change </a:t>
            </a:r>
            <a:r>
              <a:rPr lang="en-US" sz="1400" dirty="0" smtClean="0"/>
              <a:t>passwords</a:t>
            </a:r>
          </a:p>
          <a:p>
            <a:r>
              <a:rPr lang="en-US" sz="1400" dirty="0" smtClean="0"/>
              <a:t>Don’t </a:t>
            </a:r>
            <a:r>
              <a:rPr lang="en-US" sz="1400" dirty="0"/>
              <a:t>disclose </a:t>
            </a:r>
            <a:r>
              <a:rPr lang="en-US" sz="1400" dirty="0" smtClean="0"/>
              <a:t>details</a:t>
            </a:r>
          </a:p>
          <a:p>
            <a:r>
              <a:rPr lang="en-US" sz="1400" dirty="0"/>
              <a:t>Check </a:t>
            </a:r>
            <a:r>
              <a:rPr lang="en-US" sz="1400" dirty="0" smtClean="0"/>
              <a:t>statements</a:t>
            </a:r>
          </a:p>
          <a:p>
            <a:r>
              <a:rPr lang="en-US" sz="1400" dirty="0" smtClean="0"/>
              <a:t>Merchants </a:t>
            </a:r>
            <a:r>
              <a:rPr lang="en-US" sz="1400" dirty="0"/>
              <a:t>&amp; </a:t>
            </a:r>
            <a:r>
              <a:rPr lang="en-US" sz="1400" dirty="0" smtClean="0"/>
              <a:t>POS-</a:t>
            </a:r>
            <a:r>
              <a:rPr lang="en-US" sz="1400" dirty="0"/>
              <a:t> At shops or petrol pumps, make sure that the card is not taken by the salesperson to a remote location where you cannot see it as the card information can be easily copied and stolen. Also, try shopping with retailers that use chip-enabled card </a:t>
            </a:r>
            <a:r>
              <a:rPr lang="en-US" sz="1400" dirty="0" smtClean="0"/>
              <a:t>readers.</a:t>
            </a:r>
          </a:p>
          <a:p>
            <a:pPr marL="0" indent="0">
              <a:buNone/>
            </a:pPr>
            <a:r>
              <a:rPr lang="en-US" sz="1400" dirty="0"/>
              <a:t/>
            </a:r>
            <a:br>
              <a:rPr lang="en-US" sz="1400" dirty="0"/>
            </a:br>
            <a:r>
              <a:rPr lang="en-US" sz="1400" dirty="0"/>
              <a:t/>
            </a:r>
            <a:br>
              <a:rPr lang="en-US" sz="1400" dirty="0"/>
            </a:br>
            <a:r>
              <a:rPr lang="en-US" sz="1400" dirty="0"/>
              <a:t/>
            </a:r>
            <a:br>
              <a:rPr lang="en-US" sz="1400" dirty="0"/>
            </a:br>
            <a:endParaRPr lang="en-US" sz="1400" dirty="0"/>
          </a:p>
        </p:txBody>
      </p:sp>
    </p:spTree>
    <p:extLst>
      <p:ext uri="{BB962C8B-B14F-4D97-AF65-F5344CB8AC3E}">
        <p14:creationId xmlns:p14="http://schemas.microsoft.com/office/powerpoint/2010/main" val="1526665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Grievance </a:t>
            </a:r>
            <a:r>
              <a:rPr lang="en-US" dirty="0" err="1" smtClean="0"/>
              <a:t>Redressal</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WHAT TO DO IF CHEATED</a:t>
            </a:r>
            <a:r>
              <a:rPr lang="en-US" dirty="0"/>
              <a:t/>
            </a:r>
            <a:br>
              <a:rPr lang="en-US" dirty="0"/>
            </a:br>
            <a:r>
              <a:rPr lang="en-US" dirty="0"/>
              <a:t>In case of card identity theft or a fraudulent offline or online transaction, report the loss immediately to the bank or card provider and have the card blocked. For this, make sure that you have the customer care number of your bank handy. Follow it up with a letter or e-mail. It is also advisable to lodge an FIR at the earliest.</a:t>
            </a:r>
            <a:br>
              <a:rPr lang="en-US" dirty="0"/>
            </a:br>
            <a:r>
              <a:rPr lang="en-US" dirty="0"/>
              <a:t>If the bank does not respond within a week, approach the nodal officer. If there is no response from the bank within 30 days, contact the banking ombudsman appointed by the RBI </a:t>
            </a:r>
            <a:r>
              <a:rPr lang="en-US" dirty="0" smtClean="0"/>
              <a:t>.</a:t>
            </a:r>
            <a:r>
              <a:rPr lang="en-US" dirty="0"/>
              <a:t/>
            </a:r>
            <a:br>
              <a:rPr lang="en-US" dirty="0"/>
            </a:br>
            <a:endParaRPr lang="en-US" dirty="0"/>
          </a:p>
          <a:p>
            <a:endParaRPr lang="en-US" dirty="0"/>
          </a:p>
          <a:p>
            <a:endParaRPr lang="en-US" dirty="0"/>
          </a:p>
        </p:txBody>
      </p:sp>
    </p:spTree>
    <p:extLst>
      <p:ext uri="{BB962C8B-B14F-4D97-AF65-F5344CB8AC3E}">
        <p14:creationId xmlns:p14="http://schemas.microsoft.com/office/powerpoint/2010/main" val="4593447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141</TotalTime>
  <Words>304</Words>
  <Application>Microsoft Office PowerPoint</Application>
  <PresentationFormat>On-screen Show (4:3)</PresentationFormat>
  <Paragraphs>112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Secure My Debit/Credit Card Physically</vt:lpstr>
      <vt:lpstr>Scope…</vt:lpstr>
      <vt:lpstr>Introduction</vt:lpstr>
      <vt:lpstr>Why…</vt:lpstr>
      <vt:lpstr>How you are duped…</vt:lpstr>
      <vt:lpstr>Continued…</vt:lpstr>
      <vt:lpstr>Continued…</vt:lpstr>
      <vt:lpstr>Prevention</vt:lpstr>
      <vt:lpstr>Grievance Redressal…</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Durva</dc:creator>
  <cp:lastModifiedBy>Durva</cp:lastModifiedBy>
  <cp:revision>63</cp:revision>
  <dcterms:created xsi:type="dcterms:W3CDTF">2006-08-16T00:00:00Z</dcterms:created>
  <dcterms:modified xsi:type="dcterms:W3CDTF">2019-11-04T16:07:59Z</dcterms:modified>
</cp:coreProperties>
</file>