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70" r:id="rId2"/>
    <p:sldId id="277" r:id="rId3"/>
    <p:sldId id="276" r:id="rId4"/>
    <p:sldId id="273" r:id="rId5"/>
    <p:sldId id="279" r:id="rId6"/>
    <p:sldId id="280" r:id="rId7"/>
    <p:sldId id="281" r:id="rId8"/>
    <p:sldId id="274" r:id="rId9"/>
    <p:sldId id="275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427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10A7A2-B26A-42BF-AB0A-B7BC02641FDA}" type="datetimeFigureOut">
              <a:rPr lang="en-US" smtClean="0"/>
              <a:pPr/>
              <a:t>04/11/2019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C49D29-79BA-4899-AFAF-0A94924A46F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39150" y="836203"/>
            <a:ext cx="11746523" cy="2863601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chemeClr val="tx1"/>
                </a:solidFill>
                <a:effectLst/>
              </a:rPr>
              <a:t>Cyber Security :  </a:t>
            </a:r>
            <a:br>
              <a:rPr lang="en-US" sz="8000" b="1" dirty="0" smtClean="0">
                <a:solidFill>
                  <a:schemeClr val="tx1"/>
                </a:solidFill>
                <a:effectLst/>
              </a:rPr>
            </a:br>
            <a:r>
              <a:rPr lang="en-US" sz="8000" b="1" dirty="0">
                <a:solidFill>
                  <a:schemeClr val="tx1"/>
                </a:solidFill>
                <a:effectLst/>
              </a:rPr>
              <a:t> </a:t>
            </a:r>
            <a:r>
              <a:rPr lang="en-US" sz="8000" b="1" dirty="0" smtClean="0">
                <a:solidFill>
                  <a:schemeClr val="tx1"/>
                </a:solidFill>
                <a:effectLst/>
              </a:rPr>
              <a:t>               Identify Fraud</a:t>
            </a:r>
            <a:endParaRPr lang="en-US" sz="8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7379208" y="4700017"/>
            <a:ext cx="4425696" cy="183743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Submitted by</a:t>
            </a:r>
          </a:p>
          <a:p>
            <a:r>
              <a:rPr lang="en-US" b="1" dirty="0" smtClean="0"/>
              <a:t>-Nilesh Mahajan</a:t>
            </a:r>
          </a:p>
          <a:p>
            <a:r>
              <a:rPr lang="en-US" b="1" dirty="0" smtClean="0"/>
              <a:t>ACST</a:t>
            </a:r>
          </a:p>
          <a:p>
            <a:r>
              <a:rPr lang="en-US" b="1" dirty="0" smtClean="0"/>
              <a:t>Class - D Roll NO.-28</a:t>
            </a:r>
          </a:p>
          <a:p>
            <a:endParaRPr lang="en-US" b="1" dirty="0" smtClean="0"/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 smtClean="0"/>
          </a:p>
          <a:p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9" name="Picture 8" descr="Online-Theft-Illustration-750x3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45" y="4051495"/>
            <a:ext cx="7143750" cy="2485952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perspectiveRight"/>
            <a:lightRig rig="threePt" dir="t"/>
          </a:scene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1200" y="1378634"/>
            <a:ext cx="10468864" cy="1821766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Thank  You</a:t>
            </a:r>
            <a:endParaRPr lang="en-US" sz="8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Online fraud and scams operate under many different disguises and go by many names, including </a:t>
            </a:r>
            <a:r>
              <a:rPr lang="en-US" u="sng" dirty="0" smtClean="0">
                <a:latin typeface="+mj-lt"/>
              </a:rPr>
              <a:t>consumer cybercrime</a:t>
            </a:r>
            <a:r>
              <a:rPr lang="en-US" dirty="0" smtClean="0">
                <a:latin typeface="+mj-lt"/>
              </a:rPr>
              <a:t>, </a:t>
            </a:r>
            <a:r>
              <a:rPr lang="en-US" u="sng" dirty="0" smtClean="0">
                <a:latin typeface="+mj-lt"/>
              </a:rPr>
              <a:t>internet fraud</a:t>
            </a:r>
            <a:r>
              <a:rPr lang="en-US" dirty="0" smtClean="0">
                <a:latin typeface="+mj-lt"/>
              </a:rPr>
              <a:t>, </a:t>
            </a:r>
            <a:r>
              <a:rPr lang="en-US" u="sng" dirty="0" smtClean="0">
                <a:latin typeface="+mj-lt"/>
              </a:rPr>
              <a:t>online crime</a:t>
            </a:r>
            <a:r>
              <a:rPr lang="en-US" dirty="0" smtClean="0">
                <a:latin typeface="+mj-lt"/>
              </a:rPr>
              <a:t>, and </a:t>
            </a:r>
            <a:r>
              <a:rPr lang="en-US" u="sng" dirty="0" smtClean="0">
                <a:latin typeface="+mj-lt"/>
              </a:rPr>
              <a:t>e-crime</a:t>
            </a:r>
            <a:r>
              <a:rPr lang="en-US" dirty="0" smtClean="0">
                <a:latin typeface="+mj-lt"/>
              </a:rPr>
              <a:t>.</a:t>
            </a:r>
          </a:p>
          <a:p>
            <a:r>
              <a:rPr lang="en-US" dirty="0" smtClean="0">
                <a:latin typeface="+mj-lt"/>
              </a:rPr>
              <a:t>No matter what it’s called, it </a:t>
            </a:r>
            <a:r>
              <a:rPr lang="en-US" b="1" dirty="0" smtClean="0">
                <a:latin typeface="+mj-lt"/>
              </a:rPr>
              <a:t>causes considerable distress </a:t>
            </a:r>
            <a:r>
              <a:rPr lang="en-US" dirty="0" smtClean="0">
                <a:latin typeface="+mj-lt"/>
              </a:rPr>
              <a:t>to everyone it affects, and it can even culminate in </a:t>
            </a:r>
            <a:r>
              <a:rPr lang="en-US" b="1" dirty="0" smtClean="0">
                <a:latin typeface="+mj-lt"/>
              </a:rPr>
              <a:t>serious financial problems</a:t>
            </a:r>
            <a:r>
              <a:rPr lang="en-US" dirty="0" smtClean="0">
                <a:latin typeface="+mj-lt"/>
              </a:rPr>
              <a:t>, as some victims have discovered.</a:t>
            </a:r>
          </a:p>
          <a:p>
            <a:r>
              <a:rPr lang="en-US" dirty="0" smtClean="0">
                <a:latin typeface="+mj-lt"/>
              </a:rPr>
              <a:t>Using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false pretenses</a:t>
            </a:r>
            <a:r>
              <a:rPr lang="en-US" dirty="0" smtClean="0">
                <a:latin typeface="+mj-lt"/>
              </a:rPr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+mj-lt"/>
              </a:rPr>
              <a:t>Pretending</a:t>
            </a:r>
            <a:r>
              <a:rPr lang="en-US" dirty="0" smtClean="0">
                <a:latin typeface="+mj-lt"/>
              </a:rPr>
              <a:t> to be someone or something you’re not.</a:t>
            </a:r>
          </a:p>
          <a:p>
            <a:r>
              <a:rPr lang="en-US" dirty="0" smtClean="0">
                <a:latin typeface="+mj-lt"/>
              </a:rPr>
              <a:t>Creating a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counterfeit</a:t>
            </a:r>
            <a:r>
              <a:rPr lang="en-US" dirty="0" smtClean="0">
                <a:latin typeface="+mj-lt"/>
              </a:rPr>
              <a:t> item or service.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Online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 </a:t>
            </a:r>
            <a:r>
              <a:rPr lang="en-US" sz="2800" dirty="0" smtClean="0">
                <a:latin typeface="+mj-lt"/>
              </a:rPr>
              <a:t>Phishing</a:t>
            </a: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+mj-lt"/>
              </a:rPr>
              <a:t> 419 Scam (“Nigerian Scam”)</a:t>
            </a: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+mj-lt"/>
              </a:rPr>
              <a:t> Identity Theft</a:t>
            </a:r>
          </a:p>
          <a:p>
            <a:pPr marL="0" indent="0"/>
            <a:r>
              <a:rPr lang="en-US" sz="2800" dirty="0" smtClean="0">
                <a:latin typeface="+mj-lt"/>
              </a:rPr>
              <a:t>  Debit &amp; Credit Card Fraud</a:t>
            </a:r>
          </a:p>
          <a:p>
            <a:pPr marL="0" indent="0"/>
            <a:r>
              <a:rPr lang="en-US" sz="2800" dirty="0" smtClean="0">
                <a:latin typeface="+mj-lt"/>
              </a:rPr>
              <a:t>  Online Shopping Fraud</a:t>
            </a:r>
          </a:p>
          <a:p>
            <a:pPr marL="0" indent="0"/>
            <a:r>
              <a:rPr lang="en-US" sz="2800" dirty="0" smtClean="0">
                <a:latin typeface="+mj-lt"/>
              </a:rPr>
              <a:t>  Social Media Fraud</a:t>
            </a:r>
          </a:p>
          <a:p>
            <a:pPr marL="0" indent="0"/>
            <a:r>
              <a:rPr lang="en-US" sz="2800" dirty="0" smtClean="0">
                <a:latin typeface="+mj-lt"/>
              </a:rPr>
              <a:t>  Government Documents Fraud</a:t>
            </a: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+mj-lt"/>
              </a:rPr>
              <a:t> Check Fraud</a:t>
            </a: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+mj-lt"/>
              </a:rPr>
              <a:t> Overpayment Scam</a:t>
            </a:r>
          </a:p>
          <a:p>
            <a:pPr>
              <a:lnSpc>
                <a:spcPct val="110000"/>
              </a:lnSpc>
            </a:pPr>
            <a:r>
              <a:rPr lang="en-US" sz="2800" dirty="0" smtClean="0">
                <a:latin typeface="+mj-lt"/>
              </a:rPr>
              <a:t> Pump-and-Dump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072640"/>
            <a:ext cx="7315200" cy="41148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598" y="1039813"/>
            <a:ext cx="7692730" cy="5499100"/>
          </a:xfrm>
        </p:spPr>
      </p:pic>
    </p:spTree>
    <p:extLst>
      <p:ext uri="{BB962C8B-B14F-4D97-AF65-F5344CB8AC3E}">
        <p14:creationId xmlns="" xmlns:p14="http://schemas.microsoft.com/office/powerpoint/2010/main" val="58912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Century Gothic"/>
                <a:cs typeface="Century Gothic"/>
              </a:rPr>
              <a:t>Identifying Security Compromises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83" y="1935480"/>
            <a:ext cx="11757890" cy="4389120"/>
          </a:xfrm>
        </p:spPr>
        <p:txBody>
          <a:bodyPr>
            <a:normAutofit fontScale="92500" lnSpcReduction="10000"/>
          </a:bodyPr>
          <a:lstStyle/>
          <a:p>
            <a:pPr marL="722376" lvl="1" indent="-274320">
              <a:defRPr/>
            </a:pPr>
            <a:endParaRPr lang="en-US" b="1" dirty="0" smtClean="0"/>
          </a:p>
          <a:p>
            <a:pPr marL="722376" lvl="1" indent="-274320">
              <a:defRPr/>
            </a:pPr>
            <a:r>
              <a:rPr lang="en-US" b="1" dirty="0" smtClean="0"/>
              <a:t>Antivirus</a:t>
            </a:r>
            <a:r>
              <a:rPr lang="en-US" dirty="0" smtClean="0"/>
              <a:t> software detects a problem.</a:t>
            </a:r>
          </a:p>
          <a:p>
            <a:pPr marL="722376" lvl="1" indent="-274320">
              <a:defRPr/>
            </a:pPr>
            <a:r>
              <a:rPr lang="en-US" b="1" dirty="0" smtClean="0"/>
              <a:t>Disk space </a:t>
            </a:r>
            <a:r>
              <a:rPr lang="en-US" dirty="0" smtClean="0"/>
              <a:t>disappears unexpectedly.</a:t>
            </a:r>
          </a:p>
          <a:p>
            <a:pPr marL="722376" lvl="1" indent="-274320">
              <a:defRPr/>
            </a:pPr>
            <a:r>
              <a:rPr lang="en-US" b="1" dirty="0" smtClean="0"/>
              <a:t>Pop-ups</a:t>
            </a:r>
            <a:r>
              <a:rPr lang="en-US" dirty="0" smtClean="0"/>
              <a:t> suddenly appear, sometimes selling security software.</a:t>
            </a:r>
          </a:p>
          <a:p>
            <a:pPr marL="722376" lvl="1" indent="-274320">
              <a:defRPr/>
            </a:pPr>
            <a:r>
              <a:rPr lang="en-US" b="1" dirty="0" smtClean="0"/>
              <a:t>Files or transactions appear</a:t>
            </a:r>
            <a:r>
              <a:rPr lang="en-US" dirty="0" smtClean="0"/>
              <a:t> that should not be there.</a:t>
            </a:r>
          </a:p>
          <a:p>
            <a:pPr marL="722376" lvl="1" indent="-274320">
              <a:defRPr/>
            </a:pPr>
            <a:r>
              <a:rPr lang="en-US" dirty="0" smtClean="0"/>
              <a:t>The </a:t>
            </a:r>
            <a:r>
              <a:rPr lang="en-US" b="1" dirty="0" smtClean="0"/>
              <a:t>computer slows down </a:t>
            </a:r>
            <a:r>
              <a:rPr lang="en-US" dirty="0" smtClean="0"/>
              <a:t>to a crawl.</a:t>
            </a:r>
          </a:p>
          <a:p>
            <a:pPr marL="722376" lvl="1" indent="-274320">
              <a:defRPr/>
            </a:pPr>
            <a:r>
              <a:rPr lang="en-US" b="1" dirty="0" smtClean="0"/>
              <a:t>Unusual messages</a:t>
            </a:r>
            <a:r>
              <a:rPr lang="en-US" dirty="0" smtClean="0"/>
              <a:t>, sounds, or displays on your monitor.</a:t>
            </a:r>
          </a:p>
          <a:p>
            <a:pPr marL="722376" lvl="1" indent="-274320">
              <a:defRPr/>
            </a:pPr>
            <a:r>
              <a:rPr lang="en-US" b="1" dirty="0" smtClean="0"/>
              <a:t>Stolen laptop</a:t>
            </a:r>
            <a:r>
              <a:rPr lang="en-US" dirty="0" smtClean="0"/>
              <a:t>: 1 stolen every 53 seconds; 97% never recovered.</a:t>
            </a:r>
          </a:p>
          <a:p>
            <a:pPr marL="722376" lvl="1" indent="-274320">
              <a:defRPr/>
            </a:pPr>
            <a:r>
              <a:rPr lang="en-US" dirty="0" smtClean="0"/>
              <a:t>The </a:t>
            </a:r>
            <a:r>
              <a:rPr lang="en-US" b="1" dirty="0" smtClean="0"/>
              <a:t>mouse pointer</a:t>
            </a:r>
            <a:r>
              <a:rPr lang="en-US" dirty="0" smtClean="0"/>
              <a:t> moves by itself.</a:t>
            </a:r>
          </a:p>
          <a:p>
            <a:pPr marL="722376" lvl="1" indent="-274320">
              <a:defRPr/>
            </a:pPr>
            <a:r>
              <a:rPr lang="en-US" dirty="0" smtClean="0"/>
              <a:t>The computer spontaneously </a:t>
            </a:r>
            <a:r>
              <a:rPr lang="en-US" b="1" dirty="0" smtClean="0"/>
              <a:t>shuts down or reboots</a:t>
            </a:r>
            <a:r>
              <a:rPr lang="en-US" dirty="0" smtClean="0"/>
              <a:t>.</a:t>
            </a:r>
          </a:p>
          <a:p>
            <a:pPr marL="722376" lvl="1" indent="-274320">
              <a:defRPr/>
            </a:pPr>
            <a:r>
              <a:rPr lang="en-US" dirty="0" smtClean="0"/>
              <a:t>Often unrecognized or ignored problems.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669" y="795428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cs typeface="Century Gothic"/>
              </a:rPr>
              <a:t>Anti-virus and Anti-spyware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669" y="2330796"/>
            <a:ext cx="10972800" cy="438912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+mj-lt"/>
                <a:cs typeface="Century"/>
              </a:rPr>
              <a:t>Antivirus software </a:t>
            </a:r>
            <a:r>
              <a:rPr lang="en-US" b="1" dirty="0" smtClean="0">
                <a:latin typeface="+mj-lt"/>
                <a:cs typeface="Century"/>
              </a:rPr>
              <a:t>detects</a:t>
            </a:r>
            <a:r>
              <a:rPr lang="en-US" dirty="0" smtClean="0">
                <a:latin typeface="+mj-lt"/>
                <a:cs typeface="Century"/>
              </a:rPr>
              <a:t> certain types of malware and can </a:t>
            </a:r>
            <a:r>
              <a:rPr lang="en-US" b="1" dirty="0" smtClean="0">
                <a:latin typeface="+mj-lt"/>
                <a:cs typeface="Century"/>
              </a:rPr>
              <a:t>destroy</a:t>
            </a:r>
            <a:r>
              <a:rPr lang="en-US" dirty="0" smtClean="0">
                <a:latin typeface="+mj-lt"/>
                <a:cs typeface="Century"/>
              </a:rPr>
              <a:t> it before any damage is done.</a:t>
            </a:r>
          </a:p>
          <a:p>
            <a:pPr marL="285750" indent="-285750">
              <a:buFont typeface="Arial"/>
              <a:buChar char="•"/>
            </a:pPr>
            <a:r>
              <a:rPr lang="en-US" b="1" dirty="0" smtClean="0">
                <a:latin typeface="+mj-lt"/>
                <a:cs typeface="Century"/>
              </a:rPr>
              <a:t>Install</a:t>
            </a:r>
            <a:r>
              <a:rPr lang="en-US" dirty="0" smtClean="0">
                <a:latin typeface="+mj-lt"/>
                <a:cs typeface="Century"/>
              </a:rPr>
              <a:t> and maintain antivirus and antispyware software.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+mj-lt"/>
                <a:cs typeface="Century"/>
              </a:rPr>
              <a:t>Be sure to keep antivirus software </a:t>
            </a:r>
            <a:r>
              <a:rPr lang="en-US" b="1" dirty="0" smtClean="0">
                <a:latin typeface="+mj-lt"/>
                <a:cs typeface="Century"/>
              </a:rPr>
              <a:t>updated</a:t>
            </a:r>
            <a:r>
              <a:rPr lang="en-US" dirty="0" smtClean="0">
                <a:latin typeface="+mj-lt"/>
                <a:cs typeface="Century"/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+mj-lt"/>
                <a:cs typeface="Century"/>
              </a:rPr>
              <a:t>Many free and commercial options exist.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+mj-lt"/>
                <a:cs typeface="Century"/>
              </a:rPr>
              <a:t>Contact your Technology Support </a:t>
            </a:r>
          </a:p>
          <a:p>
            <a:pPr marL="285750" indent="-285750">
              <a:buNone/>
            </a:pPr>
            <a:r>
              <a:rPr lang="en-US" dirty="0" smtClean="0">
                <a:latin typeface="+mj-lt"/>
                <a:cs typeface="Century"/>
              </a:rPr>
              <a:t>   Professional for assistance.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7121" y="3999915"/>
            <a:ext cx="4572000" cy="241363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cs typeface="Century Gothic"/>
              </a:rPr>
              <a:t>Host-based 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09" y="2000135"/>
            <a:ext cx="10972800" cy="4389120"/>
          </a:xfrm>
        </p:spPr>
        <p:txBody>
          <a:bodyPr/>
          <a:lstStyle/>
          <a:p>
            <a:pPr marL="342900" indent="-342900">
              <a:buFont typeface="Arial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+mj-lt"/>
                <a:cs typeface="Century"/>
              </a:rPr>
              <a:t>A firewall acts as a </a:t>
            </a:r>
            <a:r>
              <a:rPr lang="en-US" b="1" dirty="0" smtClean="0">
                <a:solidFill>
                  <a:srgbClr val="000000"/>
                </a:solidFill>
                <a:latin typeface="+mj-lt"/>
                <a:cs typeface="Century"/>
              </a:rPr>
              <a:t>barrier</a:t>
            </a:r>
            <a:r>
              <a:rPr lang="en-US" dirty="0" smtClean="0">
                <a:solidFill>
                  <a:srgbClr val="000000"/>
                </a:solidFill>
                <a:latin typeface="+mj-lt"/>
                <a:cs typeface="Century"/>
              </a:rPr>
              <a:t> between your computer/private network and the internet. Hackers may use the internet to find, use, and install applications on your computer. A firewall </a:t>
            </a:r>
            <a:r>
              <a:rPr lang="en-US" b="1" dirty="0" smtClean="0">
                <a:solidFill>
                  <a:srgbClr val="000000"/>
                </a:solidFill>
                <a:latin typeface="+mj-lt"/>
                <a:cs typeface="Century"/>
              </a:rPr>
              <a:t>prevents</a:t>
            </a:r>
            <a:r>
              <a:rPr lang="en-US" dirty="0" smtClean="0">
                <a:solidFill>
                  <a:srgbClr val="000000"/>
                </a:solidFill>
                <a:latin typeface="+mj-lt"/>
                <a:cs typeface="Century"/>
              </a:rPr>
              <a:t> many hacker connections to your computer.</a:t>
            </a:r>
          </a:p>
          <a:p>
            <a:pPr marL="342900" indent="-342900">
              <a:buFont typeface="Arial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  <a:latin typeface="+mj-lt"/>
                <a:cs typeface="Century"/>
              </a:rPr>
              <a:t>Firewalls </a:t>
            </a:r>
            <a:r>
              <a:rPr lang="en-US" b="1" dirty="0" smtClean="0">
                <a:solidFill>
                  <a:srgbClr val="000000"/>
                </a:solidFill>
                <a:latin typeface="+mj-lt"/>
                <a:cs typeface="Century"/>
              </a:rPr>
              <a:t>filter</a:t>
            </a:r>
            <a:r>
              <a:rPr lang="en-US" dirty="0" smtClean="0">
                <a:solidFill>
                  <a:srgbClr val="000000"/>
                </a:solidFill>
                <a:latin typeface="+mj-lt"/>
                <a:cs typeface="Century"/>
              </a:rPr>
              <a:t> network packets that enter or leave your computer.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63ADDC"/>
              </a:clrFrom>
              <a:clrTo>
                <a:srgbClr val="63ADDC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623" y="4043219"/>
            <a:ext cx="4278972" cy="234603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1651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Do’s And Don’t To Avoid Fraud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1652939"/>
            <a:ext cx="11052048" cy="4989575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800" dirty="0">
                <a:latin typeface="+mj-lt"/>
              </a:rPr>
              <a:t>Protect your </a:t>
            </a:r>
            <a:r>
              <a:rPr lang="en-US" sz="2800" b="1" dirty="0">
                <a:latin typeface="+mj-lt"/>
              </a:rPr>
              <a:t>personal </a:t>
            </a:r>
            <a:r>
              <a:rPr lang="en-US" sz="2800" b="1" dirty="0" smtClean="0">
                <a:latin typeface="+mj-lt"/>
              </a:rPr>
              <a:t>data</a:t>
            </a:r>
            <a:r>
              <a:rPr lang="en-US" sz="2800" dirty="0" smtClean="0">
                <a:latin typeface="+mj-lt"/>
              </a:rPr>
              <a:t>.</a:t>
            </a:r>
            <a:endParaRPr lang="en-US" sz="2800" dirty="0">
              <a:latin typeface="+mj-lt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800" dirty="0">
                <a:latin typeface="+mj-lt"/>
              </a:rPr>
              <a:t>Keep your </a:t>
            </a:r>
            <a:r>
              <a:rPr lang="en-US" sz="2800" b="1" dirty="0">
                <a:latin typeface="+mj-lt"/>
              </a:rPr>
              <a:t>passwords</a:t>
            </a:r>
            <a:r>
              <a:rPr lang="en-US" sz="2800" dirty="0">
                <a:latin typeface="+mj-lt"/>
              </a:rPr>
              <a:t> secure and change them </a:t>
            </a:r>
            <a:r>
              <a:rPr lang="en-US" sz="2800" dirty="0" smtClean="0">
                <a:latin typeface="+mj-lt"/>
              </a:rPr>
              <a:t>regularly.</a:t>
            </a:r>
            <a:endParaRPr lang="en-US" sz="2800" dirty="0">
              <a:latin typeface="+mj-lt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800" dirty="0">
                <a:latin typeface="+mj-lt"/>
              </a:rPr>
              <a:t>Check your </a:t>
            </a:r>
            <a:r>
              <a:rPr lang="en-US" sz="2800" b="1" dirty="0">
                <a:latin typeface="+mj-lt"/>
              </a:rPr>
              <a:t>credit report </a:t>
            </a:r>
            <a:r>
              <a:rPr lang="en-US" sz="2800" dirty="0">
                <a:latin typeface="+mj-lt"/>
              </a:rPr>
              <a:t>at least annually, if not every 4 </a:t>
            </a:r>
            <a:r>
              <a:rPr lang="en-US" sz="2800" dirty="0" smtClean="0">
                <a:latin typeface="+mj-lt"/>
              </a:rPr>
              <a:t>months.</a:t>
            </a:r>
            <a:endParaRPr lang="en-US" sz="2800" dirty="0">
              <a:latin typeface="+mj-lt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800" dirty="0">
                <a:latin typeface="+mj-lt"/>
              </a:rPr>
              <a:t>Take </a:t>
            </a:r>
            <a:r>
              <a:rPr lang="en-US" sz="2800" b="1" dirty="0">
                <a:latin typeface="+mj-lt"/>
              </a:rPr>
              <a:t>immediate action </a:t>
            </a:r>
            <a:r>
              <a:rPr lang="en-US" sz="2800" dirty="0">
                <a:latin typeface="+mj-lt"/>
              </a:rPr>
              <a:t>if you think your personal information has been </a:t>
            </a:r>
            <a:r>
              <a:rPr lang="en-US" sz="2800" dirty="0" smtClean="0">
                <a:latin typeface="+mj-lt"/>
              </a:rPr>
              <a:t>compromised.</a:t>
            </a:r>
            <a:endParaRPr lang="en-US" sz="2800" dirty="0">
              <a:latin typeface="+mj-lt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800" dirty="0">
                <a:latin typeface="+mj-lt"/>
              </a:rPr>
              <a:t>Be </a:t>
            </a:r>
            <a:r>
              <a:rPr lang="en-US" sz="2800" b="1" dirty="0">
                <a:latin typeface="+mj-lt"/>
              </a:rPr>
              <a:t>aware of onlookers </a:t>
            </a:r>
            <a:r>
              <a:rPr lang="en-US" sz="2800" dirty="0">
                <a:latin typeface="+mj-lt"/>
              </a:rPr>
              <a:t>when using your credit/debit card and entering your PIN </a:t>
            </a:r>
            <a:r>
              <a:rPr lang="en-US" sz="2800" dirty="0" smtClean="0">
                <a:latin typeface="+mj-lt"/>
              </a:rPr>
              <a:t>number.</a:t>
            </a:r>
            <a:endParaRPr lang="en-US" sz="2800" dirty="0">
              <a:latin typeface="+mj-lt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800" b="1" dirty="0">
                <a:latin typeface="+mj-lt"/>
              </a:rPr>
              <a:t>Shred </a:t>
            </a:r>
            <a:r>
              <a:rPr lang="en-US" sz="2800" dirty="0">
                <a:latin typeface="+mj-lt"/>
              </a:rPr>
              <a:t>personal documents – do not just toss them in the </a:t>
            </a:r>
            <a:r>
              <a:rPr lang="en-US" sz="2800" dirty="0" smtClean="0">
                <a:latin typeface="+mj-lt"/>
              </a:rPr>
              <a:t>trash.</a:t>
            </a:r>
            <a:endParaRPr lang="en-US" sz="2800" dirty="0">
              <a:latin typeface="+mj-lt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800" b="1" dirty="0" smtClean="0">
                <a:latin typeface="+mj-lt"/>
              </a:rPr>
              <a:t>Password </a:t>
            </a:r>
            <a:r>
              <a:rPr lang="en-US" sz="2800" b="1" dirty="0">
                <a:latin typeface="+mj-lt"/>
              </a:rPr>
              <a:t>protect </a:t>
            </a:r>
            <a:r>
              <a:rPr lang="en-US" sz="2800" dirty="0">
                <a:latin typeface="+mj-lt"/>
              </a:rPr>
              <a:t>all documents your send over the </a:t>
            </a:r>
            <a:r>
              <a:rPr lang="en-US" sz="2800" dirty="0" smtClean="0">
                <a:latin typeface="+mj-lt"/>
              </a:rPr>
              <a:t>internet.</a:t>
            </a:r>
            <a:endParaRPr lang="en-US" sz="2800" dirty="0">
              <a:latin typeface="+mj-lt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800" b="1" dirty="0">
                <a:latin typeface="+mj-lt"/>
              </a:rPr>
              <a:t>Monitor your financial accounts </a:t>
            </a:r>
            <a:r>
              <a:rPr lang="en-US" sz="2800" dirty="0">
                <a:latin typeface="+mj-lt"/>
              </a:rPr>
              <a:t>for suspicious activity </a:t>
            </a:r>
            <a:r>
              <a:rPr lang="en-US" sz="2800" b="1" dirty="0">
                <a:latin typeface="+mj-lt"/>
              </a:rPr>
              <a:t>on a</a:t>
            </a:r>
            <a:r>
              <a:rPr lang="en-US" sz="2800" dirty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regular basis </a:t>
            </a:r>
            <a:r>
              <a:rPr lang="en-US" sz="2800" dirty="0">
                <a:latin typeface="+mj-lt"/>
              </a:rPr>
              <a:t>– this includes bank accounts, credit cards and </a:t>
            </a:r>
            <a:r>
              <a:rPr lang="en-US" sz="2800" dirty="0" smtClean="0">
                <a:latin typeface="+mj-lt"/>
              </a:rPr>
              <a:t>investments.</a:t>
            </a:r>
            <a:endParaRPr lang="en-US" sz="2800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52939"/>
            <a:ext cx="1850136" cy="7540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6521892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600" dirty="0">
                <a:latin typeface="+mj-lt"/>
              </a:rPr>
              <a:t>Provide personal information over the </a:t>
            </a:r>
            <a:r>
              <a:rPr lang="en-US" sz="2600" b="1" dirty="0">
                <a:latin typeface="+mj-lt"/>
              </a:rPr>
              <a:t>phone or internet </a:t>
            </a:r>
            <a:r>
              <a:rPr lang="en-US" sz="2600" dirty="0">
                <a:latin typeface="+mj-lt"/>
              </a:rPr>
              <a:t>unless you initiate the contact – Don’t talk to a </a:t>
            </a:r>
            <a:r>
              <a:rPr lang="en-US" sz="2600" b="1" dirty="0">
                <a:latin typeface="+mj-lt"/>
              </a:rPr>
              <a:t>stranger</a:t>
            </a:r>
            <a:r>
              <a:rPr lang="en-US" sz="2600" dirty="0">
                <a:latin typeface="+mj-lt"/>
              </a:rPr>
              <a:t>.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600" dirty="0">
                <a:latin typeface="+mj-lt"/>
              </a:rPr>
              <a:t>Toss </a:t>
            </a:r>
            <a:r>
              <a:rPr lang="en-US" sz="2600" b="1" dirty="0">
                <a:latin typeface="+mj-lt"/>
              </a:rPr>
              <a:t>documents</a:t>
            </a:r>
            <a:r>
              <a:rPr lang="en-US" sz="2600" dirty="0">
                <a:latin typeface="+mj-lt"/>
              </a:rPr>
              <a:t> with your personal information in the </a:t>
            </a:r>
            <a:r>
              <a:rPr lang="en-US" sz="2600" b="1" dirty="0">
                <a:latin typeface="+mj-lt"/>
              </a:rPr>
              <a:t>trash</a:t>
            </a:r>
            <a:r>
              <a:rPr lang="en-US" sz="2600" dirty="0">
                <a:latin typeface="+mj-lt"/>
              </a:rPr>
              <a:t>, this includes offers to open a new credit card </a:t>
            </a:r>
            <a:r>
              <a:rPr lang="en-US" sz="2600" dirty="0" smtClean="0">
                <a:latin typeface="+mj-lt"/>
              </a:rPr>
              <a:t>account.</a:t>
            </a:r>
            <a:endParaRPr lang="en-US" sz="2600" dirty="0">
              <a:latin typeface="+mj-lt"/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sz="2600" b="1" dirty="0" smtClean="0">
                <a:latin typeface="+mj-lt"/>
              </a:rPr>
              <a:t>Share</a:t>
            </a:r>
            <a:r>
              <a:rPr lang="en-US" sz="2600" dirty="0" smtClean="0">
                <a:latin typeface="+mj-lt"/>
              </a:rPr>
              <a:t> </a:t>
            </a:r>
            <a:r>
              <a:rPr lang="en-US" sz="2600" dirty="0">
                <a:latin typeface="+mj-lt"/>
              </a:rPr>
              <a:t>your personal data or leave it </a:t>
            </a:r>
            <a:r>
              <a:rPr lang="en-US" sz="2600" dirty="0" smtClean="0">
                <a:latin typeface="+mj-lt"/>
              </a:rPr>
              <a:t>unprotected.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600" dirty="0" smtClean="0">
                <a:latin typeface="+mj-lt"/>
              </a:rPr>
              <a:t>Access online banking from </a:t>
            </a:r>
            <a:r>
              <a:rPr lang="en-US" sz="2600" b="1" dirty="0" smtClean="0">
                <a:latin typeface="+mj-lt"/>
              </a:rPr>
              <a:t>shared or public computers</a:t>
            </a:r>
            <a:r>
              <a:rPr lang="en-US" sz="2600" dirty="0" smtClean="0">
                <a:latin typeface="+mj-lt"/>
              </a:rPr>
              <a:t>.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sz="2600" dirty="0" smtClean="0">
                <a:latin typeface="+mj-lt"/>
              </a:rPr>
              <a:t>Click on </a:t>
            </a:r>
            <a:r>
              <a:rPr lang="en-US" sz="2600" b="1" dirty="0" smtClean="0">
                <a:latin typeface="+mj-lt"/>
              </a:rPr>
              <a:t>attachments and links </a:t>
            </a:r>
            <a:r>
              <a:rPr lang="en-US" sz="2600" dirty="0" smtClean="0">
                <a:latin typeface="+mj-lt"/>
              </a:rPr>
              <a:t>without knowing their true origin.</a:t>
            </a:r>
            <a:endParaRPr lang="en-US" sz="26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935480"/>
            <a:ext cx="2019300" cy="685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488837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1220</TotalTime>
  <Words>512</Words>
  <Application>Microsoft Office PowerPoint</Application>
  <PresentationFormat>Custom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Cyber Security :                   Identify Fraud</vt:lpstr>
      <vt:lpstr>Online Fraud</vt:lpstr>
      <vt:lpstr>Types Of Online Fraud</vt:lpstr>
      <vt:lpstr>Slide 4</vt:lpstr>
      <vt:lpstr>Identifying Security Compromises</vt:lpstr>
      <vt:lpstr>Anti-virus and Anti-spyware Software</vt:lpstr>
      <vt:lpstr>Host-based Firewalls</vt:lpstr>
      <vt:lpstr>Do’s And Don’t To Avoid Fraud</vt:lpstr>
      <vt:lpstr>Slide 9</vt:lpstr>
      <vt:lpstr>Thank 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 : Identity Fraud</dc:title>
  <dc:creator>Pratik Mahajan</dc:creator>
  <cp:lastModifiedBy>Nilesh</cp:lastModifiedBy>
  <cp:revision>57</cp:revision>
  <dcterms:created xsi:type="dcterms:W3CDTF">2019-11-01T05:08:59Z</dcterms:created>
  <dcterms:modified xsi:type="dcterms:W3CDTF">2019-11-04T15:41:44Z</dcterms:modified>
</cp:coreProperties>
</file>