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90" r:id="rId3"/>
    <p:sldId id="257" r:id="rId4"/>
    <p:sldId id="266" r:id="rId5"/>
    <p:sldId id="259" r:id="rId6"/>
    <p:sldId id="288" r:id="rId7"/>
    <p:sldId id="268" r:id="rId8"/>
    <p:sldId id="278" r:id="rId9"/>
    <p:sldId id="279" r:id="rId10"/>
    <p:sldId id="280" r:id="rId11"/>
    <p:sldId id="281" r:id="rId12"/>
    <p:sldId id="282" r:id="rId13"/>
    <p:sldId id="283" r:id="rId14"/>
    <p:sldId id="258" r:id="rId15"/>
    <p:sldId id="284" r:id="rId16"/>
    <p:sldId id="286" r:id="rId17"/>
    <p:sldId id="289" r:id="rId18"/>
    <p:sldId id="26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849" autoAdjust="0"/>
  </p:normalViewPr>
  <p:slideViewPr>
    <p:cSldViewPr>
      <p:cViewPr varScale="1">
        <p:scale>
          <a:sx n="78" d="100"/>
          <a:sy n="78" d="100"/>
        </p:scale>
        <p:origin x="-253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D85EC-0044-48AC-8C56-11180A2AF5A2}" type="datetimeFigureOut">
              <a:rPr lang="en-IN" smtClean="0"/>
              <a:t>03-11-2019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22C3DC-41E5-4D84-B55D-2C10115B20DC}" type="slidenum">
              <a:rPr lang="en-IN" smtClean="0"/>
              <a:t>‹#›</a:t>
            </a:fld>
            <a:endParaRPr lang="en-IN"/>
          </a:p>
        </p:txBody>
      </p:sp>
    </p:spTree>
    <p:extLst>
      <p:ext uri="{BB962C8B-B14F-4D97-AF65-F5344CB8AC3E}">
        <p14:creationId xmlns:p14="http://schemas.microsoft.com/office/powerpoint/2010/main" val="4266664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securityinabox.org/en/guide/passwords/#password-math"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latin typeface="Cambria" pitchFamily="18" charset="0"/>
              </a:rPr>
              <a:t>Make it long:</a:t>
            </a:r>
            <a:r>
              <a:rPr lang="en-IN" dirty="0" smtClean="0">
                <a:latin typeface="Cambria" pitchFamily="18" charset="0"/>
              </a:rPr>
              <a:t> The longer a password is, the less likely it is that a computer program will be able to guess it in a reasonable amount of time. Some people use pass</a:t>
            </a:r>
            <a:r>
              <a:rPr lang="en-IN" i="1" dirty="0" smtClean="0">
                <a:latin typeface="Cambria" pitchFamily="18" charset="0"/>
              </a:rPr>
              <a:t>phrases</a:t>
            </a:r>
            <a:r>
              <a:rPr lang="en-IN" dirty="0" smtClean="0">
                <a:latin typeface="Cambria" pitchFamily="18" charset="0"/>
              </a:rPr>
              <a:t> that contain several words, with or without spaces between them. Passphrases are a great idea for services that allow long passwords.</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Hence, the recommendation to use passphrases instead of passwords by IT experts just came at the right time to soothe everyone from the hangover of the password disaster phenomenon.</a:t>
            </a:r>
            <a:endParaRPr lang="en-IN" dirty="0" smtClean="0">
              <a:latin typeface="Cambria" pitchFamily="18" charset="0"/>
            </a:endParaRPr>
          </a:p>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5</a:t>
            </a:fld>
            <a:endParaRPr lang="en-IN"/>
          </a:p>
        </p:txBody>
      </p:sp>
    </p:spTree>
    <p:extLst>
      <p:ext uri="{BB962C8B-B14F-4D97-AF65-F5344CB8AC3E}">
        <p14:creationId xmlns:p14="http://schemas.microsoft.com/office/powerpoint/2010/main" val="604329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latin typeface="Cambria" pitchFamily="18" charset="0"/>
              </a:rPr>
              <a:t>Methods to add verification for protecting account data, traditionally in addition to a password.</a:t>
            </a:r>
          </a:p>
          <a:p>
            <a:r>
              <a:rPr lang="en-IN" dirty="0" smtClean="0">
                <a:latin typeface="Cambria" pitchFamily="18" charset="0"/>
              </a:rPr>
              <a:t>OTP One-time password (sometimes one-time PIN). A single-use code often used in 2FA verification. </a:t>
            </a:r>
          </a:p>
          <a:p>
            <a:r>
              <a:rPr lang="en-IN" b="1" dirty="0" smtClean="0">
                <a:latin typeface="Cambria" pitchFamily="18" charset="0"/>
              </a:rPr>
              <a:t>A note on using text messages for two factor authentication.</a:t>
            </a:r>
            <a:r>
              <a:rPr lang="en-IN" dirty="0" smtClean="0">
                <a:latin typeface="Cambria" pitchFamily="18" charset="0"/>
              </a:rPr>
              <a:t> If a service supports both text- and app-based two factor authentication codes, you should opt for the latter. SMS text messages are not encrypted, and attackers have successfully intercepted these one-time codes on their way to a target's phone.</a:t>
            </a:r>
          </a:p>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14</a:t>
            </a:fld>
            <a:endParaRPr lang="en-IN"/>
          </a:p>
        </p:txBody>
      </p:sp>
    </p:spTree>
    <p:extLst>
      <p:ext uri="{BB962C8B-B14F-4D97-AF65-F5344CB8AC3E}">
        <p14:creationId xmlns:p14="http://schemas.microsoft.com/office/powerpoint/2010/main" val="7321808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A brute force attack is a trial-and-error method used to obtain information such as a user password or personal identification number (PIN). In a brute force attack, automated software is used to generate a large number of consecutive guesses as to the value of the desired data. Brute force attacks may be used by criminals to crack encrypted data, or by security analysts to test an organization's network security. </a:t>
            </a:r>
          </a:p>
          <a:p>
            <a:r>
              <a:rPr lang="en-IN" dirty="0" smtClean="0"/>
              <a:t>A brute force attack is also known as brute force cracking or simply brute force. </a:t>
            </a:r>
          </a:p>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16</a:t>
            </a:fld>
            <a:endParaRPr lang="en-IN"/>
          </a:p>
        </p:txBody>
      </p:sp>
    </p:spTree>
    <p:extLst>
      <p:ext uri="{BB962C8B-B14F-4D97-AF65-F5344CB8AC3E}">
        <p14:creationId xmlns:p14="http://schemas.microsoft.com/office/powerpoint/2010/main" val="4020806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HTTP stands for </a:t>
            </a:r>
            <a:r>
              <a:rPr lang="en-IN" b="1" dirty="0" smtClean="0"/>
              <a:t>Hypertext Transfer Protocol</a:t>
            </a:r>
            <a:r>
              <a:rPr lang="en-IN" dirty="0" smtClean="0"/>
              <a:t>. When you enter http:// in your address bar in front of the domain, it tells the browser to connect over HTTP. HTTP uses TCP (Transmission Control Protocol), generally over port 80, to send and receive data packets over the web. To put it simply it is a protocol that’s used by a client and server which allows you to communicate with other websites. The client sends a request message to an HTTP server (after the TCP handshake) which hosts a website, the server then replies with the response message.</a:t>
            </a:r>
          </a:p>
          <a:p>
            <a:endParaRPr lang="en-IN" dirty="0" smtClean="0"/>
          </a:p>
          <a:p>
            <a:r>
              <a:rPr lang="en-IN" b="1" dirty="0" smtClean="0"/>
              <a:t>What is HTTPS?</a:t>
            </a:r>
          </a:p>
          <a:p>
            <a:r>
              <a:rPr lang="en-IN" dirty="0" smtClean="0"/>
              <a:t>HTTPS is a short abbreviation of Hyper Text Transfer Protocol Secure. It is highly advanced and secure version of HTTP. It uses the port no. 443 for Data Communication. It allows the secure transactions by encrypting the entire communication with SSL. It is a combination of SSL/TLS protocol and HTTP. It provides encrypted and secure identification of a network server. </a:t>
            </a:r>
          </a:p>
          <a:p>
            <a:r>
              <a:rPr lang="en-IN" dirty="0" smtClean="0"/>
              <a:t>HTTP also allows you to create a secure encrypted connection between the server and the browser. It offers the bi-directional security of Data. This helps you to protect potentially sensitive information from being stolen. </a:t>
            </a:r>
          </a:p>
          <a:p>
            <a:r>
              <a:rPr lang="en-IN" dirty="0" smtClean="0"/>
              <a:t>In HTTPS protocol SSL transactions are negotiated with the help of key-based encryption algorithm. This key is generally either 40 or 128 bits in strength. </a:t>
            </a:r>
          </a:p>
          <a:p>
            <a:endParaRPr lang="en-IN" dirty="0" smtClean="0"/>
          </a:p>
          <a:p>
            <a:r>
              <a:rPr lang="en-IN" dirty="0" smtClean="0"/>
              <a:t>SSL – Secure Sockets Layer</a:t>
            </a:r>
          </a:p>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17</a:t>
            </a:fld>
            <a:endParaRPr lang="en-IN"/>
          </a:p>
        </p:txBody>
      </p:sp>
    </p:spTree>
    <p:extLst>
      <p:ext uri="{BB962C8B-B14F-4D97-AF65-F5344CB8AC3E}">
        <p14:creationId xmlns:p14="http://schemas.microsoft.com/office/powerpoint/2010/main" val="1601961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18</a:t>
            </a:fld>
            <a:endParaRPr lang="en-IN"/>
          </a:p>
        </p:txBody>
      </p:sp>
    </p:spTree>
    <p:extLst>
      <p:ext uri="{BB962C8B-B14F-4D97-AF65-F5344CB8AC3E}">
        <p14:creationId xmlns:p14="http://schemas.microsoft.com/office/powerpoint/2010/main" val="4187656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latin typeface="Cambria" pitchFamily="18" charset="0"/>
              </a:rPr>
              <a:t>Make it long:</a:t>
            </a:r>
            <a:r>
              <a:rPr lang="en-IN" dirty="0" smtClean="0">
                <a:latin typeface="Cambria" pitchFamily="18" charset="0"/>
              </a:rPr>
              <a:t> The longer a password is, the less likely it is that a computer program will be able to guess it in a reasonable amount of time. Some people use pass</a:t>
            </a:r>
            <a:r>
              <a:rPr lang="en-IN" i="1" dirty="0" smtClean="0">
                <a:latin typeface="Cambria" pitchFamily="18" charset="0"/>
              </a:rPr>
              <a:t>phrases</a:t>
            </a:r>
            <a:r>
              <a:rPr lang="en-IN" dirty="0" smtClean="0">
                <a:latin typeface="Cambria" pitchFamily="18" charset="0"/>
              </a:rPr>
              <a:t> that contain several words, with or without spaces between them. Passphrases are a great idea for services that allow long passwords.</a:t>
            </a:r>
          </a:p>
          <a:p>
            <a:pPr marL="0" marR="0" indent="0" algn="l" defTabSz="914400" rtl="0" eaLnBrk="1" fontAlgn="auto" latinLnBrk="0" hangingPunct="1">
              <a:lnSpc>
                <a:spcPct val="100000"/>
              </a:lnSpc>
              <a:spcBef>
                <a:spcPts val="0"/>
              </a:spcBef>
              <a:spcAft>
                <a:spcPts val="0"/>
              </a:spcAft>
              <a:buClrTx/>
              <a:buSzTx/>
              <a:buFontTx/>
              <a:buNone/>
              <a:tabLst/>
              <a:defRPr/>
            </a:pPr>
            <a:r>
              <a:rPr lang="en-IN" smtClean="0"/>
              <a:t>Hence, the recommendation to use passphrases instead of passwords by IT experts just came at the right time to soothe everyone from the hangover of the password disaster phenomenon.</a:t>
            </a:r>
            <a:endParaRPr lang="en-IN" dirty="0" smtClean="0">
              <a:latin typeface="Cambria" pitchFamily="18" charset="0"/>
            </a:endParaRPr>
          </a:p>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6</a:t>
            </a:fld>
            <a:endParaRPr lang="en-IN"/>
          </a:p>
        </p:txBody>
      </p:sp>
    </p:spTree>
    <p:extLst>
      <p:ext uri="{BB962C8B-B14F-4D97-AF65-F5344CB8AC3E}">
        <p14:creationId xmlns:p14="http://schemas.microsoft.com/office/powerpoint/2010/main" val="604329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latin typeface="Cambria" pitchFamily="18" charset="0"/>
              </a:rPr>
              <a:t>Make it complex:</a:t>
            </a:r>
            <a:r>
              <a:rPr lang="en-IN" dirty="0" smtClean="0">
                <a:latin typeface="Cambria" pitchFamily="18" charset="0"/>
              </a:rPr>
              <a:t> In addition to length, the complexity of a password also helps prevent automatic 'password cracking' software from guessing the right combination of characters. Where possible, you should include upper case letters, lower case letters, numbers and symbols in your password. See the </a:t>
            </a:r>
            <a:r>
              <a:rPr lang="en-IN" u="sng" dirty="0" smtClean="0">
                <a:latin typeface="Cambria" pitchFamily="18" charset="0"/>
                <a:hlinkClick r:id="rId3"/>
              </a:rPr>
              <a:t>Password math</a:t>
            </a:r>
            <a:r>
              <a:rPr lang="en-IN" dirty="0" smtClean="0">
                <a:latin typeface="Cambria" pitchFamily="18" charset="0"/>
              </a:rPr>
              <a:t> section below for more about this.</a:t>
            </a:r>
          </a:p>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7</a:t>
            </a:fld>
            <a:endParaRPr lang="en-IN"/>
          </a:p>
        </p:txBody>
      </p:sp>
    </p:spTree>
    <p:extLst>
      <p:ext uri="{BB962C8B-B14F-4D97-AF65-F5344CB8AC3E}">
        <p14:creationId xmlns:p14="http://schemas.microsoft.com/office/powerpoint/2010/main" val="3753312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latin typeface="Cambria" pitchFamily="18" charset="0"/>
              </a:rPr>
              <a:t>Don't make it personal:</a:t>
            </a:r>
            <a:r>
              <a:rPr lang="en-IN" dirty="0" smtClean="0">
                <a:latin typeface="Cambria" pitchFamily="18" charset="0"/>
              </a:rPr>
              <a:t> Your password should not be related to you personally. Don't choose a word or phrase based on information such as your name, date of birth, telephone number, child's name, pet's name, or anything else that a person could learn by doing a little research about you. It is also a good idea to provide fake answers to the "security questions" that some services use to verify your identity if you forget your password. This prevents others from impersonating you by looking up your personal information online. Secure password managers are useful for recording these fake answers.</a:t>
            </a:r>
          </a:p>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8</a:t>
            </a:fld>
            <a:endParaRPr lang="en-IN"/>
          </a:p>
        </p:txBody>
      </p:sp>
    </p:spTree>
    <p:extLst>
      <p:ext uri="{BB962C8B-B14F-4D97-AF65-F5344CB8AC3E}">
        <p14:creationId xmlns:p14="http://schemas.microsoft.com/office/powerpoint/2010/main" val="3753312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latin typeface="Cambria" pitchFamily="18" charset="0"/>
              </a:rPr>
              <a:t>Keep it secret:</a:t>
            </a:r>
            <a:r>
              <a:rPr lang="en-IN" dirty="0" smtClean="0">
                <a:latin typeface="Cambria" pitchFamily="18" charset="0"/>
              </a:rPr>
              <a:t> Do not share your password with others unless you absolutely have to. If you must share a password with a friend, family member or colleague, you should first change it to something temporary and share that one, then change it again when they are done using it. Often, there are alternatives to sharing a password, such as creating a separate account for each individual who needs access. Keeping your password secret also means paying attention to who might be reading over your shoulder while you type it in.</a:t>
            </a:r>
          </a:p>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9</a:t>
            </a:fld>
            <a:endParaRPr lang="en-IN"/>
          </a:p>
        </p:txBody>
      </p:sp>
    </p:spTree>
    <p:extLst>
      <p:ext uri="{BB962C8B-B14F-4D97-AF65-F5344CB8AC3E}">
        <p14:creationId xmlns:p14="http://schemas.microsoft.com/office/powerpoint/2010/main" val="3753312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b="1" dirty="0" smtClean="0">
                <a:latin typeface="Cambria" pitchFamily="18" charset="0"/>
              </a:rPr>
              <a:t>Make it unique:</a:t>
            </a:r>
            <a:r>
              <a:rPr lang="en-IN" dirty="0" smtClean="0">
                <a:latin typeface="Cambria" pitchFamily="18" charset="0"/>
              </a:rPr>
              <a:t> Avoid using the same password for more than one account. Otherwise, anyone who learns that password will gain access to additional services and the information they contain. For similar reasons, it is a bad idea to rotate passwords by swapping them around between different accounts. Uniqueness is particularly important these days, as more and more websites are being compromised and having their password databases exposed online.</a:t>
            </a:r>
          </a:p>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10</a:t>
            </a:fld>
            <a:endParaRPr lang="en-IN"/>
          </a:p>
        </p:txBody>
      </p:sp>
    </p:spTree>
    <p:extLst>
      <p:ext uri="{BB962C8B-B14F-4D97-AF65-F5344CB8AC3E}">
        <p14:creationId xmlns:p14="http://schemas.microsoft.com/office/powerpoint/2010/main" val="3753312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1" dirty="0" smtClean="0">
                <a:latin typeface="Cambria" pitchFamily="18" charset="0"/>
              </a:rPr>
              <a:t>Keep it fresh:</a:t>
            </a:r>
            <a:r>
              <a:rPr lang="en-IN" dirty="0" smtClean="0">
                <a:latin typeface="Cambria" pitchFamily="18" charset="0"/>
              </a:rPr>
              <a:t> Change your important passwords occasionally. The longer you keep one password, the more opportunity others have to figure it out. </a:t>
            </a:r>
          </a:p>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11</a:t>
            </a:fld>
            <a:endParaRPr lang="en-IN"/>
          </a:p>
        </p:txBody>
      </p:sp>
    </p:spTree>
    <p:extLst>
      <p:ext uri="{BB962C8B-B14F-4D97-AF65-F5344CB8AC3E}">
        <p14:creationId xmlns:p14="http://schemas.microsoft.com/office/powerpoint/2010/main" val="3753312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ambria" pitchFamily="18" charset="0"/>
              </a:rPr>
              <a:t>Do not use automatic logon functionality</a:t>
            </a:r>
            <a:r>
              <a:rPr lang="en-IN" dirty="0" smtClean="0">
                <a:latin typeface="Cambria" pitchFamily="18" charset="0"/>
              </a:rPr>
              <a:t>: </a:t>
            </a:r>
            <a:r>
              <a:rPr lang="en-US" dirty="0" smtClean="0">
                <a:latin typeface="Cambria" pitchFamily="18" charset="0"/>
              </a:rPr>
              <a:t>Using automatic logon functionality negates much of the value of using a password.  If a malicious user is able to gain physical access to a system that has automatic logon configured, he or she will be able to take control of the system and access potentially sensitive information.</a:t>
            </a:r>
            <a:endParaRPr lang="en-IN" dirty="0" smtClean="0">
              <a:latin typeface="Cambria" pitchFamily="18" charset="0"/>
            </a:endParaRPr>
          </a:p>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12</a:t>
            </a:fld>
            <a:endParaRPr lang="en-IN"/>
          </a:p>
        </p:txBody>
      </p:sp>
    </p:spTree>
    <p:extLst>
      <p:ext uri="{BB962C8B-B14F-4D97-AF65-F5344CB8AC3E}">
        <p14:creationId xmlns:p14="http://schemas.microsoft.com/office/powerpoint/2010/main" val="3753312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A22C3DC-41E5-4D84-B55D-2C10115B20DC}" type="slidenum">
              <a:rPr lang="en-IN" smtClean="0"/>
              <a:t>13</a:t>
            </a:fld>
            <a:endParaRPr lang="en-IN"/>
          </a:p>
        </p:txBody>
      </p:sp>
    </p:spTree>
    <p:extLst>
      <p:ext uri="{BB962C8B-B14F-4D97-AF65-F5344CB8AC3E}">
        <p14:creationId xmlns:p14="http://schemas.microsoft.com/office/powerpoint/2010/main" val="3753312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4D9BEB7-15B5-42B9-B2DB-11E9E6F22733}" type="datetimeFigureOut">
              <a:rPr lang="en-IN" smtClean="0"/>
              <a:t>03-11-2019</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E83F530B-784F-4322-A8D7-69329EEC3A84}"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D9BEB7-15B5-42B9-B2DB-11E9E6F22733}" type="datetimeFigureOut">
              <a:rPr lang="en-IN" smtClean="0"/>
              <a:t>03-11-2019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3F530B-784F-4322-A8D7-69329EEC3A84}"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D9BEB7-15B5-42B9-B2DB-11E9E6F22733}" type="datetimeFigureOut">
              <a:rPr lang="en-IN" smtClean="0"/>
              <a:t>03-11-2019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3F530B-784F-4322-A8D7-69329EEC3A84}"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4D9BEB7-15B5-42B9-B2DB-11E9E6F22733}" type="datetimeFigureOut">
              <a:rPr lang="en-IN" smtClean="0"/>
              <a:t>03-11-2019</a:t>
            </a:fld>
            <a:endParaRPr lang="en-IN"/>
          </a:p>
        </p:txBody>
      </p:sp>
      <p:sp>
        <p:nvSpPr>
          <p:cNvPr id="9" name="Slide Number Placeholder 8"/>
          <p:cNvSpPr>
            <a:spLocks noGrp="1"/>
          </p:cNvSpPr>
          <p:nvPr>
            <p:ph type="sldNum" sz="quarter" idx="15"/>
          </p:nvPr>
        </p:nvSpPr>
        <p:spPr/>
        <p:txBody>
          <a:bodyPr rtlCol="0"/>
          <a:lstStyle/>
          <a:p>
            <a:fld id="{E83F530B-784F-4322-A8D7-69329EEC3A84}" type="slidenum">
              <a:rPr lang="en-IN" smtClean="0"/>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4D9BEB7-15B5-42B9-B2DB-11E9E6F22733}" type="datetimeFigureOut">
              <a:rPr lang="en-IN" smtClean="0"/>
              <a:t>03-11-2019</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E83F530B-784F-4322-A8D7-69329EEC3A84}" type="slidenum">
              <a:rPr lang="en-IN" smtClean="0"/>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4D9BEB7-15B5-42B9-B2DB-11E9E6F22733}" type="datetimeFigureOut">
              <a:rPr lang="en-IN" smtClean="0"/>
              <a:t>03-11-2019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3F530B-784F-4322-A8D7-69329EEC3A84}" type="slidenum">
              <a:rPr lang="en-IN" smtClean="0"/>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4D9BEB7-15B5-42B9-B2DB-11E9E6F22733}" type="datetimeFigureOut">
              <a:rPr lang="en-IN" smtClean="0"/>
              <a:t>03-11-2019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83F530B-784F-4322-A8D7-69329EEC3A84}" type="slidenum">
              <a:rPr lang="en-IN" smtClean="0"/>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4D9BEB7-15B5-42B9-B2DB-11E9E6F22733}" type="datetimeFigureOut">
              <a:rPr lang="en-IN" smtClean="0"/>
              <a:t>03-11-2019</a:t>
            </a:fld>
            <a:endParaRPr lang="en-IN"/>
          </a:p>
        </p:txBody>
      </p:sp>
      <p:sp>
        <p:nvSpPr>
          <p:cNvPr id="7" name="Slide Number Placeholder 6"/>
          <p:cNvSpPr>
            <a:spLocks noGrp="1"/>
          </p:cNvSpPr>
          <p:nvPr>
            <p:ph type="sldNum" sz="quarter" idx="11"/>
          </p:nvPr>
        </p:nvSpPr>
        <p:spPr/>
        <p:txBody>
          <a:bodyPr rtlCol="0"/>
          <a:lstStyle/>
          <a:p>
            <a:fld id="{E83F530B-784F-4322-A8D7-69329EEC3A84}" type="slidenum">
              <a:rPr lang="en-IN" smtClean="0"/>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9BEB7-15B5-42B9-B2DB-11E9E6F22733}" type="datetimeFigureOut">
              <a:rPr lang="en-IN" smtClean="0"/>
              <a:t>03-11-2019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83F530B-784F-4322-A8D7-69329EEC3A84}"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4D9BEB7-15B5-42B9-B2DB-11E9E6F22733}" type="datetimeFigureOut">
              <a:rPr lang="en-IN" smtClean="0"/>
              <a:t>03-11-2019</a:t>
            </a:fld>
            <a:endParaRPr lang="en-IN"/>
          </a:p>
        </p:txBody>
      </p:sp>
      <p:sp>
        <p:nvSpPr>
          <p:cNvPr id="22" name="Slide Number Placeholder 21"/>
          <p:cNvSpPr>
            <a:spLocks noGrp="1"/>
          </p:cNvSpPr>
          <p:nvPr>
            <p:ph type="sldNum" sz="quarter" idx="15"/>
          </p:nvPr>
        </p:nvSpPr>
        <p:spPr/>
        <p:txBody>
          <a:bodyPr rtlCol="0"/>
          <a:lstStyle/>
          <a:p>
            <a:fld id="{E83F530B-784F-4322-A8D7-69329EEC3A84}" type="slidenum">
              <a:rPr lang="en-IN" smtClean="0"/>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4D9BEB7-15B5-42B9-B2DB-11E9E6F22733}" type="datetimeFigureOut">
              <a:rPr lang="en-IN" smtClean="0"/>
              <a:t>03-11-2019</a:t>
            </a:fld>
            <a:endParaRPr lang="en-IN"/>
          </a:p>
        </p:txBody>
      </p:sp>
      <p:sp>
        <p:nvSpPr>
          <p:cNvPr id="18" name="Slide Number Placeholder 17"/>
          <p:cNvSpPr>
            <a:spLocks noGrp="1"/>
          </p:cNvSpPr>
          <p:nvPr>
            <p:ph type="sldNum" sz="quarter" idx="11"/>
          </p:nvPr>
        </p:nvSpPr>
        <p:spPr/>
        <p:txBody>
          <a:bodyPr rtlCol="0"/>
          <a:lstStyle/>
          <a:p>
            <a:fld id="{E83F530B-784F-4322-A8D7-69329EEC3A84}" type="slidenum">
              <a:rPr lang="en-IN" smtClean="0"/>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4D9BEB7-15B5-42B9-B2DB-11E9E6F22733}" type="datetimeFigureOut">
              <a:rPr lang="en-IN" smtClean="0"/>
              <a:t>03-11-2019</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83F530B-784F-4322-A8D7-69329EEC3A84}"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2204864"/>
            <a:ext cx="6172200" cy="1894362"/>
          </a:xfrm>
        </p:spPr>
        <p:txBody>
          <a:bodyPr>
            <a:normAutofit/>
          </a:bodyPr>
          <a:lstStyle/>
          <a:p>
            <a:r>
              <a:rPr lang="en-IN" sz="3600" dirty="0" smtClean="0">
                <a:solidFill>
                  <a:schemeClr val="tx1"/>
                </a:solidFill>
                <a:latin typeface="Cambria" pitchFamily="18" charset="0"/>
              </a:rPr>
              <a:t>Manage and </a:t>
            </a:r>
            <a:r>
              <a:rPr lang="en-IN" sz="4400" dirty="0" smtClean="0">
                <a:solidFill>
                  <a:schemeClr val="tx1"/>
                </a:solidFill>
                <a:latin typeface="Cambria" pitchFamily="18" charset="0"/>
              </a:rPr>
              <a:t>m</a:t>
            </a:r>
            <a:r>
              <a:rPr lang="en-IN" sz="3600" dirty="0" smtClean="0">
                <a:solidFill>
                  <a:schemeClr val="tx1"/>
                </a:solidFill>
                <a:latin typeface="Cambria" pitchFamily="18" charset="0"/>
              </a:rPr>
              <a:t>aintain strong passwords</a:t>
            </a:r>
            <a:endParaRPr lang="en-IN" sz="3600" dirty="0">
              <a:solidFill>
                <a:schemeClr val="tx1"/>
              </a:solidFill>
              <a:latin typeface="Cambria" pitchFamily="18" charset="0"/>
            </a:endParaRPr>
          </a:p>
        </p:txBody>
      </p:sp>
      <p:sp>
        <p:nvSpPr>
          <p:cNvPr id="3" name="Subtitle 2"/>
          <p:cNvSpPr>
            <a:spLocks noGrp="1"/>
          </p:cNvSpPr>
          <p:nvPr>
            <p:ph type="subTitle" idx="1"/>
          </p:nvPr>
        </p:nvSpPr>
        <p:spPr/>
        <p:txBody>
          <a:bodyPr/>
          <a:lstStyle/>
          <a:p>
            <a:pPr algn="r"/>
            <a:r>
              <a:rPr lang="en-IN" dirty="0" smtClean="0"/>
              <a:t>By MADHURI TIKHE (Dy. Collector) </a:t>
            </a:r>
          </a:p>
          <a:p>
            <a:pPr algn="r"/>
            <a:r>
              <a:rPr lang="en-IN" dirty="0" smtClean="0"/>
              <a:t>Class C</a:t>
            </a:r>
            <a:endParaRPr lang="en-IN" dirty="0"/>
          </a:p>
        </p:txBody>
      </p:sp>
    </p:spTree>
    <p:extLst>
      <p:ext uri="{BB962C8B-B14F-4D97-AF65-F5344CB8AC3E}">
        <p14:creationId xmlns:p14="http://schemas.microsoft.com/office/powerpoint/2010/main" val="1121655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cap="all" dirty="0">
                <a:solidFill>
                  <a:schemeClr val="tx1"/>
                </a:solidFill>
                <a:latin typeface="Cambria" pitchFamily="18" charset="0"/>
              </a:rPr>
              <a:t>ELEMENTS OF A STRONG PASSWORD</a:t>
            </a:r>
            <a:br>
              <a:rPr lang="en-IN" cap="all" dirty="0">
                <a:solidFill>
                  <a:schemeClr val="tx1"/>
                </a:solidFill>
                <a:latin typeface="Cambria" pitchFamily="18" charset="0"/>
              </a:rPr>
            </a:br>
            <a:endParaRPr lang="en-IN" dirty="0">
              <a:solidFill>
                <a:schemeClr val="tx1"/>
              </a:solidFill>
              <a:latin typeface="Cambria" pitchFamily="18" charset="0"/>
            </a:endParaRPr>
          </a:p>
        </p:txBody>
      </p:sp>
      <p:sp>
        <p:nvSpPr>
          <p:cNvPr id="3" name="Content Placeholder 2"/>
          <p:cNvSpPr>
            <a:spLocks noGrp="1"/>
          </p:cNvSpPr>
          <p:nvPr>
            <p:ph sz="quarter" idx="1"/>
          </p:nvPr>
        </p:nvSpPr>
        <p:spPr>
          <a:xfrm>
            <a:off x="467544" y="1196752"/>
            <a:ext cx="7787208" cy="4925144"/>
          </a:xfrm>
        </p:spPr>
        <p:txBody>
          <a:bodyPr>
            <a:normAutofit/>
          </a:bodyPr>
          <a:lstStyle/>
          <a:p>
            <a:r>
              <a:rPr lang="en-IN" b="1" dirty="0">
                <a:latin typeface="Cambria" pitchFamily="18" charset="0"/>
              </a:rPr>
              <a:t>Make it </a:t>
            </a:r>
            <a:r>
              <a:rPr lang="en-IN" b="1" dirty="0" smtClean="0">
                <a:latin typeface="Cambria" pitchFamily="18" charset="0"/>
              </a:rPr>
              <a:t>long</a:t>
            </a:r>
          </a:p>
          <a:p>
            <a:r>
              <a:rPr lang="en-IN" b="1" dirty="0" smtClean="0">
                <a:latin typeface="Cambria" pitchFamily="18" charset="0"/>
              </a:rPr>
              <a:t>Make </a:t>
            </a:r>
            <a:r>
              <a:rPr lang="en-IN" b="1" dirty="0">
                <a:latin typeface="Cambria" pitchFamily="18" charset="0"/>
              </a:rPr>
              <a:t>it </a:t>
            </a:r>
            <a:r>
              <a:rPr lang="en-IN" b="1" dirty="0" smtClean="0">
                <a:latin typeface="Cambria" pitchFamily="18" charset="0"/>
              </a:rPr>
              <a:t>complex</a:t>
            </a:r>
          </a:p>
          <a:p>
            <a:r>
              <a:rPr lang="en-IN" b="1" dirty="0">
                <a:latin typeface="Cambria" pitchFamily="18" charset="0"/>
              </a:rPr>
              <a:t>Don't make it </a:t>
            </a:r>
            <a:r>
              <a:rPr lang="en-IN" b="1" dirty="0" smtClean="0">
                <a:latin typeface="Cambria" pitchFamily="18" charset="0"/>
              </a:rPr>
              <a:t>personal</a:t>
            </a:r>
          </a:p>
          <a:p>
            <a:r>
              <a:rPr lang="en-IN" b="1" dirty="0">
                <a:latin typeface="Cambria" pitchFamily="18" charset="0"/>
              </a:rPr>
              <a:t>Keep it </a:t>
            </a:r>
            <a:r>
              <a:rPr lang="en-IN" b="1" dirty="0" smtClean="0">
                <a:latin typeface="Cambria" pitchFamily="18" charset="0"/>
              </a:rPr>
              <a:t>secret</a:t>
            </a:r>
          </a:p>
          <a:p>
            <a:r>
              <a:rPr lang="en-IN" b="1" dirty="0">
                <a:latin typeface="Cambria" pitchFamily="18" charset="0"/>
              </a:rPr>
              <a:t>Make it unique</a:t>
            </a:r>
            <a:endParaRPr lang="en-IN" dirty="0">
              <a:latin typeface="Cambria" pitchFamily="18" charset="0"/>
            </a:endParaRPr>
          </a:p>
          <a:p>
            <a:endParaRPr lang="en-IN" dirty="0">
              <a:latin typeface="Cambria" pitchFamily="18" charset="0"/>
            </a:endParaRPr>
          </a:p>
          <a:p>
            <a:endParaRPr lang="en-IN" dirty="0"/>
          </a:p>
        </p:txBody>
      </p:sp>
    </p:spTree>
    <p:extLst>
      <p:ext uri="{BB962C8B-B14F-4D97-AF65-F5344CB8AC3E}">
        <p14:creationId xmlns:p14="http://schemas.microsoft.com/office/powerpoint/2010/main" val="76121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cap="all" dirty="0">
                <a:solidFill>
                  <a:schemeClr val="tx1"/>
                </a:solidFill>
                <a:latin typeface="Cambria" pitchFamily="18" charset="0"/>
              </a:rPr>
              <a:t>ELEMENTS OF A STRONG PASSWORD</a:t>
            </a:r>
            <a:br>
              <a:rPr lang="en-IN" cap="all" dirty="0">
                <a:solidFill>
                  <a:schemeClr val="tx1"/>
                </a:solidFill>
                <a:latin typeface="Cambria" pitchFamily="18" charset="0"/>
              </a:rPr>
            </a:br>
            <a:endParaRPr lang="en-IN" dirty="0">
              <a:solidFill>
                <a:schemeClr val="tx1"/>
              </a:solidFill>
              <a:latin typeface="Cambria" pitchFamily="18" charset="0"/>
            </a:endParaRPr>
          </a:p>
        </p:txBody>
      </p:sp>
      <p:sp>
        <p:nvSpPr>
          <p:cNvPr id="3" name="Content Placeholder 2"/>
          <p:cNvSpPr>
            <a:spLocks noGrp="1"/>
          </p:cNvSpPr>
          <p:nvPr>
            <p:ph sz="quarter" idx="1"/>
          </p:nvPr>
        </p:nvSpPr>
        <p:spPr>
          <a:xfrm>
            <a:off x="467544" y="1196752"/>
            <a:ext cx="7787208" cy="4925144"/>
          </a:xfrm>
        </p:spPr>
        <p:txBody>
          <a:bodyPr>
            <a:normAutofit/>
          </a:bodyPr>
          <a:lstStyle/>
          <a:p>
            <a:r>
              <a:rPr lang="en-IN" b="1" dirty="0">
                <a:latin typeface="Cambria" pitchFamily="18" charset="0"/>
              </a:rPr>
              <a:t>Make it </a:t>
            </a:r>
            <a:r>
              <a:rPr lang="en-IN" b="1" dirty="0" smtClean="0">
                <a:latin typeface="Cambria" pitchFamily="18" charset="0"/>
              </a:rPr>
              <a:t>long</a:t>
            </a:r>
          </a:p>
          <a:p>
            <a:r>
              <a:rPr lang="en-IN" b="1" dirty="0" smtClean="0">
                <a:latin typeface="Cambria" pitchFamily="18" charset="0"/>
              </a:rPr>
              <a:t>Make </a:t>
            </a:r>
            <a:r>
              <a:rPr lang="en-IN" b="1" dirty="0">
                <a:latin typeface="Cambria" pitchFamily="18" charset="0"/>
              </a:rPr>
              <a:t>it </a:t>
            </a:r>
            <a:r>
              <a:rPr lang="en-IN" b="1" dirty="0" smtClean="0">
                <a:latin typeface="Cambria" pitchFamily="18" charset="0"/>
              </a:rPr>
              <a:t>complex</a:t>
            </a:r>
          </a:p>
          <a:p>
            <a:r>
              <a:rPr lang="en-IN" b="1" dirty="0">
                <a:latin typeface="Cambria" pitchFamily="18" charset="0"/>
              </a:rPr>
              <a:t>Don't make it </a:t>
            </a:r>
            <a:r>
              <a:rPr lang="en-IN" b="1" dirty="0" smtClean="0">
                <a:latin typeface="Cambria" pitchFamily="18" charset="0"/>
              </a:rPr>
              <a:t>personal</a:t>
            </a:r>
          </a:p>
          <a:p>
            <a:r>
              <a:rPr lang="en-IN" b="1" dirty="0">
                <a:latin typeface="Cambria" pitchFamily="18" charset="0"/>
              </a:rPr>
              <a:t>Keep it </a:t>
            </a:r>
            <a:r>
              <a:rPr lang="en-IN" b="1" dirty="0" smtClean="0">
                <a:latin typeface="Cambria" pitchFamily="18" charset="0"/>
              </a:rPr>
              <a:t>secret</a:t>
            </a:r>
          </a:p>
          <a:p>
            <a:r>
              <a:rPr lang="en-IN" b="1" dirty="0">
                <a:latin typeface="Cambria" pitchFamily="18" charset="0"/>
              </a:rPr>
              <a:t>Make it </a:t>
            </a:r>
            <a:r>
              <a:rPr lang="en-IN" b="1" dirty="0" smtClean="0">
                <a:latin typeface="Cambria" pitchFamily="18" charset="0"/>
              </a:rPr>
              <a:t>unique</a:t>
            </a:r>
          </a:p>
          <a:p>
            <a:r>
              <a:rPr lang="en-IN" b="1" dirty="0">
                <a:latin typeface="Cambria" pitchFamily="18" charset="0"/>
              </a:rPr>
              <a:t>Keep it fresh</a:t>
            </a:r>
            <a:endParaRPr lang="en-IN" dirty="0">
              <a:latin typeface="Cambria" pitchFamily="18" charset="0"/>
            </a:endParaRPr>
          </a:p>
          <a:p>
            <a:endParaRPr lang="en-IN" dirty="0">
              <a:latin typeface="Cambria" pitchFamily="18" charset="0"/>
            </a:endParaRPr>
          </a:p>
          <a:p>
            <a:endParaRPr lang="en-IN" dirty="0">
              <a:latin typeface="Cambria" pitchFamily="18" charset="0"/>
            </a:endParaRPr>
          </a:p>
          <a:p>
            <a:endParaRPr lang="en-IN" dirty="0"/>
          </a:p>
        </p:txBody>
      </p:sp>
    </p:spTree>
    <p:extLst>
      <p:ext uri="{BB962C8B-B14F-4D97-AF65-F5344CB8AC3E}">
        <p14:creationId xmlns:p14="http://schemas.microsoft.com/office/powerpoint/2010/main" val="3559038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cap="all" dirty="0">
                <a:solidFill>
                  <a:schemeClr val="tx1"/>
                </a:solidFill>
                <a:latin typeface="Cambria" pitchFamily="18" charset="0"/>
              </a:rPr>
              <a:t>ELEMENTS OF A STRONG PASSWORD</a:t>
            </a:r>
            <a:br>
              <a:rPr lang="en-IN" cap="all" dirty="0">
                <a:solidFill>
                  <a:schemeClr val="tx1"/>
                </a:solidFill>
                <a:latin typeface="Cambria" pitchFamily="18" charset="0"/>
              </a:rPr>
            </a:br>
            <a:endParaRPr lang="en-IN" dirty="0">
              <a:solidFill>
                <a:schemeClr val="tx1"/>
              </a:solidFill>
              <a:latin typeface="Cambria" pitchFamily="18" charset="0"/>
            </a:endParaRPr>
          </a:p>
        </p:txBody>
      </p:sp>
      <p:sp>
        <p:nvSpPr>
          <p:cNvPr id="3" name="Content Placeholder 2"/>
          <p:cNvSpPr>
            <a:spLocks noGrp="1"/>
          </p:cNvSpPr>
          <p:nvPr>
            <p:ph sz="quarter" idx="1"/>
          </p:nvPr>
        </p:nvSpPr>
        <p:spPr>
          <a:xfrm>
            <a:off x="467544" y="1196752"/>
            <a:ext cx="7787208" cy="4925144"/>
          </a:xfrm>
        </p:spPr>
        <p:txBody>
          <a:bodyPr>
            <a:normAutofit/>
          </a:bodyPr>
          <a:lstStyle/>
          <a:p>
            <a:r>
              <a:rPr lang="en-IN" b="1" dirty="0">
                <a:latin typeface="Cambria" pitchFamily="18" charset="0"/>
              </a:rPr>
              <a:t>Make it </a:t>
            </a:r>
            <a:r>
              <a:rPr lang="en-IN" b="1" dirty="0" smtClean="0">
                <a:latin typeface="Cambria" pitchFamily="18" charset="0"/>
              </a:rPr>
              <a:t>long</a:t>
            </a:r>
          </a:p>
          <a:p>
            <a:r>
              <a:rPr lang="en-IN" b="1" dirty="0" smtClean="0">
                <a:latin typeface="Cambria" pitchFamily="18" charset="0"/>
              </a:rPr>
              <a:t>Make </a:t>
            </a:r>
            <a:r>
              <a:rPr lang="en-IN" b="1" dirty="0">
                <a:latin typeface="Cambria" pitchFamily="18" charset="0"/>
              </a:rPr>
              <a:t>it </a:t>
            </a:r>
            <a:r>
              <a:rPr lang="en-IN" b="1" dirty="0" smtClean="0">
                <a:latin typeface="Cambria" pitchFamily="18" charset="0"/>
              </a:rPr>
              <a:t>complex</a:t>
            </a:r>
          </a:p>
          <a:p>
            <a:r>
              <a:rPr lang="en-IN" b="1" dirty="0">
                <a:latin typeface="Cambria" pitchFamily="18" charset="0"/>
              </a:rPr>
              <a:t>Don't make it </a:t>
            </a:r>
            <a:r>
              <a:rPr lang="en-IN" b="1" dirty="0" smtClean="0">
                <a:latin typeface="Cambria" pitchFamily="18" charset="0"/>
              </a:rPr>
              <a:t>personal</a:t>
            </a:r>
          </a:p>
          <a:p>
            <a:r>
              <a:rPr lang="en-IN" b="1" dirty="0">
                <a:latin typeface="Cambria" pitchFamily="18" charset="0"/>
              </a:rPr>
              <a:t>Keep it </a:t>
            </a:r>
            <a:r>
              <a:rPr lang="en-IN" b="1" dirty="0" smtClean="0">
                <a:latin typeface="Cambria" pitchFamily="18" charset="0"/>
              </a:rPr>
              <a:t>secret</a:t>
            </a:r>
          </a:p>
          <a:p>
            <a:r>
              <a:rPr lang="en-IN" b="1" dirty="0">
                <a:latin typeface="Cambria" pitchFamily="18" charset="0"/>
              </a:rPr>
              <a:t>Make it </a:t>
            </a:r>
            <a:r>
              <a:rPr lang="en-IN" b="1" dirty="0" smtClean="0">
                <a:latin typeface="Cambria" pitchFamily="18" charset="0"/>
              </a:rPr>
              <a:t>unique</a:t>
            </a:r>
          </a:p>
          <a:p>
            <a:r>
              <a:rPr lang="en-IN" b="1" dirty="0">
                <a:latin typeface="Cambria" pitchFamily="18" charset="0"/>
              </a:rPr>
              <a:t>Keep it </a:t>
            </a:r>
            <a:r>
              <a:rPr lang="en-IN" b="1" dirty="0" smtClean="0">
                <a:latin typeface="Cambria" pitchFamily="18" charset="0"/>
              </a:rPr>
              <a:t>fresh</a:t>
            </a:r>
          </a:p>
          <a:p>
            <a:r>
              <a:rPr lang="en-US" b="1" dirty="0">
                <a:latin typeface="Cambria" pitchFamily="18" charset="0"/>
              </a:rPr>
              <a:t>Do not use automatic logon functionality</a:t>
            </a:r>
            <a:endParaRPr lang="en-IN" dirty="0">
              <a:latin typeface="Cambria" pitchFamily="18" charset="0"/>
            </a:endParaRPr>
          </a:p>
          <a:p>
            <a:endParaRPr lang="en-IN" dirty="0">
              <a:latin typeface="Cambria" pitchFamily="18" charset="0"/>
            </a:endParaRPr>
          </a:p>
          <a:p>
            <a:endParaRPr lang="en-IN" dirty="0">
              <a:latin typeface="Cambria" pitchFamily="18" charset="0"/>
            </a:endParaRPr>
          </a:p>
          <a:p>
            <a:endParaRPr lang="en-IN" dirty="0">
              <a:latin typeface="Cambria" pitchFamily="18" charset="0"/>
            </a:endParaRPr>
          </a:p>
          <a:p>
            <a:endParaRPr lang="en-IN" dirty="0"/>
          </a:p>
        </p:txBody>
      </p:sp>
    </p:spTree>
    <p:extLst>
      <p:ext uri="{BB962C8B-B14F-4D97-AF65-F5344CB8AC3E}">
        <p14:creationId xmlns:p14="http://schemas.microsoft.com/office/powerpoint/2010/main" val="2326412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cap="all" dirty="0">
                <a:solidFill>
                  <a:schemeClr val="tx1"/>
                </a:solidFill>
                <a:latin typeface="Cambria" pitchFamily="18" charset="0"/>
              </a:rPr>
              <a:t>ELEMENTS OF A STRONG PASSWORD</a:t>
            </a:r>
            <a:br>
              <a:rPr lang="en-IN" cap="all" dirty="0">
                <a:solidFill>
                  <a:schemeClr val="tx1"/>
                </a:solidFill>
                <a:latin typeface="Cambria" pitchFamily="18" charset="0"/>
              </a:rPr>
            </a:br>
            <a:endParaRPr lang="en-IN" dirty="0">
              <a:solidFill>
                <a:schemeClr val="tx1"/>
              </a:solidFill>
              <a:latin typeface="Cambria" pitchFamily="18" charset="0"/>
            </a:endParaRPr>
          </a:p>
        </p:txBody>
      </p:sp>
      <p:sp>
        <p:nvSpPr>
          <p:cNvPr id="3" name="Content Placeholder 2"/>
          <p:cNvSpPr>
            <a:spLocks noGrp="1"/>
          </p:cNvSpPr>
          <p:nvPr>
            <p:ph sz="quarter" idx="1"/>
          </p:nvPr>
        </p:nvSpPr>
        <p:spPr>
          <a:xfrm>
            <a:off x="467544" y="1196752"/>
            <a:ext cx="7787208" cy="4925144"/>
          </a:xfrm>
        </p:spPr>
        <p:txBody>
          <a:bodyPr>
            <a:normAutofit/>
          </a:bodyPr>
          <a:lstStyle/>
          <a:p>
            <a:r>
              <a:rPr lang="en-IN" b="1" dirty="0">
                <a:latin typeface="Cambria" pitchFamily="18" charset="0"/>
              </a:rPr>
              <a:t>Make it </a:t>
            </a:r>
            <a:r>
              <a:rPr lang="en-IN" b="1" dirty="0" smtClean="0">
                <a:latin typeface="Cambria" pitchFamily="18" charset="0"/>
              </a:rPr>
              <a:t>long</a:t>
            </a:r>
          </a:p>
          <a:p>
            <a:r>
              <a:rPr lang="en-IN" b="1" dirty="0" smtClean="0">
                <a:latin typeface="Cambria" pitchFamily="18" charset="0"/>
              </a:rPr>
              <a:t>Make </a:t>
            </a:r>
            <a:r>
              <a:rPr lang="en-IN" b="1" dirty="0">
                <a:latin typeface="Cambria" pitchFamily="18" charset="0"/>
              </a:rPr>
              <a:t>it </a:t>
            </a:r>
            <a:r>
              <a:rPr lang="en-IN" b="1" dirty="0" smtClean="0">
                <a:latin typeface="Cambria" pitchFamily="18" charset="0"/>
              </a:rPr>
              <a:t>complex</a:t>
            </a:r>
          </a:p>
          <a:p>
            <a:r>
              <a:rPr lang="en-IN" b="1" dirty="0">
                <a:latin typeface="Cambria" pitchFamily="18" charset="0"/>
              </a:rPr>
              <a:t>Don't make it </a:t>
            </a:r>
            <a:r>
              <a:rPr lang="en-IN" b="1" dirty="0" smtClean="0">
                <a:latin typeface="Cambria" pitchFamily="18" charset="0"/>
              </a:rPr>
              <a:t>personal</a:t>
            </a:r>
          </a:p>
          <a:p>
            <a:r>
              <a:rPr lang="en-IN" b="1" dirty="0">
                <a:latin typeface="Cambria" pitchFamily="18" charset="0"/>
              </a:rPr>
              <a:t>Keep it </a:t>
            </a:r>
            <a:r>
              <a:rPr lang="en-IN" b="1" dirty="0" smtClean="0">
                <a:latin typeface="Cambria" pitchFamily="18" charset="0"/>
              </a:rPr>
              <a:t>secret</a:t>
            </a:r>
          </a:p>
          <a:p>
            <a:r>
              <a:rPr lang="en-IN" b="1" dirty="0">
                <a:latin typeface="Cambria" pitchFamily="18" charset="0"/>
              </a:rPr>
              <a:t>Make it </a:t>
            </a:r>
            <a:r>
              <a:rPr lang="en-IN" b="1" dirty="0" smtClean="0">
                <a:latin typeface="Cambria" pitchFamily="18" charset="0"/>
              </a:rPr>
              <a:t>unique</a:t>
            </a:r>
          </a:p>
          <a:p>
            <a:r>
              <a:rPr lang="en-IN" b="1" dirty="0">
                <a:latin typeface="Cambria" pitchFamily="18" charset="0"/>
              </a:rPr>
              <a:t>Keep it </a:t>
            </a:r>
            <a:r>
              <a:rPr lang="en-IN" b="1" dirty="0" smtClean="0">
                <a:latin typeface="Cambria" pitchFamily="18" charset="0"/>
              </a:rPr>
              <a:t>fresh</a:t>
            </a:r>
          </a:p>
          <a:p>
            <a:r>
              <a:rPr lang="en-US" b="1" dirty="0">
                <a:latin typeface="Cambria" pitchFamily="18" charset="0"/>
              </a:rPr>
              <a:t>Do not use automatic logon </a:t>
            </a:r>
            <a:r>
              <a:rPr lang="en-US" b="1" dirty="0" smtClean="0">
                <a:latin typeface="Cambria" pitchFamily="18" charset="0"/>
              </a:rPr>
              <a:t>functionality</a:t>
            </a:r>
          </a:p>
          <a:p>
            <a:r>
              <a:rPr lang="en-IN" b="1" dirty="0">
                <a:latin typeface="Cambria" pitchFamily="18" charset="0"/>
              </a:rPr>
              <a:t>Incognito mode</a:t>
            </a:r>
          </a:p>
          <a:p>
            <a:endParaRPr lang="en-IN" dirty="0">
              <a:latin typeface="Cambria" pitchFamily="18" charset="0"/>
            </a:endParaRPr>
          </a:p>
          <a:p>
            <a:endParaRPr lang="en-IN" dirty="0">
              <a:latin typeface="Cambria" pitchFamily="18" charset="0"/>
            </a:endParaRPr>
          </a:p>
          <a:p>
            <a:endParaRPr lang="en-IN" dirty="0">
              <a:latin typeface="Cambria" pitchFamily="18" charset="0"/>
            </a:endParaRPr>
          </a:p>
          <a:p>
            <a:endParaRPr lang="en-IN" dirty="0">
              <a:latin typeface="Cambria" pitchFamily="18" charset="0"/>
            </a:endParaRPr>
          </a:p>
          <a:p>
            <a:endParaRPr lang="en-IN" dirty="0"/>
          </a:p>
        </p:txBody>
      </p:sp>
    </p:spTree>
    <p:extLst>
      <p:ext uri="{BB962C8B-B14F-4D97-AF65-F5344CB8AC3E}">
        <p14:creationId xmlns:p14="http://schemas.microsoft.com/office/powerpoint/2010/main" val="28358116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chemeClr val="tx1"/>
                </a:solidFill>
                <a:latin typeface="Cambria" pitchFamily="18" charset="0"/>
              </a:rPr>
              <a:t>Password types</a:t>
            </a:r>
            <a:endParaRPr lang="en-IN" b="1" dirty="0">
              <a:solidFill>
                <a:schemeClr val="tx1"/>
              </a:solidFill>
              <a:latin typeface="Cambria" pitchFamily="18" charset="0"/>
            </a:endParaRPr>
          </a:p>
        </p:txBody>
      </p:sp>
      <p:sp>
        <p:nvSpPr>
          <p:cNvPr id="3" name="Content Placeholder 2"/>
          <p:cNvSpPr>
            <a:spLocks noGrp="1"/>
          </p:cNvSpPr>
          <p:nvPr>
            <p:ph sz="quarter" idx="1"/>
          </p:nvPr>
        </p:nvSpPr>
        <p:spPr/>
        <p:txBody>
          <a:bodyPr>
            <a:normAutofit/>
          </a:bodyPr>
          <a:lstStyle/>
          <a:p>
            <a:r>
              <a:rPr lang="en-IN" dirty="0" smtClean="0">
                <a:latin typeface="Cambria" pitchFamily="18" charset="0"/>
              </a:rPr>
              <a:t>1 step verification</a:t>
            </a:r>
          </a:p>
          <a:p>
            <a:r>
              <a:rPr lang="en-IN" dirty="0" smtClean="0">
                <a:latin typeface="Cambria" pitchFamily="18" charset="0"/>
              </a:rPr>
              <a:t>Multi-factor </a:t>
            </a:r>
            <a:r>
              <a:rPr lang="en-IN" dirty="0">
                <a:latin typeface="Cambria" pitchFamily="18" charset="0"/>
              </a:rPr>
              <a:t>authentication or two-factor </a:t>
            </a:r>
            <a:r>
              <a:rPr lang="en-IN" dirty="0" smtClean="0">
                <a:latin typeface="Cambria" pitchFamily="18" charset="0"/>
              </a:rPr>
              <a:t>authentication (</a:t>
            </a:r>
            <a:r>
              <a:rPr lang="en-IN" dirty="0">
                <a:latin typeface="Cambria" pitchFamily="18" charset="0"/>
              </a:rPr>
              <a:t>MFA, </a:t>
            </a:r>
            <a:r>
              <a:rPr lang="en-IN" dirty="0" smtClean="0">
                <a:latin typeface="Cambria" pitchFamily="18" charset="0"/>
              </a:rPr>
              <a:t>2FA). </a:t>
            </a:r>
            <a:endParaRPr lang="en-IN" dirty="0">
              <a:latin typeface="Cambria" pitchFamily="18" charset="0"/>
            </a:endParaRPr>
          </a:p>
        </p:txBody>
      </p:sp>
    </p:spTree>
    <p:extLst>
      <p:ext uri="{BB962C8B-B14F-4D97-AF65-F5344CB8AC3E}">
        <p14:creationId xmlns:p14="http://schemas.microsoft.com/office/powerpoint/2010/main" val="3250915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7313240" cy="58018"/>
          </a:xfrm>
        </p:spPr>
        <p:txBody>
          <a:bodyPr>
            <a:normAutofit fontScale="90000"/>
          </a:bodyPr>
          <a:lstStyle/>
          <a:p>
            <a:endParaRPr lang="en-IN" dirty="0"/>
          </a:p>
        </p:txBody>
      </p:sp>
      <p:sp>
        <p:nvSpPr>
          <p:cNvPr id="3" name="Content Placeholder 2"/>
          <p:cNvSpPr>
            <a:spLocks noGrp="1"/>
          </p:cNvSpPr>
          <p:nvPr>
            <p:ph sz="quarter" idx="1"/>
          </p:nvPr>
        </p:nvSpPr>
        <p:spPr>
          <a:xfrm>
            <a:off x="539552" y="836712"/>
            <a:ext cx="7385248" cy="5637240"/>
          </a:xfrm>
        </p:spPr>
        <p:txBody>
          <a:bodyPr>
            <a:normAutofit/>
          </a:bodyPr>
          <a:lstStyle/>
          <a:p>
            <a:r>
              <a:rPr lang="en-IN" sz="3200" b="1" cap="all" dirty="0">
                <a:latin typeface="Cambria" pitchFamily="18" charset="0"/>
              </a:rPr>
              <a:t>PASSWORD </a:t>
            </a:r>
            <a:r>
              <a:rPr lang="en-IN" sz="3200" b="1" cap="all" dirty="0" smtClean="0">
                <a:latin typeface="Cambria" pitchFamily="18" charset="0"/>
              </a:rPr>
              <a:t>MATH</a:t>
            </a:r>
            <a:endParaRPr lang="en-IN" sz="3200" b="1" cap="all" dirty="0">
              <a:latin typeface="Cambria" pitchFamily="18" charset="0"/>
            </a:endParaRPr>
          </a:p>
        </p:txBody>
      </p:sp>
    </p:spTree>
    <p:extLst>
      <p:ext uri="{BB962C8B-B14F-4D97-AF65-F5344CB8AC3E}">
        <p14:creationId xmlns:p14="http://schemas.microsoft.com/office/powerpoint/2010/main" val="23369901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7313240" cy="58018"/>
          </a:xfrm>
        </p:spPr>
        <p:txBody>
          <a:bodyPr>
            <a:normAutofit fontScale="90000"/>
          </a:bodyPr>
          <a:lstStyle/>
          <a:p>
            <a:endParaRPr lang="en-IN" dirty="0"/>
          </a:p>
        </p:txBody>
      </p:sp>
      <p:sp>
        <p:nvSpPr>
          <p:cNvPr id="3" name="Content Placeholder 2"/>
          <p:cNvSpPr>
            <a:spLocks noGrp="1"/>
          </p:cNvSpPr>
          <p:nvPr>
            <p:ph sz="quarter" idx="1"/>
          </p:nvPr>
        </p:nvSpPr>
        <p:spPr>
          <a:xfrm>
            <a:off x="539552" y="836712"/>
            <a:ext cx="7385248" cy="5637240"/>
          </a:xfrm>
        </p:spPr>
        <p:txBody>
          <a:bodyPr>
            <a:normAutofit/>
          </a:bodyPr>
          <a:lstStyle/>
          <a:p>
            <a:r>
              <a:rPr lang="en-IN" sz="3200" b="1" cap="all" dirty="0">
                <a:latin typeface="Cambria" pitchFamily="18" charset="0"/>
              </a:rPr>
              <a:t>PASSWORD MATH</a:t>
            </a:r>
          </a:p>
          <a:p>
            <a:r>
              <a:rPr lang="en-IN" dirty="0" smtClean="0">
                <a:latin typeface="Cambria" pitchFamily="18" charset="0"/>
              </a:rPr>
              <a:t>Many strong passwords include different types of characters such as upper case letters, numbers and symbols. This increases the "search space" of possible combinations that must be tested by </a:t>
            </a:r>
            <a:r>
              <a:rPr lang="en-IN" b="1" i="1" dirty="0" smtClean="0">
                <a:latin typeface="Cambria" pitchFamily="18" charset="0"/>
              </a:rPr>
              <a:t>brute force</a:t>
            </a:r>
            <a:r>
              <a:rPr lang="en-IN" b="1" dirty="0" smtClean="0">
                <a:latin typeface="Cambria" pitchFamily="18" charset="0"/>
              </a:rPr>
              <a:t> attacks </a:t>
            </a:r>
            <a:r>
              <a:rPr lang="en-IN" dirty="0" smtClean="0">
                <a:latin typeface="Cambria" pitchFamily="18" charset="0"/>
              </a:rPr>
              <a:t>that try guess every possible password until they find one that works. You can expand that search space by increasing the length of the password and by using different types of characters.</a:t>
            </a:r>
            <a:endParaRPr lang="en-IN" sz="3200" dirty="0" smtClean="0">
              <a:latin typeface="Cambria" pitchFamily="18" charset="0"/>
            </a:endParaRPr>
          </a:p>
          <a:p>
            <a:endParaRPr lang="en-IN" dirty="0">
              <a:latin typeface="Cambria" pitchFamily="18" charset="0"/>
            </a:endParaRPr>
          </a:p>
        </p:txBody>
      </p:sp>
    </p:spTree>
    <p:extLst>
      <p:ext uri="{BB962C8B-B14F-4D97-AF65-F5344CB8AC3E}">
        <p14:creationId xmlns:p14="http://schemas.microsoft.com/office/powerpoint/2010/main" val="6532482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a:xfrm>
            <a:off x="467544" y="188640"/>
            <a:ext cx="7704856" cy="6336704"/>
          </a:xfrm>
        </p:spPr>
        <p:txBody>
          <a:bodyPr/>
          <a:lstStyle/>
          <a:p>
            <a:r>
              <a:rPr lang="en-IN" dirty="0" smtClean="0"/>
              <a:t>Use https instead of http</a:t>
            </a:r>
            <a:endParaRPr lang="en-IN"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0656" y="980728"/>
            <a:ext cx="4562648" cy="2219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3578084"/>
            <a:ext cx="7488832" cy="206729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Straight Arrow Connector 7"/>
          <p:cNvCxnSpPr/>
          <p:nvPr/>
        </p:nvCxnSpPr>
        <p:spPr>
          <a:xfrm flipH="1" flipV="1">
            <a:off x="1295636" y="3717032"/>
            <a:ext cx="216024" cy="3600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30858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dirty="0">
              <a:latin typeface="Cambria" pitchFamily="18" charset="0"/>
            </a:endParaRPr>
          </a:p>
        </p:txBody>
      </p:sp>
      <p:sp>
        <p:nvSpPr>
          <p:cNvPr id="4" name="Rectangle 3"/>
          <p:cNvSpPr/>
          <p:nvPr/>
        </p:nvSpPr>
        <p:spPr>
          <a:xfrm>
            <a:off x="2168138" y="2967335"/>
            <a:ext cx="4807727"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 you</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31181280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600" b="1" dirty="0" smtClean="0">
                <a:solidFill>
                  <a:schemeClr val="tx1"/>
                </a:solidFill>
                <a:latin typeface="Cambria" pitchFamily="18" charset="0"/>
              </a:rPr>
              <a:t>index</a:t>
            </a:r>
            <a:endParaRPr lang="en-IN" sz="3600" b="1" dirty="0">
              <a:solidFill>
                <a:schemeClr val="tx1"/>
              </a:solidFill>
              <a:latin typeface="Cambria" pitchFamily="18" charset="0"/>
            </a:endParaRPr>
          </a:p>
        </p:txBody>
      </p:sp>
      <p:sp>
        <p:nvSpPr>
          <p:cNvPr id="3" name="Content Placeholder 2"/>
          <p:cNvSpPr>
            <a:spLocks noGrp="1"/>
          </p:cNvSpPr>
          <p:nvPr>
            <p:ph sz="quarter" idx="1"/>
          </p:nvPr>
        </p:nvSpPr>
        <p:spPr>
          <a:xfrm>
            <a:off x="395536" y="1772816"/>
            <a:ext cx="7529264" cy="4701136"/>
          </a:xfrm>
        </p:spPr>
        <p:txBody>
          <a:bodyPr/>
          <a:lstStyle/>
          <a:p>
            <a:r>
              <a:rPr lang="en-IN" dirty="0" smtClean="0">
                <a:latin typeface="Cambria" pitchFamily="18" charset="0"/>
              </a:rPr>
              <a:t>Why Password</a:t>
            </a:r>
          </a:p>
          <a:p>
            <a:r>
              <a:rPr lang="en-IN" dirty="0" smtClean="0">
                <a:latin typeface="Cambria" pitchFamily="18" charset="0"/>
              </a:rPr>
              <a:t>Elements of strong Password</a:t>
            </a:r>
          </a:p>
          <a:p>
            <a:r>
              <a:rPr lang="en-IN" dirty="0" smtClean="0">
                <a:latin typeface="Cambria" pitchFamily="18" charset="0"/>
              </a:rPr>
              <a:t>Password Types</a:t>
            </a:r>
          </a:p>
          <a:p>
            <a:r>
              <a:rPr lang="en-IN" dirty="0" smtClean="0">
                <a:latin typeface="Cambria" pitchFamily="18" charset="0"/>
              </a:rPr>
              <a:t>Password Math</a:t>
            </a:r>
          </a:p>
          <a:p>
            <a:r>
              <a:rPr lang="en-IN" dirty="0" smtClean="0">
                <a:latin typeface="Cambria" pitchFamily="18" charset="0"/>
              </a:rPr>
              <a:t>HTTP or HTTPS</a:t>
            </a:r>
            <a:endParaRPr lang="en-IN" dirty="0">
              <a:latin typeface="Cambria" pitchFamily="18" charset="0"/>
            </a:endParaRPr>
          </a:p>
        </p:txBody>
      </p:sp>
    </p:spTree>
    <p:extLst>
      <p:ext uri="{BB962C8B-B14F-4D97-AF65-F5344CB8AC3E}">
        <p14:creationId xmlns:p14="http://schemas.microsoft.com/office/powerpoint/2010/main" val="3761811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chemeClr val="tx1"/>
                </a:solidFill>
                <a:latin typeface="Cambria" pitchFamily="18" charset="0"/>
              </a:rPr>
              <a:t>Why passwords?</a:t>
            </a:r>
            <a:endParaRPr lang="en-IN" b="1" dirty="0">
              <a:solidFill>
                <a:schemeClr val="tx1"/>
              </a:solidFill>
              <a:latin typeface="Cambria" pitchFamily="18" charset="0"/>
            </a:endParaRPr>
          </a:p>
        </p:txBody>
      </p:sp>
      <p:sp>
        <p:nvSpPr>
          <p:cNvPr id="3" name="Content Placeholder 2"/>
          <p:cNvSpPr>
            <a:spLocks noGrp="1"/>
          </p:cNvSpPr>
          <p:nvPr>
            <p:ph sz="quarter" idx="1"/>
          </p:nvPr>
        </p:nvSpPr>
        <p:spPr/>
        <p:txBody>
          <a:bodyPr/>
          <a:lstStyle/>
          <a:p>
            <a:endParaRPr lang="en-IN" dirty="0"/>
          </a:p>
        </p:txBody>
      </p:sp>
    </p:spTree>
    <p:extLst>
      <p:ext uri="{BB962C8B-B14F-4D97-AF65-F5344CB8AC3E}">
        <p14:creationId xmlns:p14="http://schemas.microsoft.com/office/powerpoint/2010/main" val="2033804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solidFill>
                  <a:schemeClr val="tx1"/>
                </a:solidFill>
                <a:latin typeface="Cambria" pitchFamily="18" charset="0"/>
              </a:rPr>
              <a:t>Why passwords?</a:t>
            </a:r>
            <a:endParaRPr lang="en-IN" b="1" dirty="0">
              <a:solidFill>
                <a:schemeClr val="tx1"/>
              </a:solidFill>
              <a:latin typeface="Cambria" pitchFamily="18" charset="0"/>
            </a:endParaRPr>
          </a:p>
        </p:txBody>
      </p:sp>
      <p:sp>
        <p:nvSpPr>
          <p:cNvPr id="3" name="Content Placeholder 2"/>
          <p:cNvSpPr>
            <a:spLocks noGrp="1"/>
          </p:cNvSpPr>
          <p:nvPr>
            <p:ph sz="quarter" idx="1"/>
          </p:nvPr>
        </p:nvSpPr>
        <p:spPr/>
        <p:txBody>
          <a:bodyPr/>
          <a:lstStyle/>
          <a:p>
            <a:r>
              <a:rPr lang="en-IN" dirty="0">
                <a:latin typeface="Cambria" pitchFamily="18" charset="0"/>
              </a:rPr>
              <a:t>Passwords allow us to feel safe using digital technology to do things that only </a:t>
            </a:r>
            <a:r>
              <a:rPr lang="en-IN" i="1" dirty="0">
                <a:latin typeface="Cambria" pitchFamily="18" charset="0"/>
              </a:rPr>
              <a:t>we</a:t>
            </a:r>
            <a:r>
              <a:rPr lang="en-IN" dirty="0">
                <a:latin typeface="Cambria" pitchFamily="18" charset="0"/>
              </a:rPr>
              <a:t> should be able to do: signing into our computers and sending email, for example, or encrypting sensitive data.</a:t>
            </a:r>
          </a:p>
        </p:txBody>
      </p:sp>
    </p:spTree>
    <p:extLst>
      <p:ext uri="{BB962C8B-B14F-4D97-AF65-F5344CB8AC3E}">
        <p14:creationId xmlns:p14="http://schemas.microsoft.com/office/powerpoint/2010/main" val="1491295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cap="all" dirty="0">
                <a:solidFill>
                  <a:schemeClr val="tx1"/>
                </a:solidFill>
                <a:latin typeface="Cambria" pitchFamily="18" charset="0"/>
              </a:rPr>
              <a:t>ELEMENTS OF A STRONG PASSWORD</a:t>
            </a:r>
            <a:br>
              <a:rPr lang="en-IN" cap="all" dirty="0">
                <a:solidFill>
                  <a:schemeClr val="tx1"/>
                </a:solidFill>
                <a:latin typeface="Cambria" pitchFamily="18" charset="0"/>
              </a:rPr>
            </a:br>
            <a:endParaRPr lang="en-IN" dirty="0">
              <a:solidFill>
                <a:schemeClr val="tx1"/>
              </a:solidFill>
              <a:latin typeface="Cambria" pitchFamily="18" charset="0"/>
            </a:endParaRPr>
          </a:p>
        </p:txBody>
      </p:sp>
      <p:sp>
        <p:nvSpPr>
          <p:cNvPr id="3" name="Content Placeholder 2"/>
          <p:cNvSpPr>
            <a:spLocks noGrp="1"/>
          </p:cNvSpPr>
          <p:nvPr>
            <p:ph sz="quarter" idx="1"/>
          </p:nvPr>
        </p:nvSpPr>
        <p:spPr>
          <a:xfrm>
            <a:off x="467544" y="1196752"/>
            <a:ext cx="7787208" cy="4925144"/>
          </a:xfrm>
        </p:spPr>
        <p:txBody>
          <a:bodyPr>
            <a:normAutofit/>
          </a:bodyPr>
          <a:lstStyle/>
          <a:p>
            <a:r>
              <a:rPr lang="en-IN" b="1" dirty="0">
                <a:latin typeface="Cambria" pitchFamily="18" charset="0"/>
              </a:rPr>
              <a:t>Make it </a:t>
            </a:r>
            <a:r>
              <a:rPr lang="en-IN" b="1" dirty="0" smtClean="0">
                <a:latin typeface="Cambria" pitchFamily="18" charset="0"/>
              </a:rPr>
              <a:t>long</a:t>
            </a:r>
            <a:endParaRPr lang="en-IN" dirty="0">
              <a:latin typeface="Cambria" pitchFamily="18" charset="0"/>
            </a:endParaRPr>
          </a:p>
          <a:p>
            <a:endParaRPr lang="en-IN" dirty="0"/>
          </a:p>
        </p:txBody>
      </p:sp>
    </p:spTree>
    <p:extLst>
      <p:ext uri="{BB962C8B-B14F-4D97-AF65-F5344CB8AC3E}">
        <p14:creationId xmlns:p14="http://schemas.microsoft.com/office/powerpoint/2010/main" val="27193809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cap="all" dirty="0">
                <a:solidFill>
                  <a:schemeClr val="tx1"/>
                </a:solidFill>
                <a:latin typeface="Cambria" pitchFamily="18" charset="0"/>
              </a:rPr>
              <a:t>ELEMENTS OF A STRONG PASSWORD</a:t>
            </a:r>
            <a:br>
              <a:rPr lang="en-IN" cap="all" dirty="0">
                <a:solidFill>
                  <a:schemeClr val="tx1"/>
                </a:solidFill>
                <a:latin typeface="Cambria" pitchFamily="18" charset="0"/>
              </a:rPr>
            </a:br>
            <a:endParaRPr lang="en-IN" dirty="0">
              <a:solidFill>
                <a:schemeClr val="tx1"/>
              </a:solidFill>
              <a:latin typeface="Cambria" pitchFamily="18" charset="0"/>
            </a:endParaRPr>
          </a:p>
        </p:txBody>
      </p:sp>
      <p:sp>
        <p:nvSpPr>
          <p:cNvPr id="3" name="Content Placeholder 2"/>
          <p:cNvSpPr>
            <a:spLocks noGrp="1"/>
          </p:cNvSpPr>
          <p:nvPr>
            <p:ph sz="quarter" idx="1"/>
          </p:nvPr>
        </p:nvSpPr>
        <p:spPr>
          <a:xfrm>
            <a:off x="467544" y="1196752"/>
            <a:ext cx="7787208" cy="4925144"/>
          </a:xfrm>
        </p:spPr>
        <p:txBody>
          <a:bodyPr>
            <a:normAutofit/>
          </a:bodyPr>
          <a:lstStyle/>
          <a:p>
            <a:r>
              <a:rPr lang="en-IN" b="1" dirty="0">
                <a:latin typeface="Cambria" pitchFamily="18" charset="0"/>
              </a:rPr>
              <a:t>Make it </a:t>
            </a:r>
            <a:r>
              <a:rPr lang="en-IN" b="1" dirty="0" smtClean="0">
                <a:latin typeface="Cambria" pitchFamily="18" charset="0"/>
              </a:rPr>
              <a:t>long – </a:t>
            </a:r>
            <a:r>
              <a:rPr lang="en-IN" dirty="0" smtClean="0">
                <a:latin typeface="Cambria" pitchFamily="18" charset="0"/>
              </a:rPr>
              <a:t>Use </a:t>
            </a:r>
            <a:r>
              <a:rPr lang="en-IN" dirty="0">
                <a:latin typeface="Cambria" pitchFamily="18" charset="0"/>
              </a:rPr>
              <a:t>P</a:t>
            </a:r>
            <a:r>
              <a:rPr lang="en-IN" dirty="0" smtClean="0">
                <a:latin typeface="Cambria" pitchFamily="18" charset="0"/>
              </a:rPr>
              <a:t>assphrases instead of Password</a:t>
            </a:r>
          </a:p>
          <a:p>
            <a:r>
              <a:rPr lang="en-IN" dirty="0" smtClean="0">
                <a:latin typeface="Cambria" pitchFamily="18" charset="0"/>
              </a:rPr>
              <a:t>Password – P@ssw0rd</a:t>
            </a:r>
          </a:p>
          <a:p>
            <a:r>
              <a:rPr lang="en-IN" dirty="0" smtClean="0">
                <a:latin typeface="Cambria" pitchFamily="18" charset="0"/>
              </a:rPr>
              <a:t>Passphrases - </a:t>
            </a:r>
            <a:r>
              <a:rPr lang="en-IN" dirty="0">
                <a:latin typeface="Cambria" pitchFamily="18" charset="0"/>
              </a:rPr>
              <a:t>The road to success is always under construction!</a:t>
            </a:r>
          </a:p>
          <a:p>
            <a:endParaRPr lang="en-IN" dirty="0"/>
          </a:p>
        </p:txBody>
      </p:sp>
    </p:spTree>
    <p:extLst>
      <p:ext uri="{BB962C8B-B14F-4D97-AF65-F5344CB8AC3E}">
        <p14:creationId xmlns:p14="http://schemas.microsoft.com/office/powerpoint/2010/main" val="3415359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cap="all" dirty="0">
                <a:solidFill>
                  <a:schemeClr val="tx1"/>
                </a:solidFill>
                <a:latin typeface="Cambria" pitchFamily="18" charset="0"/>
              </a:rPr>
              <a:t>ELEMENTS OF A STRONG PASSWORD</a:t>
            </a:r>
            <a:br>
              <a:rPr lang="en-IN" cap="all" dirty="0">
                <a:solidFill>
                  <a:schemeClr val="tx1"/>
                </a:solidFill>
                <a:latin typeface="Cambria" pitchFamily="18" charset="0"/>
              </a:rPr>
            </a:br>
            <a:endParaRPr lang="en-IN" dirty="0">
              <a:solidFill>
                <a:schemeClr val="tx1"/>
              </a:solidFill>
              <a:latin typeface="Cambria" pitchFamily="18" charset="0"/>
            </a:endParaRPr>
          </a:p>
        </p:txBody>
      </p:sp>
      <p:sp>
        <p:nvSpPr>
          <p:cNvPr id="3" name="Content Placeholder 2"/>
          <p:cNvSpPr>
            <a:spLocks noGrp="1"/>
          </p:cNvSpPr>
          <p:nvPr>
            <p:ph sz="quarter" idx="1"/>
          </p:nvPr>
        </p:nvSpPr>
        <p:spPr>
          <a:xfrm>
            <a:off x="467544" y="1196752"/>
            <a:ext cx="7787208" cy="4925144"/>
          </a:xfrm>
        </p:spPr>
        <p:txBody>
          <a:bodyPr>
            <a:normAutofit/>
          </a:bodyPr>
          <a:lstStyle/>
          <a:p>
            <a:r>
              <a:rPr lang="en-IN" b="1" dirty="0">
                <a:latin typeface="Cambria" pitchFamily="18" charset="0"/>
              </a:rPr>
              <a:t>Make it </a:t>
            </a:r>
            <a:r>
              <a:rPr lang="en-IN" b="1" dirty="0" smtClean="0">
                <a:latin typeface="Cambria" pitchFamily="18" charset="0"/>
              </a:rPr>
              <a:t>long</a:t>
            </a:r>
          </a:p>
          <a:p>
            <a:r>
              <a:rPr lang="en-IN" b="1" dirty="0" smtClean="0">
                <a:latin typeface="Cambria" pitchFamily="18" charset="0"/>
              </a:rPr>
              <a:t>Make </a:t>
            </a:r>
            <a:r>
              <a:rPr lang="en-IN" b="1" dirty="0">
                <a:latin typeface="Cambria" pitchFamily="18" charset="0"/>
              </a:rPr>
              <a:t>it </a:t>
            </a:r>
            <a:r>
              <a:rPr lang="en-IN" b="1" dirty="0" smtClean="0">
                <a:latin typeface="Cambria" pitchFamily="18" charset="0"/>
              </a:rPr>
              <a:t>complex</a:t>
            </a:r>
            <a:endParaRPr lang="en-IN" dirty="0"/>
          </a:p>
        </p:txBody>
      </p:sp>
    </p:spTree>
    <p:extLst>
      <p:ext uri="{BB962C8B-B14F-4D97-AF65-F5344CB8AC3E}">
        <p14:creationId xmlns:p14="http://schemas.microsoft.com/office/powerpoint/2010/main" val="2120662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cap="all" dirty="0">
                <a:solidFill>
                  <a:schemeClr val="tx1"/>
                </a:solidFill>
                <a:latin typeface="Cambria" pitchFamily="18" charset="0"/>
              </a:rPr>
              <a:t>ELEMENTS OF A STRONG PASSWORD</a:t>
            </a:r>
            <a:br>
              <a:rPr lang="en-IN" cap="all" dirty="0">
                <a:solidFill>
                  <a:schemeClr val="tx1"/>
                </a:solidFill>
                <a:latin typeface="Cambria" pitchFamily="18" charset="0"/>
              </a:rPr>
            </a:br>
            <a:endParaRPr lang="en-IN" dirty="0">
              <a:solidFill>
                <a:schemeClr val="tx1"/>
              </a:solidFill>
              <a:latin typeface="Cambria" pitchFamily="18" charset="0"/>
            </a:endParaRPr>
          </a:p>
        </p:txBody>
      </p:sp>
      <p:sp>
        <p:nvSpPr>
          <p:cNvPr id="3" name="Content Placeholder 2"/>
          <p:cNvSpPr>
            <a:spLocks noGrp="1"/>
          </p:cNvSpPr>
          <p:nvPr>
            <p:ph sz="quarter" idx="1"/>
          </p:nvPr>
        </p:nvSpPr>
        <p:spPr>
          <a:xfrm>
            <a:off x="467544" y="1196752"/>
            <a:ext cx="7787208" cy="4925144"/>
          </a:xfrm>
        </p:spPr>
        <p:txBody>
          <a:bodyPr>
            <a:normAutofit/>
          </a:bodyPr>
          <a:lstStyle/>
          <a:p>
            <a:r>
              <a:rPr lang="en-IN" b="1" dirty="0">
                <a:latin typeface="Cambria" pitchFamily="18" charset="0"/>
              </a:rPr>
              <a:t>Make it </a:t>
            </a:r>
            <a:r>
              <a:rPr lang="en-IN" b="1" dirty="0" smtClean="0">
                <a:latin typeface="Cambria" pitchFamily="18" charset="0"/>
              </a:rPr>
              <a:t>long</a:t>
            </a:r>
          </a:p>
          <a:p>
            <a:r>
              <a:rPr lang="en-IN" b="1" dirty="0" smtClean="0">
                <a:latin typeface="Cambria" pitchFamily="18" charset="0"/>
              </a:rPr>
              <a:t>Make </a:t>
            </a:r>
            <a:r>
              <a:rPr lang="en-IN" b="1" dirty="0">
                <a:latin typeface="Cambria" pitchFamily="18" charset="0"/>
              </a:rPr>
              <a:t>it </a:t>
            </a:r>
            <a:r>
              <a:rPr lang="en-IN" b="1" dirty="0" smtClean="0">
                <a:latin typeface="Cambria" pitchFamily="18" charset="0"/>
              </a:rPr>
              <a:t>complex</a:t>
            </a:r>
          </a:p>
          <a:p>
            <a:r>
              <a:rPr lang="en-IN" b="1" dirty="0">
                <a:latin typeface="Cambria" pitchFamily="18" charset="0"/>
              </a:rPr>
              <a:t>Don't make it personal</a:t>
            </a:r>
            <a:endParaRPr lang="en-IN" dirty="0">
              <a:latin typeface="Cambria" pitchFamily="18" charset="0"/>
            </a:endParaRPr>
          </a:p>
          <a:p>
            <a:endParaRPr lang="en-IN" dirty="0"/>
          </a:p>
        </p:txBody>
      </p:sp>
    </p:spTree>
    <p:extLst>
      <p:ext uri="{BB962C8B-B14F-4D97-AF65-F5344CB8AC3E}">
        <p14:creationId xmlns:p14="http://schemas.microsoft.com/office/powerpoint/2010/main" val="2303676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cap="all" dirty="0">
                <a:solidFill>
                  <a:schemeClr val="tx1"/>
                </a:solidFill>
                <a:latin typeface="Cambria" pitchFamily="18" charset="0"/>
              </a:rPr>
              <a:t>ELEMENTS OF A STRONG PASSWORD</a:t>
            </a:r>
            <a:br>
              <a:rPr lang="en-IN" cap="all" dirty="0">
                <a:solidFill>
                  <a:schemeClr val="tx1"/>
                </a:solidFill>
                <a:latin typeface="Cambria" pitchFamily="18" charset="0"/>
              </a:rPr>
            </a:br>
            <a:endParaRPr lang="en-IN" dirty="0">
              <a:solidFill>
                <a:schemeClr val="tx1"/>
              </a:solidFill>
              <a:latin typeface="Cambria" pitchFamily="18" charset="0"/>
            </a:endParaRPr>
          </a:p>
        </p:txBody>
      </p:sp>
      <p:sp>
        <p:nvSpPr>
          <p:cNvPr id="3" name="Content Placeholder 2"/>
          <p:cNvSpPr>
            <a:spLocks noGrp="1"/>
          </p:cNvSpPr>
          <p:nvPr>
            <p:ph sz="quarter" idx="1"/>
          </p:nvPr>
        </p:nvSpPr>
        <p:spPr>
          <a:xfrm>
            <a:off x="467544" y="1196752"/>
            <a:ext cx="7787208" cy="4925144"/>
          </a:xfrm>
        </p:spPr>
        <p:txBody>
          <a:bodyPr>
            <a:normAutofit/>
          </a:bodyPr>
          <a:lstStyle/>
          <a:p>
            <a:r>
              <a:rPr lang="en-IN" b="1" dirty="0">
                <a:latin typeface="Cambria" pitchFamily="18" charset="0"/>
              </a:rPr>
              <a:t>Make it </a:t>
            </a:r>
            <a:r>
              <a:rPr lang="en-IN" b="1" dirty="0" smtClean="0">
                <a:latin typeface="Cambria" pitchFamily="18" charset="0"/>
              </a:rPr>
              <a:t>long</a:t>
            </a:r>
          </a:p>
          <a:p>
            <a:r>
              <a:rPr lang="en-IN" b="1" dirty="0" smtClean="0">
                <a:latin typeface="Cambria" pitchFamily="18" charset="0"/>
              </a:rPr>
              <a:t>Make </a:t>
            </a:r>
            <a:r>
              <a:rPr lang="en-IN" b="1" dirty="0">
                <a:latin typeface="Cambria" pitchFamily="18" charset="0"/>
              </a:rPr>
              <a:t>it </a:t>
            </a:r>
            <a:r>
              <a:rPr lang="en-IN" b="1" dirty="0" smtClean="0">
                <a:latin typeface="Cambria" pitchFamily="18" charset="0"/>
              </a:rPr>
              <a:t>complex</a:t>
            </a:r>
          </a:p>
          <a:p>
            <a:r>
              <a:rPr lang="en-IN" b="1" dirty="0">
                <a:latin typeface="Cambria" pitchFamily="18" charset="0"/>
              </a:rPr>
              <a:t>Don't make it </a:t>
            </a:r>
            <a:r>
              <a:rPr lang="en-IN" b="1" dirty="0" smtClean="0">
                <a:latin typeface="Cambria" pitchFamily="18" charset="0"/>
              </a:rPr>
              <a:t>personal</a:t>
            </a:r>
          </a:p>
          <a:p>
            <a:r>
              <a:rPr lang="en-IN" b="1" dirty="0">
                <a:latin typeface="Cambria" pitchFamily="18" charset="0"/>
              </a:rPr>
              <a:t>Keep it secret</a:t>
            </a:r>
            <a:endParaRPr lang="en-IN" dirty="0">
              <a:latin typeface="Cambria" pitchFamily="18" charset="0"/>
            </a:endParaRPr>
          </a:p>
          <a:p>
            <a:endParaRPr lang="en-IN" dirty="0"/>
          </a:p>
        </p:txBody>
      </p:sp>
    </p:spTree>
    <p:extLst>
      <p:ext uri="{BB962C8B-B14F-4D97-AF65-F5344CB8AC3E}">
        <p14:creationId xmlns:p14="http://schemas.microsoft.com/office/powerpoint/2010/main" val="27621300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463</TotalTime>
  <Words>741</Words>
  <Application>Microsoft Office PowerPoint</Application>
  <PresentationFormat>On-screen Show (4:3)</PresentationFormat>
  <Paragraphs>110</Paragraphs>
  <Slides>18</Slides>
  <Notes>13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Manage and maintain strong passwords</vt:lpstr>
      <vt:lpstr>index</vt:lpstr>
      <vt:lpstr>Why passwords?</vt:lpstr>
      <vt:lpstr>Why passwords?</vt:lpstr>
      <vt:lpstr>ELEMENTS OF A STRONG PASSWORD </vt:lpstr>
      <vt:lpstr>ELEMENTS OF A STRONG PASSWORD </vt:lpstr>
      <vt:lpstr>ELEMENTS OF A STRONG PASSWORD </vt:lpstr>
      <vt:lpstr>ELEMENTS OF A STRONG PASSWORD </vt:lpstr>
      <vt:lpstr>ELEMENTS OF A STRONG PASSWORD </vt:lpstr>
      <vt:lpstr>ELEMENTS OF A STRONG PASSWORD </vt:lpstr>
      <vt:lpstr>ELEMENTS OF A STRONG PASSWORD </vt:lpstr>
      <vt:lpstr>ELEMENTS OF A STRONG PASSWORD </vt:lpstr>
      <vt:lpstr>ELEMENTS OF A STRONG PASSWORD </vt:lpstr>
      <vt:lpstr>Password types</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 and maintain strong passwords</dc:title>
  <dc:creator>Jublee35</dc:creator>
  <cp:lastModifiedBy>Jublee35</cp:lastModifiedBy>
  <cp:revision>19</cp:revision>
  <dcterms:created xsi:type="dcterms:W3CDTF">2019-11-02T14:00:38Z</dcterms:created>
  <dcterms:modified xsi:type="dcterms:W3CDTF">2019-11-03T17:33:06Z</dcterms:modified>
</cp:coreProperties>
</file>