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embeddedFontLst>
    <p:embeddedFont>
      <p:font typeface="Meddon" charset="0"/>
      <p:regular r:id="rId14"/>
    </p:embeddedFont>
    <p:embeddedFont>
      <p:font typeface="Franklin Gothic Medium" pitchFamily="34" charset="0"/>
      <p:regular r:id="rId15"/>
      <p:italic r:id="rId16"/>
    </p:embeddedFont>
    <p:embeddedFont>
      <p:font typeface="Franklin Gothic Book" pitchFamily="34" charset="0"/>
      <p:regular r:id="rId17"/>
      <p:italic r:id="rId18"/>
    </p:embeddedFont>
    <p:embeddedFont>
      <p:font typeface="Tunga" pitchFamily="34" charset="0"/>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18" d="100"/>
          <a:sy n="118" d="100"/>
        </p:scale>
        <p:origin x="-1422"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32556840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2" name="Google Shape;192;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73d2c93c1e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73d2c93c1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kumimoji="0"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11/3/2019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IN" smtClean="0"/>
              <a:t>‹#›</a:t>
            </a:fld>
            <a:endParaRPr lang="en-IN"/>
          </a:p>
        </p:txBody>
      </p:sp>
    </p:spTree>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eaLnBrk="1" latinLnBrk="0" hangingPunct="1"/>
            <a:fld id="{7CB97365-EBCA-4027-87D5-99FC1D4DF0BB}" type="datetimeFigureOut">
              <a:rPr lang="en-US" smtClean="0"/>
              <a:pPr eaLnBrk="1" latinLnBrk="0" hangingPunct="1"/>
              <a:t>11/3/2019</a:t>
            </a:fld>
            <a:endParaRPr lang="en-US">
              <a:solidFill>
                <a:schemeClr val="tx1">
                  <a:shade val="50000"/>
                </a:schemeClr>
              </a:solidFill>
            </a:endParaRP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kumimoji="0" lang="en-US">
              <a:solidFill>
                <a:schemeClr val="tx1">
                  <a:shade val="50000"/>
                </a:schemeClr>
              </a:solidFill>
            </a:endParaRP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marL="0" lvl="0" indent="0" algn="r" rtl="0">
              <a:spcBef>
                <a:spcPts val="0"/>
              </a:spcBef>
              <a:spcAft>
                <a:spcPts val="0"/>
              </a:spcAft>
              <a:buNone/>
            </a:pPr>
            <a:fld id="{00000000-1234-1234-1234-123412341234}"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slow">
    <p:fade/>
  </p:transition>
  <p:timing>
    <p:tnLst>
      <p:par>
        <p:cTn id="1" dur="indefinite" restart="never" nodeType="tmRoot"/>
      </p:par>
    </p:tnLst>
  </p:timing>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topbullying.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33"/>
        <p:cNvGrpSpPr/>
        <p:nvPr/>
      </p:nvGrpSpPr>
      <p:grpSpPr>
        <a:xfrm>
          <a:off x="0" y="0"/>
          <a:ext cx="0" cy="0"/>
          <a:chOff x="0" y="0"/>
          <a:chExt cx="0" cy="0"/>
        </a:xfrm>
      </p:grpSpPr>
      <p:sp>
        <p:nvSpPr>
          <p:cNvPr id="134" name="Google Shape;134;p14"/>
          <p:cNvSpPr txBox="1">
            <a:spLocks noGrp="1"/>
          </p:cNvSpPr>
          <p:nvPr>
            <p:ph type="ctrTitle"/>
          </p:nvPr>
        </p:nvSpPr>
        <p:spPr>
          <a:xfrm>
            <a:off x="611560" y="836712"/>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600"/>
              <a:buFont typeface="Times New Roman"/>
              <a:buNone/>
            </a:pPr>
            <a:r>
              <a:rPr lang="en-IN" sz="3600" b="1">
                <a:latin typeface="Times New Roman"/>
                <a:ea typeface="Times New Roman"/>
                <a:cs typeface="Times New Roman"/>
                <a:sym typeface="Times New Roman"/>
              </a:rPr>
              <a:t>Protect yourself from cyber bullying </a:t>
            </a:r>
            <a:endParaRPr sz="3600" b="1">
              <a:latin typeface="Times New Roman"/>
              <a:ea typeface="Times New Roman"/>
              <a:cs typeface="Times New Roman"/>
              <a:sym typeface="Times New Roman"/>
            </a:endParaRPr>
          </a:p>
        </p:txBody>
      </p:sp>
      <p:sp>
        <p:nvSpPr>
          <p:cNvPr id="135" name="Google Shape;135;p14"/>
          <p:cNvSpPr txBox="1">
            <a:spLocks noGrp="1"/>
          </p:cNvSpPr>
          <p:nvPr>
            <p:ph type="subTitle" idx="1"/>
          </p:nvPr>
        </p:nvSpPr>
        <p:spPr>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1800"/>
              <a:buNone/>
            </a:pPr>
            <a:r>
              <a:rPr lang="en-IN" sz="1800" b="1">
                <a:solidFill>
                  <a:schemeClr val="dk1"/>
                </a:solidFill>
              </a:rPr>
              <a:t>                                                                      </a:t>
            </a:r>
            <a:endParaRPr/>
          </a:p>
          <a:p>
            <a:pPr marL="0" lvl="0" indent="0" algn="ctr" rtl="0">
              <a:spcBef>
                <a:spcPts val="360"/>
              </a:spcBef>
              <a:spcAft>
                <a:spcPts val="0"/>
              </a:spcAft>
              <a:buClr>
                <a:srgbClr val="888888"/>
              </a:buClr>
              <a:buSzPts val="1800"/>
              <a:buNone/>
            </a:pPr>
            <a:endParaRPr sz="1800" b="1">
              <a:solidFill>
                <a:schemeClr val="dk1"/>
              </a:solidFill>
            </a:endParaRPr>
          </a:p>
          <a:p>
            <a:pPr marL="0" lvl="0" indent="0" algn="ctr" rtl="0">
              <a:spcBef>
                <a:spcPts val="360"/>
              </a:spcBef>
              <a:spcAft>
                <a:spcPts val="0"/>
              </a:spcAft>
              <a:buClr>
                <a:schemeClr val="dk1"/>
              </a:buClr>
              <a:buSzPts val="1800"/>
              <a:buNone/>
            </a:pPr>
            <a:r>
              <a:rPr lang="en-IN" sz="1800" b="1">
                <a:solidFill>
                  <a:schemeClr val="dk1"/>
                </a:solidFill>
              </a:rPr>
              <a:t>                                                   </a:t>
            </a:r>
            <a:r>
              <a:rPr lang="en-IN" sz="1800">
                <a:solidFill>
                  <a:schemeClr val="dk1"/>
                </a:solidFill>
              </a:rPr>
              <a:t> Presented by-  </a:t>
            </a:r>
            <a:r>
              <a:rPr lang="en-IN" sz="1800" b="1">
                <a:solidFill>
                  <a:schemeClr val="dk1"/>
                </a:solidFill>
              </a:rPr>
              <a:t>Shailesh Lahoti</a:t>
            </a:r>
            <a:endParaRPr sz="1800" b="1">
              <a:solidFill>
                <a:schemeClr val="dk1"/>
              </a:solidFill>
            </a:endParaRPr>
          </a:p>
          <a:p>
            <a:pPr marL="0" lvl="0" indent="0" algn="ctr" rtl="0">
              <a:spcBef>
                <a:spcPts val="360"/>
              </a:spcBef>
              <a:spcAft>
                <a:spcPts val="0"/>
              </a:spcAft>
              <a:buClr>
                <a:schemeClr val="dk1"/>
              </a:buClr>
              <a:buSzPts val="1800"/>
              <a:buNone/>
            </a:pPr>
            <a:r>
              <a:rPr lang="en-IN" sz="1800" b="1">
                <a:solidFill>
                  <a:schemeClr val="dk1"/>
                </a:solidFill>
              </a:rPr>
              <a:t>                                                                                  Deputy Collector</a:t>
            </a:r>
            <a:endParaRPr sz="1800" b="1">
              <a:solidFill>
                <a:schemeClr val="dk1"/>
              </a:solidFill>
            </a:endParaRPr>
          </a:p>
          <a:p>
            <a:pPr marL="0" lvl="0" indent="0" algn="ctr" rtl="0">
              <a:spcBef>
                <a:spcPts val="360"/>
              </a:spcBef>
              <a:spcAft>
                <a:spcPts val="0"/>
              </a:spcAft>
              <a:buClr>
                <a:schemeClr val="dk1"/>
              </a:buClr>
              <a:buSzPts val="1800"/>
              <a:buNone/>
            </a:pPr>
            <a:r>
              <a:rPr lang="en-IN" sz="1800" b="1">
                <a:solidFill>
                  <a:schemeClr val="dk1"/>
                </a:solidFill>
              </a:rPr>
              <a:t>                                                                     Class D32</a:t>
            </a:r>
            <a:endParaRPr sz="1800" b="1">
              <a:solidFill>
                <a:schemeClr val="dk1"/>
              </a:solidFill>
            </a:endParaRPr>
          </a:p>
          <a:p>
            <a:pPr marL="0" lvl="0" indent="0" algn="l" rtl="0">
              <a:spcBef>
                <a:spcPts val="360"/>
              </a:spcBef>
              <a:spcAft>
                <a:spcPts val="0"/>
              </a:spcAft>
              <a:buClr>
                <a:schemeClr val="dk1"/>
              </a:buClr>
              <a:buSzPts val="1800"/>
              <a:buNone/>
            </a:pPr>
            <a:endParaRPr sz="1800" b="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87"/>
        <p:cNvGrpSpPr/>
        <p:nvPr/>
      </p:nvGrpSpPr>
      <p:grpSpPr>
        <a:xfrm>
          <a:off x="0" y="0"/>
          <a:ext cx="0" cy="0"/>
          <a:chOff x="0" y="0"/>
          <a:chExt cx="0" cy="0"/>
        </a:xfrm>
      </p:grpSpPr>
      <p:sp>
        <p:nvSpPr>
          <p:cNvPr id="188" name="Google Shape;188;p23"/>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2800"/>
              <a:buFont typeface="Times New Roman"/>
              <a:buNone/>
            </a:pPr>
            <a:r>
              <a:rPr lang="en-IN" sz="2800" b="1">
                <a:latin typeface="Times New Roman"/>
                <a:ea typeface="Times New Roman"/>
                <a:cs typeface="Times New Roman"/>
                <a:sym typeface="Times New Roman"/>
              </a:rPr>
              <a:t>References</a:t>
            </a:r>
            <a:endParaRPr sz="2800" b="1">
              <a:latin typeface="Times New Roman"/>
              <a:ea typeface="Times New Roman"/>
              <a:cs typeface="Times New Roman"/>
              <a:sym typeface="Times New Roman"/>
            </a:endParaRPr>
          </a:p>
        </p:txBody>
      </p:sp>
      <p:sp>
        <p:nvSpPr>
          <p:cNvPr id="189" name="Google Shape;189;p23"/>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IN" sz="2000" u="sng">
                <a:solidFill>
                  <a:schemeClr val="hlink"/>
                </a:solidFill>
                <a:latin typeface="Times New Roman"/>
                <a:ea typeface="Times New Roman"/>
                <a:cs typeface="Times New Roman"/>
                <a:sym typeface="Times New Roman"/>
                <a:hlinkClick r:id="rId3"/>
              </a:rPr>
              <a:t>www.stopbullying.gov</a:t>
            </a:r>
            <a:r>
              <a:rPr lang="en-IN" sz="2000">
                <a:latin typeface="Times New Roman"/>
                <a:ea typeface="Times New Roman"/>
                <a:cs typeface="Times New Roman"/>
                <a:sym typeface="Times New Roman"/>
              </a:rPr>
              <a:t>.</a:t>
            </a:r>
            <a:endParaRPr sz="2000">
              <a:latin typeface="Times New Roman"/>
              <a:ea typeface="Times New Roman"/>
              <a:cs typeface="Times New Roman"/>
              <a:sym typeface="Times New Roman"/>
            </a:endParaRPr>
          </a:p>
          <a:p>
            <a:pPr marL="342900" lvl="0" indent="-342900" algn="l" rtl="0">
              <a:spcBef>
                <a:spcPts val="400"/>
              </a:spcBef>
              <a:spcAft>
                <a:spcPts val="0"/>
              </a:spcAft>
              <a:buClr>
                <a:schemeClr val="dk1"/>
              </a:buClr>
              <a:buSzPts val="2000"/>
              <a:buChar char="●"/>
            </a:pPr>
            <a:r>
              <a:rPr lang="en-IN" sz="2000">
                <a:latin typeface="Times New Roman"/>
                <a:ea typeface="Times New Roman"/>
                <a:cs typeface="Times New Roman"/>
                <a:sym typeface="Times New Roman"/>
              </a:rPr>
              <a:t>Fact sheet PDF.</a:t>
            </a:r>
            <a:endParaRPr/>
          </a:p>
          <a:p>
            <a:pPr marL="342900" lvl="0" indent="-342900" algn="l" rtl="0">
              <a:spcBef>
                <a:spcPts val="400"/>
              </a:spcBef>
              <a:spcAft>
                <a:spcPts val="1600"/>
              </a:spcAft>
              <a:buClr>
                <a:schemeClr val="dk1"/>
              </a:buClr>
              <a:buSzPts val="2000"/>
              <a:buChar char="●"/>
            </a:pPr>
            <a:r>
              <a:rPr lang="en-IN" sz="2000">
                <a:latin typeface="Times New Roman"/>
                <a:ea typeface="Times New Roman"/>
                <a:cs typeface="Times New Roman"/>
                <a:sym typeface="Times New Roman"/>
              </a:rPr>
              <a:t>Research Summaries.</a:t>
            </a:r>
            <a:endParaRPr sz="20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93"/>
        <p:cNvGrpSpPr/>
        <p:nvPr/>
      </p:nvGrpSpPr>
      <p:grpSpPr>
        <a:xfrm>
          <a:off x="0" y="0"/>
          <a:ext cx="0" cy="0"/>
          <a:chOff x="0" y="0"/>
          <a:chExt cx="0" cy="0"/>
        </a:xfrm>
      </p:grpSpPr>
      <p:sp>
        <p:nvSpPr>
          <p:cNvPr id="194" name="Google Shape;194;p24"/>
          <p:cNvSpPr txBox="1">
            <a:spLocks noGrp="1"/>
          </p:cNvSpPr>
          <p:nvPr>
            <p:ph idx="1"/>
          </p:nvPr>
        </p:nvSpPr>
        <p:spPr>
          <a:xfrm>
            <a:off x="2843808" y="3068960"/>
            <a:ext cx="8280920" cy="175679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1600"/>
              </a:spcAft>
              <a:buClr>
                <a:srgbClr val="E36C09"/>
              </a:buClr>
              <a:buSzPts val="6600"/>
              <a:buNone/>
            </a:pPr>
            <a:r>
              <a:rPr lang="en-IN" sz="6600">
                <a:solidFill>
                  <a:srgbClr val="E36C09"/>
                </a:solidFill>
                <a:latin typeface="Meddon"/>
                <a:ea typeface="Meddon"/>
                <a:cs typeface="Meddon"/>
                <a:sym typeface="Meddon"/>
              </a:rPr>
              <a:t>Thank you.. </a:t>
            </a:r>
            <a:endParaRPr sz="6600">
              <a:solidFill>
                <a:srgbClr val="E36C09"/>
              </a:solidFill>
              <a:latin typeface="Meddon"/>
              <a:ea typeface="Meddon"/>
              <a:cs typeface="Meddon"/>
              <a:sym typeface="Meddo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39"/>
        <p:cNvGrpSpPr/>
        <p:nvPr/>
      </p:nvGrpSpPr>
      <p:grpSpPr>
        <a:xfrm>
          <a:off x="0" y="0"/>
          <a:ext cx="0" cy="0"/>
          <a:chOff x="0" y="0"/>
          <a:chExt cx="0" cy="0"/>
        </a:xfrm>
      </p:grpSpPr>
      <p:sp>
        <p:nvSpPr>
          <p:cNvPr id="140" name="Google Shape;140;p15"/>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pic>
        <p:nvPicPr>
          <p:cNvPr id="141" name="Google Shape;141;p15"/>
          <p:cNvPicPr preferRelativeResize="0"/>
          <p:nvPr/>
        </p:nvPicPr>
        <p:blipFill>
          <a:blip r:embed="rId3">
            <a:alphaModFix/>
          </a:blip>
          <a:stretch>
            <a:fillRect/>
          </a:stretch>
        </p:blipFill>
        <p:spPr>
          <a:xfrm>
            <a:off x="152400" y="152400"/>
            <a:ext cx="8921100" cy="6488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45"/>
        <p:cNvGrpSpPr/>
        <p:nvPr/>
      </p:nvGrpSpPr>
      <p:grpSpPr>
        <a:xfrm>
          <a:off x="0" y="0"/>
          <a:ext cx="0" cy="0"/>
          <a:chOff x="0" y="0"/>
          <a:chExt cx="0" cy="0"/>
        </a:xfrm>
      </p:grpSpPr>
      <p:sp>
        <p:nvSpPr>
          <p:cNvPr id="146" name="Google Shape;146;p1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2800"/>
              <a:buFont typeface="Times New Roman"/>
              <a:buNone/>
            </a:pPr>
            <a:r>
              <a:rPr lang="en-IN" sz="2800" b="1">
                <a:latin typeface="Times New Roman"/>
                <a:ea typeface="Times New Roman"/>
                <a:cs typeface="Times New Roman"/>
                <a:sym typeface="Times New Roman"/>
              </a:rPr>
              <a:t>What is Bullying?</a:t>
            </a:r>
            <a:endParaRPr sz="2800" b="1">
              <a:latin typeface="Times New Roman"/>
              <a:ea typeface="Times New Roman"/>
              <a:cs typeface="Times New Roman"/>
              <a:sym typeface="Times New Roman"/>
            </a:endParaRPr>
          </a:p>
        </p:txBody>
      </p:sp>
      <p:sp>
        <p:nvSpPr>
          <p:cNvPr id="147" name="Google Shape;147;p16"/>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412750" lvl="0" indent="-285750" algn="l" rtl="0">
              <a:spcBef>
                <a:spcPts val="0"/>
              </a:spcBef>
              <a:spcAft>
                <a:spcPts val="0"/>
              </a:spcAft>
              <a:buSzPts val="1600"/>
              <a:buFont typeface="Courier New" pitchFamily="49" charset="0"/>
              <a:buChar char="o"/>
            </a:pPr>
            <a:r>
              <a:rPr lang="en-IN" sz="1600" dirty="0">
                <a:latin typeface="Times New Roman"/>
                <a:ea typeface="Times New Roman"/>
                <a:cs typeface="Times New Roman"/>
                <a:sym typeface="Times New Roman"/>
              </a:rPr>
              <a:t>In 2014, the </a:t>
            </a:r>
            <a:r>
              <a:rPr lang="en-IN" sz="1600" dirty="0" err="1">
                <a:latin typeface="Times New Roman"/>
                <a:ea typeface="Times New Roman"/>
                <a:cs typeface="Times New Roman"/>
                <a:sym typeface="Times New Roman"/>
              </a:rPr>
              <a:t>Centers</a:t>
            </a:r>
            <a:r>
              <a:rPr lang="en-IN" sz="1600" dirty="0">
                <a:latin typeface="Times New Roman"/>
                <a:ea typeface="Times New Roman"/>
                <a:cs typeface="Times New Roman"/>
                <a:sym typeface="Times New Roman"/>
              </a:rPr>
              <a:t> for Disease Control and Department of Education released the first federal uniform definition of bullying for research and surveillance.</a:t>
            </a:r>
            <a:endParaRPr dirty="0"/>
          </a:p>
          <a:p>
            <a:pPr marL="342900" lvl="0" indent="-241300" algn="l" rtl="0">
              <a:spcBef>
                <a:spcPts val="320"/>
              </a:spcBef>
              <a:spcAft>
                <a:spcPts val="0"/>
              </a:spcAft>
              <a:buClr>
                <a:schemeClr val="dk1"/>
              </a:buClr>
              <a:buSzPts val="1600"/>
              <a:buNone/>
            </a:pPr>
            <a:endParaRPr sz="1600" baseline="30000" dirty="0">
              <a:latin typeface="Times New Roman"/>
              <a:ea typeface="Times New Roman"/>
              <a:cs typeface="Times New Roman"/>
              <a:sym typeface="Times New Roman"/>
            </a:endParaRPr>
          </a:p>
          <a:p>
            <a:pPr marL="342900" lvl="0" indent="-241300" algn="l" rtl="0">
              <a:spcBef>
                <a:spcPts val="320"/>
              </a:spcBef>
              <a:spcAft>
                <a:spcPts val="0"/>
              </a:spcAft>
              <a:buClr>
                <a:schemeClr val="dk1"/>
              </a:buClr>
              <a:buSzPts val="1600"/>
              <a:buNone/>
            </a:pPr>
            <a:endParaRPr sz="1600" baseline="30000" dirty="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None/>
            </a:pPr>
            <a:endParaRPr sz="1600" baseline="30000" dirty="0" smtClean="0">
              <a:latin typeface="Times New Roman"/>
              <a:ea typeface="Times New Roman"/>
              <a:cs typeface="Times New Roman"/>
              <a:sym typeface="Times New Roman"/>
            </a:endParaRPr>
          </a:p>
          <a:p>
            <a:pPr marL="412750" lvl="0" indent="-285750" algn="l" rtl="0">
              <a:spcBef>
                <a:spcPts val="320"/>
              </a:spcBef>
              <a:spcAft>
                <a:spcPts val="0"/>
              </a:spcAft>
              <a:buSzPts val="1600"/>
              <a:buFont typeface="Courier New" pitchFamily="49" charset="0"/>
              <a:buChar char="o"/>
            </a:pPr>
            <a:r>
              <a:rPr lang="en-IN" sz="1600" dirty="0" smtClean="0">
                <a:latin typeface="Times New Roman"/>
                <a:ea typeface="Times New Roman"/>
                <a:cs typeface="Times New Roman"/>
                <a:sym typeface="Times New Roman"/>
              </a:rPr>
              <a:t> The </a:t>
            </a:r>
            <a:r>
              <a:rPr lang="en-IN" sz="1600" dirty="0">
                <a:latin typeface="Times New Roman"/>
                <a:ea typeface="Times New Roman"/>
                <a:cs typeface="Times New Roman"/>
                <a:sym typeface="Times New Roman"/>
              </a:rPr>
              <a:t>core elements of the definition include: unwanted aggressive </a:t>
            </a:r>
            <a:r>
              <a:rPr lang="en-IN" sz="1600" dirty="0" err="1">
                <a:latin typeface="Times New Roman"/>
                <a:ea typeface="Times New Roman"/>
                <a:cs typeface="Times New Roman"/>
                <a:sym typeface="Times New Roman"/>
              </a:rPr>
              <a:t>behavior</a:t>
            </a:r>
            <a:r>
              <a:rPr lang="en-IN" sz="1600" dirty="0">
                <a:latin typeface="Times New Roman"/>
                <a:ea typeface="Times New Roman"/>
                <a:cs typeface="Times New Roman"/>
                <a:sym typeface="Times New Roman"/>
              </a:rPr>
              <a:t>; observed </a:t>
            </a:r>
            <a:r>
              <a:rPr lang="en-IN" sz="1600" dirty="0" smtClean="0">
                <a:latin typeface="Times New Roman"/>
                <a:ea typeface="Times New Roman"/>
                <a:cs typeface="Times New Roman"/>
                <a:sym typeface="Times New Roman"/>
              </a:rPr>
              <a:t>or </a:t>
            </a:r>
            <a:r>
              <a:rPr lang="en-IN" sz="1600" dirty="0" smtClean="0">
                <a:latin typeface="Times New Roman"/>
                <a:ea typeface="Times New Roman"/>
                <a:cs typeface="Times New Roman"/>
                <a:sym typeface="Times New Roman"/>
              </a:rPr>
              <a:t>     </a:t>
            </a:r>
            <a:r>
              <a:rPr lang="en-IN" sz="1600" dirty="0" smtClean="0">
                <a:latin typeface="Times New Roman"/>
                <a:ea typeface="Times New Roman"/>
                <a:cs typeface="Times New Roman"/>
                <a:sym typeface="Times New Roman"/>
              </a:rPr>
              <a:t>perceived </a:t>
            </a:r>
            <a:r>
              <a:rPr lang="en-IN" sz="1600" dirty="0">
                <a:latin typeface="Times New Roman"/>
                <a:ea typeface="Times New Roman"/>
                <a:cs typeface="Times New Roman"/>
                <a:sym typeface="Times New Roman"/>
              </a:rPr>
              <a:t>power imbalance; and repetition of behaviours or high likelihood of repetition. There are many different modes and types of bullying. </a:t>
            </a:r>
            <a:endParaRPr sz="1600" dirty="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51"/>
        <p:cNvGrpSpPr/>
        <p:nvPr/>
      </p:nvGrpSpPr>
      <p:grpSpPr>
        <a:xfrm>
          <a:off x="0" y="0"/>
          <a:ext cx="0" cy="0"/>
          <a:chOff x="0" y="0"/>
          <a:chExt cx="0" cy="0"/>
        </a:xfrm>
      </p:grpSpPr>
      <p:sp>
        <p:nvSpPr>
          <p:cNvPr id="152" name="Google Shape;152;p17"/>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2800"/>
              <a:buFont typeface="Times New Roman"/>
              <a:buNone/>
            </a:pPr>
            <a:r>
              <a:rPr lang="en-IN" sz="2800" b="1">
                <a:latin typeface="Times New Roman"/>
                <a:ea typeface="Times New Roman"/>
                <a:cs typeface="Times New Roman"/>
                <a:sym typeface="Times New Roman"/>
              </a:rPr>
              <a:t>What Is Cyber bullying</a:t>
            </a:r>
            <a:br>
              <a:rPr lang="en-IN" sz="2800" b="1">
                <a:latin typeface="Times New Roman"/>
                <a:ea typeface="Times New Roman"/>
                <a:cs typeface="Times New Roman"/>
                <a:sym typeface="Times New Roman"/>
              </a:rPr>
            </a:br>
            <a:endParaRPr sz="2800">
              <a:latin typeface="Times New Roman"/>
              <a:ea typeface="Times New Roman"/>
              <a:cs typeface="Times New Roman"/>
              <a:sym typeface="Times New Roman"/>
            </a:endParaRPr>
          </a:p>
        </p:txBody>
      </p:sp>
      <p:sp>
        <p:nvSpPr>
          <p:cNvPr id="153" name="Google Shape;153;p17"/>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600"/>
              <a:buChar char="●"/>
            </a:pPr>
            <a:r>
              <a:rPr lang="en-IN" sz="1600">
                <a:latin typeface="Times New Roman"/>
                <a:ea typeface="Times New Roman"/>
                <a:cs typeface="Times New Roman"/>
                <a:sym typeface="Times New Roman"/>
              </a:rPr>
              <a:t> Cyber bullying is bullying that takes place over digital devices like cell phones, computers, and tablets. Cyber bullying can occur through SMS, Text, and apps, or online in social media, forums, or gaming where people can view, participate in, or share content.</a:t>
            </a:r>
            <a:endParaRPr/>
          </a:p>
          <a:p>
            <a:pPr marL="342900" lvl="0" indent="-241300" algn="l" rtl="0">
              <a:spcBef>
                <a:spcPts val="320"/>
              </a:spcBef>
              <a:spcAft>
                <a:spcPts val="0"/>
              </a:spcAft>
              <a:buClr>
                <a:schemeClr val="dk1"/>
              </a:buClr>
              <a:buSzPts val="1600"/>
              <a:buNone/>
            </a:pPr>
            <a:endParaRPr sz="160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It includes sending, posting, or sharing negative, harmful, false, or mean content about someone else.</a:t>
            </a:r>
            <a:endParaRPr/>
          </a:p>
          <a:p>
            <a:pPr marL="342900" lvl="0" indent="-241300" algn="l" rtl="0">
              <a:spcBef>
                <a:spcPts val="320"/>
              </a:spcBef>
              <a:spcAft>
                <a:spcPts val="0"/>
              </a:spcAft>
              <a:buClr>
                <a:schemeClr val="dk1"/>
              </a:buClr>
              <a:buSzPts val="1600"/>
              <a:buNone/>
            </a:pPr>
            <a:endParaRPr sz="160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It can include sharing personal or private information about someone else causing embarrassment or humiliation.</a:t>
            </a:r>
            <a:endParaRPr/>
          </a:p>
          <a:p>
            <a:pPr marL="342900" lvl="0" indent="-241300" algn="l" rtl="0">
              <a:spcBef>
                <a:spcPts val="320"/>
              </a:spcBef>
              <a:spcAft>
                <a:spcPts val="0"/>
              </a:spcAft>
              <a:buClr>
                <a:schemeClr val="dk1"/>
              </a:buClr>
              <a:buSzPts val="1600"/>
              <a:buNone/>
            </a:pPr>
            <a:endParaRPr sz="160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Some cyber bullying crosses the line into unlawful or criminal behaviour.</a:t>
            </a:r>
            <a:endParaRPr/>
          </a:p>
          <a:p>
            <a:pPr marL="342900" lvl="0" indent="-241300" algn="l" rtl="0">
              <a:spcBef>
                <a:spcPts val="320"/>
              </a:spcBef>
              <a:spcAft>
                <a:spcPts val="1600"/>
              </a:spcAft>
              <a:buClr>
                <a:schemeClr val="dk1"/>
              </a:buClr>
              <a:buSzPts val="1600"/>
              <a:buNone/>
            </a:pPr>
            <a:endParaRPr sz="16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57"/>
        <p:cNvGrpSpPr/>
        <p:nvPr/>
      </p:nvGrpSpPr>
      <p:grpSpPr>
        <a:xfrm>
          <a:off x="0" y="0"/>
          <a:ext cx="0" cy="0"/>
          <a:chOff x="0" y="0"/>
          <a:chExt cx="0" cy="0"/>
        </a:xfrm>
      </p:grpSpPr>
      <p:sp>
        <p:nvSpPr>
          <p:cNvPr id="158" name="Google Shape;158;p18"/>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2800"/>
              <a:buFont typeface="Times New Roman"/>
              <a:buNone/>
            </a:pPr>
            <a:r>
              <a:rPr lang="en-IN" sz="2800" b="1">
                <a:latin typeface="Times New Roman"/>
                <a:ea typeface="Times New Roman"/>
                <a:cs typeface="Times New Roman"/>
                <a:sym typeface="Times New Roman"/>
              </a:rPr>
              <a:t>Common places where it occurs :</a:t>
            </a:r>
            <a:endParaRPr sz="2800" b="1">
              <a:latin typeface="Times New Roman"/>
              <a:ea typeface="Times New Roman"/>
              <a:cs typeface="Times New Roman"/>
              <a:sym typeface="Times New Roman"/>
            </a:endParaRPr>
          </a:p>
        </p:txBody>
      </p:sp>
      <p:sp>
        <p:nvSpPr>
          <p:cNvPr id="159" name="Google Shape;159;p18"/>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600"/>
              <a:buChar char="●"/>
            </a:pPr>
            <a:r>
              <a:rPr lang="en-IN" sz="1600">
                <a:latin typeface="Times New Roman"/>
                <a:ea typeface="Times New Roman"/>
                <a:cs typeface="Times New Roman"/>
                <a:sym typeface="Times New Roman"/>
              </a:rPr>
              <a:t>Social Media, such as Facebook, Instagram, Snapchat, and Twitter.</a:t>
            </a:r>
            <a:endParaRPr/>
          </a:p>
          <a:p>
            <a:pPr marL="342900" lvl="0" indent="-241300" algn="l" rtl="0">
              <a:spcBef>
                <a:spcPts val="320"/>
              </a:spcBef>
              <a:spcAft>
                <a:spcPts val="0"/>
              </a:spcAft>
              <a:buClr>
                <a:schemeClr val="dk1"/>
              </a:buClr>
              <a:buSzPts val="1600"/>
              <a:buNone/>
            </a:pPr>
            <a:endParaRPr sz="160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SMS (Short Message Service) also known as Text Message sent through devices.</a:t>
            </a:r>
            <a:endParaRPr/>
          </a:p>
          <a:p>
            <a:pPr marL="342900" lvl="0" indent="-241300" algn="l" rtl="0">
              <a:spcBef>
                <a:spcPts val="320"/>
              </a:spcBef>
              <a:spcAft>
                <a:spcPts val="0"/>
              </a:spcAft>
              <a:buClr>
                <a:schemeClr val="dk1"/>
              </a:buClr>
              <a:buSzPts val="1600"/>
              <a:buNone/>
            </a:pPr>
            <a:endParaRPr sz="160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Instant Message (via devices, email provider services, apps, and social media messaging features)</a:t>
            </a:r>
            <a:endParaRPr/>
          </a:p>
          <a:p>
            <a:pPr marL="342900" lvl="0" indent="-241300" algn="l" rtl="0">
              <a:spcBef>
                <a:spcPts val="320"/>
              </a:spcBef>
              <a:spcAft>
                <a:spcPts val="0"/>
              </a:spcAft>
              <a:buClr>
                <a:schemeClr val="dk1"/>
              </a:buClr>
              <a:buSzPts val="1600"/>
              <a:buNone/>
            </a:pPr>
            <a:endParaRPr sz="160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Email</a:t>
            </a:r>
            <a:endParaRPr/>
          </a:p>
          <a:p>
            <a:pPr marL="342900" lvl="0" indent="-241300" algn="l" rtl="0">
              <a:spcBef>
                <a:spcPts val="320"/>
              </a:spcBef>
              <a:spcAft>
                <a:spcPts val="1600"/>
              </a:spcAft>
              <a:buClr>
                <a:schemeClr val="dk1"/>
              </a:buClr>
              <a:buSzPts val="1600"/>
              <a:buNone/>
            </a:pPr>
            <a:endParaRPr sz="16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63"/>
        <p:cNvGrpSpPr/>
        <p:nvPr/>
      </p:nvGrpSpPr>
      <p:grpSpPr>
        <a:xfrm>
          <a:off x="0" y="0"/>
          <a:ext cx="0" cy="0"/>
          <a:chOff x="0" y="0"/>
          <a:chExt cx="0" cy="0"/>
        </a:xfrm>
      </p:grpSpPr>
      <p:sp>
        <p:nvSpPr>
          <p:cNvPr id="164" name="Google Shape;164;p19"/>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2800"/>
              <a:buFont typeface="Times New Roman"/>
              <a:buNone/>
            </a:pPr>
            <a:r>
              <a:rPr lang="en-IN" sz="2800" b="1">
                <a:latin typeface="Times New Roman"/>
                <a:ea typeface="Times New Roman"/>
                <a:cs typeface="Times New Roman"/>
                <a:sym typeface="Times New Roman"/>
              </a:rPr>
              <a:t>Unique Concerns:</a:t>
            </a:r>
            <a:endParaRPr sz="2800" b="1">
              <a:latin typeface="Times New Roman"/>
              <a:ea typeface="Times New Roman"/>
              <a:cs typeface="Times New Roman"/>
              <a:sym typeface="Times New Roman"/>
            </a:endParaRPr>
          </a:p>
        </p:txBody>
      </p:sp>
      <p:sp>
        <p:nvSpPr>
          <p:cNvPr id="165" name="Google Shape;165;p19"/>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600"/>
              <a:buChar char="●"/>
            </a:pPr>
            <a:r>
              <a:rPr lang="en-IN" sz="1600" b="1">
                <a:latin typeface="Times New Roman"/>
                <a:ea typeface="Times New Roman"/>
                <a:cs typeface="Times New Roman"/>
                <a:sym typeface="Times New Roman"/>
              </a:rPr>
              <a:t>Persistent</a:t>
            </a:r>
            <a:r>
              <a:rPr lang="en-IN" sz="1400" b="1">
                <a:latin typeface="Times New Roman"/>
                <a:ea typeface="Times New Roman"/>
                <a:cs typeface="Times New Roman"/>
                <a:sym typeface="Times New Roman"/>
              </a:rPr>
              <a:t> </a:t>
            </a:r>
            <a:r>
              <a:rPr lang="en-IN" sz="1600">
                <a:latin typeface="Times New Roman"/>
                <a:ea typeface="Times New Roman"/>
                <a:cs typeface="Times New Roman"/>
                <a:sym typeface="Times New Roman"/>
              </a:rPr>
              <a:t>- Digital devices offer an ability to immediately and continuously communicate 24 hours a day, so it can be difficult for children experiencing cyber bullying to find relief.</a:t>
            </a:r>
            <a:endParaRPr/>
          </a:p>
          <a:p>
            <a:pPr marL="342900" lvl="0" indent="-241300" algn="l" rtl="0">
              <a:spcBef>
                <a:spcPts val="320"/>
              </a:spcBef>
              <a:spcAft>
                <a:spcPts val="0"/>
              </a:spcAft>
              <a:buClr>
                <a:schemeClr val="dk1"/>
              </a:buClr>
              <a:buSzPts val="1600"/>
              <a:buNone/>
            </a:pPr>
            <a:endParaRPr sz="160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b="1">
                <a:latin typeface="Times New Roman"/>
                <a:ea typeface="Times New Roman"/>
                <a:cs typeface="Times New Roman"/>
                <a:sym typeface="Times New Roman"/>
              </a:rPr>
              <a:t>Permanent –</a:t>
            </a:r>
            <a:r>
              <a:rPr lang="en-IN" sz="1600">
                <a:latin typeface="Times New Roman"/>
                <a:ea typeface="Times New Roman"/>
                <a:cs typeface="Times New Roman"/>
                <a:sym typeface="Times New Roman"/>
              </a:rPr>
              <a:t> Most information communicated electronically is permanent and public, if not reported and removed. A negative online reputation, including for those who bully, can impact college admissions, employment, and other areas of life.</a:t>
            </a:r>
            <a:endParaRPr/>
          </a:p>
          <a:p>
            <a:pPr marL="342900" lvl="0" indent="-241300" algn="l" rtl="0">
              <a:spcBef>
                <a:spcPts val="320"/>
              </a:spcBef>
              <a:spcAft>
                <a:spcPts val="0"/>
              </a:spcAft>
              <a:buClr>
                <a:schemeClr val="dk1"/>
              </a:buClr>
              <a:buSzPts val="1600"/>
              <a:buNone/>
            </a:pPr>
            <a:endParaRPr sz="160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b="1">
                <a:latin typeface="Times New Roman"/>
                <a:ea typeface="Times New Roman"/>
                <a:cs typeface="Times New Roman"/>
                <a:sym typeface="Times New Roman"/>
              </a:rPr>
              <a:t>Hard to Notice –</a:t>
            </a:r>
            <a:r>
              <a:rPr lang="en-IN" sz="1600">
                <a:latin typeface="Times New Roman"/>
                <a:ea typeface="Times New Roman"/>
                <a:cs typeface="Times New Roman"/>
                <a:sym typeface="Times New Roman"/>
              </a:rPr>
              <a:t> Because teachers and parents may not overhear or see cyber bullying taking place, it is harder to recognize.</a:t>
            </a:r>
            <a:endParaRPr/>
          </a:p>
          <a:p>
            <a:pPr marL="342900" lvl="0" indent="-241300" algn="l" rtl="0">
              <a:spcBef>
                <a:spcPts val="320"/>
              </a:spcBef>
              <a:spcAft>
                <a:spcPts val="1600"/>
              </a:spcAft>
              <a:buClr>
                <a:schemeClr val="dk1"/>
              </a:buClr>
              <a:buSzPts val="1600"/>
              <a:buNone/>
            </a:pPr>
            <a:endParaRPr sz="16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69"/>
        <p:cNvGrpSpPr/>
        <p:nvPr/>
      </p:nvGrpSpPr>
      <p:grpSpPr>
        <a:xfrm>
          <a:off x="0" y="0"/>
          <a:ext cx="0" cy="0"/>
          <a:chOff x="0" y="0"/>
          <a:chExt cx="0" cy="0"/>
        </a:xfrm>
      </p:grpSpPr>
      <p:sp>
        <p:nvSpPr>
          <p:cNvPr id="170" name="Google Shape;170;p20"/>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2800"/>
              <a:buFont typeface="Times New Roman"/>
              <a:buNone/>
            </a:pPr>
            <a:r>
              <a:rPr lang="en-IN" sz="2800" b="1">
                <a:latin typeface="Times New Roman"/>
                <a:ea typeface="Times New Roman"/>
                <a:cs typeface="Times New Roman"/>
                <a:sym typeface="Times New Roman"/>
              </a:rPr>
              <a:t>National Statistics</a:t>
            </a:r>
            <a:br>
              <a:rPr lang="en-IN" sz="2800" b="1">
                <a:latin typeface="Times New Roman"/>
                <a:ea typeface="Times New Roman"/>
                <a:cs typeface="Times New Roman"/>
                <a:sym typeface="Times New Roman"/>
              </a:rPr>
            </a:br>
            <a:endParaRPr sz="2800">
              <a:latin typeface="Times New Roman"/>
              <a:ea typeface="Times New Roman"/>
              <a:cs typeface="Times New Roman"/>
              <a:sym typeface="Times New Roman"/>
            </a:endParaRPr>
          </a:p>
        </p:txBody>
      </p:sp>
      <p:sp>
        <p:nvSpPr>
          <p:cNvPr id="171" name="Google Shape;171;p20"/>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800"/>
              <a:buChar char="●"/>
            </a:pPr>
            <a:r>
              <a:rPr lang="en-IN" sz="1800">
                <a:latin typeface="Times New Roman"/>
                <a:ea typeface="Times New Roman"/>
                <a:cs typeface="Times New Roman"/>
                <a:sym typeface="Times New Roman"/>
              </a:rPr>
              <a:t>70.6% of young people say they have seen bullying in their schools.</a:t>
            </a:r>
            <a:endParaRPr/>
          </a:p>
          <a:p>
            <a:pPr marL="342900" lvl="0" indent="-342900" algn="l" rtl="0">
              <a:spcBef>
                <a:spcPts val="360"/>
              </a:spcBef>
              <a:spcAft>
                <a:spcPts val="0"/>
              </a:spcAft>
              <a:buClr>
                <a:schemeClr val="dk1"/>
              </a:buClr>
              <a:buSzPts val="1800"/>
              <a:buNone/>
            </a:pPr>
            <a:endParaRPr sz="1800">
              <a:latin typeface="Times New Roman"/>
              <a:ea typeface="Times New Roman"/>
              <a:cs typeface="Times New Roman"/>
              <a:sym typeface="Times New Roman"/>
            </a:endParaRPr>
          </a:p>
          <a:p>
            <a:pPr marL="342900" lvl="0" indent="-342900" algn="l" rtl="0">
              <a:spcBef>
                <a:spcPts val="360"/>
              </a:spcBef>
              <a:spcAft>
                <a:spcPts val="0"/>
              </a:spcAft>
              <a:buClr>
                <a:schemeClr val="dk1"/>
              </a:buClr>
              <a:buSzPts val="1800"/>
              <a:buChar char="●"/>
            </a:pPr>
            <a:r>
              <a:rPr lang="en-IN" sz="1800">
                <a:latin typeface="Times New Roman"/>
                <a:ea typeface="Times New Roman"/>
                <a:cs typeface="Times New Roman"/>
                <a:sym typeface="Times New Roman"/>
              </a:rPr>
              <a:t>70.4% of school staff have seen bullying. 62% witnessed bullying two or more times in the last month and 41% witness bullying once a week or more.</a:t>
            </a:r>
            <a:endParaRPr/>
          </a:p>
          <a:p>
            <a:pPr marL="342900" lvl="0" indent="-228600" algn="l" rtl="0">
              <a:spcBef>
                <a:spcPts val="360"/>
              </a:spcBef>
              <a:spcAft>
                <a:spcPts val="0"/>
              </a:spcAft>
              <a:buClr>
                <a:schemeClr val="dk1"/>
              </a:buClr>
              <a:buSzPts val="1800"/>
              <a:buNone/>
            </a:pPr>
            <a:endParaRPr sz="1800" baseline="30000">
              <a:latin typeface="Times New Roman"/>
              <a:ea typeface="Times New Roman"/>
              <a:cs typeface="Times New Roman"/>
              <a:sym typeface="Times New Roman"/>
            </a:endParaRPr>
          </a:p>
          <a:p>
            <a:pPr marL="342900" lvl="0" indent="-228600" algn="l" rtl="0">
              <a:spcBef>
                <a:spcPts val="360"/>
              </a:spcBef>
              <a:spcAft>
                <a:spcPts val="0"/>
              </a:spcAft>
              <a:buClr>
                <a:schemeClr val="dk1"/>
              </a:buClr>
              <a:buSzPts val="1800"/>
              <a:buNone/>
            </a:pPr>
            <a:endParaRPr sz="1800" baseline="30000">
              <a:latin typeface="Times New Roman"/>
              <a:ea typeface="Times New Roman"/>
              <a:cs typeface="Times New Roman"/>
              <a:sym typeface="Times New Roman"/>
            </a:endParaRPr>
          </a:p>
          <a:p>
            <a:pPr marL="342900" lvl="0" indent="-342900" algn="l" rtl="0">
              <a:spcBef>
                <a:spcPts val="360"/>
              </a:spcBef>
              <a:spcAft>
                <a:spcPts val="1600"/>
              </a:spcAft>
              <a:buClr>
                <a:schemeClr val="dk1"/>
              </a:buClr>
              <a:buSzPts val="1800"/>
              <a:buChar char="●"/>
            </a:pPr>
            <a:r>
              <a:rPr lang="en-IN" sz="1800">
                <a:latin typeface="Times New Roman"/>
                <a:ea typeface="Times New Roman"/>
                <a:cs typeface="Times New Roman"/>
                <a:sym typeface="Times New Roman"/>
              </a:rPr>
              <a:t>When bystanders intervene, bullying stops within 10 seconds 57% of the time.</a:t>
            </a:r>
            <a:endParaRPr sz="18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75"/>
        <p:cNvGrpSpPr/>
        <p:nvPr/>
      </p:nvGrpSpPr>
      <p:grpSpPr>
        <a:xfrm>
          <a:off x="0" y="0"/>
          <a:ext cx="0" cy="0"/>
          <a:chOff x="0" y="0"/>
          <a:chExt cx="0" cy="0"/>
        </a:xfrm>
      </p:grpSpPr>
      <p:sp>
        <p:nvSpPr>
          <p:cNvPr id="176" name="Google Shape;176;p2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2800"/>
              <a:buFont typeface="Times New Roman"/>
              <a:buNone/>
            </a:pPr>
            <a:r>
              <a:rPr lang="en-IN" sz="2800" b="1">
                <a:latin typeface="Times New Roman"/>
                <a:ea typeface="Times New Roman"/>
                <a:cs typeface="Times New Roman"/>
                <a:sym typeface="Times New Roman"/>
              </a:rPr>
              <a:t>Frequency of Cyber bullying</a:t>
            </a:r>
            <a:br>
              <a:rPr lang="en-IN" sz="2800" b="1">
                <a:latin typeface="Times New Roman"/>
                <a:ea typeface="Times New Roman"/>
                <a:cs typeface="Times New Roman"/>
                <a:sym typeface="Times New Roman"/>
              </a:rPr>
            </a:br>
            <a:endParaRPr sz="2800">
              <a:latin typeface="Times New Roman"/>
              <a:ea typeface="Times New Roman"/>
              <a:cs typeface="Times New Roman"/>
              <a:sym typeface="Times New Roman"/>
            </a:endParaRPr>
          </a:p>
        </p:txBody>
      </p:sp>
      <p:sp>
        <p:nvSpPr>
          <p:cNvPr id="177" name="Google Shape;177;p21"/>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600"/>
              <a:buNone/>
            </a:pPr>
            <a:r>
              <a:rPr lang="en-IN" sz="1600" dirty="0">
                <a:latin typeface="Times New Roman"/>
                <a:ea typeface="Times New Roman"/>
                <a:cs typeface="Times New Roman"/>
                <a:sym typeface="Times New Roman"/>
              </a:rPr>
              <a:t>There are two sources of federally collected data on youth bullying:</a:t>
            </a:r>
            <a:endParaRPr dirty="0"/>
          </a:p>
          <a:p>
            <a:pPr marL="342900" lvl="0" indent="-342900" algn="l" rtl="0">
              <a:spcBef>
                <a:spcPts val="320"/>
              </a:spcBef>
              <a:spcAft>
                <a:spcPts val="0"/>
              </a:spcAft>
              <a:buClr>
                <a:schemeClr val="dk1"/>
              </a:buClr>
              <a:buSzPts val="1600"/>
              <a:buNone/>
            </a:pPr>
            <a:endParaRPr sz="1600" dirty="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None/>
            </a:pPr>
            <a:endParaRPr sz="1600" dirty="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dirty="0">
                <a:latin typeface="Times New Roman"/>
                <a:ea typeface="Times New Roman"/>
                <a:cs typeface="Times New Roman"/>
                <a:sym typeface="Times New Roman"/>
              </a:rPr>
              <a:t>The 2017 </a:t>
            </a:r>
            <a:r>
              <a:rPr lang="en-IN" sz="1600" dirty="0" smtClean="0">
                <a:latin typeface="Times New Roman"/>
                <a:ea typeface="Times New Roman"/>
                <a:cs typeface="Times New Roman"/>
                <a:sym typeface="Times New Roman"/>
              </a:rPr>
              <a:t>(</a:t>
            </a:r>
            <a:r>
              <a:rPr lang="en-IN" sz="1600" dirty="0">
                <a:latin typeface="Times New Roman"/>
                <a:ea typeface="Times New Roman"/>
                <a:cs typeface="Times New Roman"/>
                <a:sym typeface="Times New Roman"/>
              </a:rPr>
              <a:t>National </a:t>
            </a:r>
            <a:r>
              <a:rPr lang="en-IN" sz="1600" dirty="0" err="1">
                <a:latin typeface="Times New Roman"/>
                <a:ea typeface="Times New Roman"/>
                <a:cs typeface="Times New Roman"/>
                <a:sym typeface="Times New Roman"/>
              </a:rPr>
              <a:t>Center</a:t>
            </a:r>
            <a:r>
              <a:rPr lang="en-IN" sz="1600" dirty="0">
                <a:latin typeface="Times New Roman"/>
                <a:ea typeface="Times New Roman"/>
                <a:cs typeface="Times New Roman"/>
                <a:sym typeface="Times New Roman"/>
              </a:rPr>
              <a:t> for Education Statistics and Bureau of Justice) indicates that, among students ages 12-18 who reported being bullied at school during the school year, 15% were bullied online or by text.</a:t>
            </a:r>
            <a:endParaRPr dirty="0"/>
          </a:p>
          <a:p>
            <a:pPr marL="342900" lvl="0" indent="-241300" algn="l" rtl="0">
              <a:spcBef>
                <a:spcPts val="320"/>
              </a:spcBef>
              <a:spcAft>
                <a:spcPts val="0"/>
              </a:spcAft>
              <a:buClr>
                <a:schemeClr val="dk1"/>
              </a:buClr>
              <a:buSzPts val="1600"/>
              <a:buNone/>
            </a:pPr>
            <a:endParaRPr sz="1600" dirty="0">
              <a:latin typeface="Times New Roman"/>
              <a:ea typeface="Times New Roman"/>
              <a:cs typeface="Times New Roman"/>
              <a:sym typeface="Times New Roman"/>
            </a:endParaRPr>
          </a:p>
          <a:p>
            <a:pPr marL="342900" lvl="0" indent="-241300" algn="l" rtl="0">
              <a:spcBef>
                <a:spcPts val="320"/>
              </a:spcBef>
              <a:spcAft>
                <a:spcPts val="0"/>
              </a:spcAft>
              <a:buClr>
                <a:schemeClr val="dk1"/>
              </a:buClr>
              <a:buSzPts val="1600"/>
              <a:buNone/>
            </a:pPr>
            <a:endParaRPr sz="1600" dirty="0">
              <a:latin typeface="Times New Roman"/>
              <a:ea typeface="Times New Roman"/>
              <a:cs typeface="Times New Roman"/>
              <a:sym typeface="Times New Roman"/>
            </a:endParaRPr>
          </a:p>
          <a:p>
            <a:pPr marL="342900" lvl="0" indent="-342900" algn="l" rtl="0">
              <a:spcBef>
                <a:spcPts val="320"/>
              </a:spcBef>
              <a:spcAft>
                <a:spcPts val="0"/>
              </a:spcAft>
              <a:buClr>
                <a:schemeClr val="dk1"/>
              </a:buClr>
              <a:buSzPts val="1600"/>
              <a:buChar char="●"/>
            </a:pPr>
            <a:r>
              <a:rPr lang="en-IN" sz="1600" dirty="0">
                <a:latin typeface="Times New Roman"/>
                <a:ea typeface="Times New Roman"/>
                <a:cs typeface="Times New Roman"/>
                <a:sym typeface="Times New Roman"/>
              </a:rPr>
              <a:t>The 2017 </a:t>
            </a:r>
            <a:r>
              <a:rPr lang="en-IN" sz="1600" dirty="0" smtClean="0">
                <a:latin typeface="Times New Roman"/>
                <a:ea typeface="Times New Roman"/>
                <a:cs typeface="Times New Roman"/>
                <a:sym typeface="Times New Roman"/>
              </a:rPr>
              <a:t>(</a:t>
            </a:r>
            <a:r>
              <a:rPr lang="en-IN" sz="1600" dirty="0" err="1">
                <a:latin typeface="Times New Roman"/>
                <a:ea typeface="Times New Roman"/>
                <a:cs typeface="Times New Roman"/>
                <a:sym typeface="Times New Roman"/>
              </a:rPr>
              <a:t>Centers</a:t>
            </a:r>
            <a:r>
              <a:rPr lang="en-IN" sz="1600" dirty="0">
                <a:latin typeface="Times New Roman"/>
                <a:ea typeface="Times New Roman"/>
                <a:cs typeface="Times New Roman"/>
                <a:sym typeface="Times New Roman"/>
              </a:rPr>
              <a:t> for Disease Control and Prevention) indicates that an estimated 14.9% of high school students were electronically bullied in the 12 months prior to the survey.</a:t>
            </a:r>
            <a:endParaRPr dirty="0"/>
          </a:p>
          <a:p>
            <a:pPr marL="342900" lvl="0" indent="-241300" algn="l" rtl="0">
              <a:spcBef>
                <a:spcPts val="320"/>
              </a:spcBef>
              <a:spcAft>
                <a:spcPts val="1600"/>
              </a:spcAft>
              <a:buClr>
                <a:schemeClr val="dk1"/>
              </a:buClr>
              <a:buSzPts val="1600"/>
              <a:buNone/>
            </a:pPr>
            <a:endParaRPr sz="1600" dirty="0">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E599"/>
        </a:solidFill>
        <a:effectLst/>
      </p:bgPr>
    </p:bg>
    <p:spTree>
      <p:nvGrpSpPr>
        <p:cNvPr id="1" name="Shape 181"/>
        <p:cNvGrpSpPr/>
        <p:nvPr/>
      </p:nvGrpSpPr>
      <p:grpSpPr>
        <a:xfrm>
          <a:off x="0" y="0"/>
          <a:ext cx="0" cy="0"/>
          <a:chOff x="0" y="0"/>
          <a:chExt cx="0" cy="0"/>
        </a:xfrm>
      </p:grpSpPr>
      <p:sp>
        <p:nvSpPr>
          <p:cNvPr id="182" name="Google Shape;182;p2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2800"/>
              <a:buFont typeface="Times New Roman"/>
              <a:buNone/>
            </a:pPr>
            <a:r>
              <a:rPr lang="en-IN" sz="2800" b="1">
                <a:latin typeface="Times New Roman"/>
                <a:ea typeface="Times New Roman"/>
                <a:cs typeface="Times New Roman"/>
                <a:sym typeface="Times New Roman"/>
              </a:rPr>
              <a:t>How can we protect ourselves from being cyber bullied?</a:t>
            </a:r>
            <a:endParaRPr sz="2800" b="1">
              <a:latin typeface="Times New Roman"/>
              <a:ea typeface="Times New Roman"/>
              <a:cs typeface="Times New Roman"/>
              <a:sym typeface="Times New Roman"/>
            </a:endParaRPr>
          </a:p>
        </p:txBody>
      </p:sp>
      <p:sp>
        <p:nvSpPr>
          <p:cNvPr id="183" name="Google Shape;183;p22"/>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600"/>
              <a:buChar char="●"/>
            </a:pPr>
            <a:r>
              <a:rPr lang="en-IN" sz="1600">
                <a:latin typeface="Times New Roman"/>
                <a:ea typeface="Times New Roman"/>
                <a:cs typeface="Times New Roman"/>
                <a:sym typeface="Times New Roman"/>
              </a:rPr>
              <a:t>Do not post provocative, scandalous, or inflammatory remarks online.</a:t>
            </a:r>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Do not reply to or retaliate against incidents of cyber bullying.</a:t>
            </a:r>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Avoid sites, networks, and applications that have poor security, provide easy access to personal information, or encourage interactions among strangers.</a:t>
            </a:r>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Ensure that information is approved before it is posted or shared socially. </a:t>
            </a:r>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Limit involvement in social networking to a few familiar sites.</a:t>
            </a:r>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Avoid joining sites that do not have adequate privacy settings.</a:t>
            </a:r>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 Follow the “forever” principle: Assume that everything you put online will be there forever. </a:t>
            </a:r>
            <a:endParaRPr/>
          </a:p>
          <a:p>
            <a:pPr marL="342900" lvl="0" indent="-342900" algn="l" rtl="0">
              <a:spcBef>
                <a:spcPts val="320"/>
              </a:spcBef>
              <a:spcAft>
                <a:spcPts val="0"/>
              </a:spcAft>
              <a:buClr>
                <a:schemeClr val="dk1"/>
              </a:buClr>
              <a:buSzPts val="1600"/>
              <a:buChar char="●"/>
            </a:pPr>
            <a:r>
              <a:rPr lang="en-IN" sz="1600">
                <a:latin typeface="Times New Roman"/>
                <a:ea typeface="Times New Roman"/>
                <a:cs typeface="Times New Roman"/>
                <a:sym typeface="Times New Roman"/>
              </a:rPr>
              <a:t>Follow the “no privacy” principle: Assume that everyone can access information about you in cyberspace.</a:t>
            </a:r>
            <a:endParaRPr/>
          </a:p>
          <a:p>
            <a:pPr marL="342900" lvl="0" indent="-342900" algn="l" rtl="0">
              <a:spcBef>
                <a:spcPts val="320"/>
              </a:spcBef>
              <a:spcAft>
                <a:spcPts val="1600"/>
              </a:spcAft>
              <a:buClr>
                <a:schemeClr val="dk1"/>
              </a:buClr>
              <a:buSzPts val="1600"/>
              <a:buChar char="●"/>
            </a:pPr>
            <a:r>
              <a:rPr lang="en-IN" sz="1600">
                <a:latin typeface="Times New Roman"/>
                <a:ea typeface="Times New Roman"/>
                <a:cs typeface="Times New Roman"/>
                <a:sym typeface="Times New Roman"/>
              </a:rPr>
              <a:t>Block threatening or questionable people from seeing your profile and personal information.</a:t>
            </a:r>
            <a:endParaRPr sz="1600">
              <a:latin typeface="Times New Roman"/>
              <a:ea typeface="Times New Roman"/>
              <a:cs typeface="Times New Roman"/>
              <a:sym typeface="Times New Roman"/>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TotalTime>
  <Words>654</Words>
  <Application>Microsoft Office PowerPoint</Application>
  <PresentationFormat>On-screen Show (4:3)</PresentationFormat>
  <Paragraphs>64</Paragraphs>
  <Slides>11</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Times New Roman</vt:lpstr>
      <vt:lpstr>Meddon</vt:lpstr>
      <vt:lpstr>Franklin Gothic Medium</vt:lpstr>
      <vt:lpstr>Franklin Gothic Book</vt:lpstr>
      <vt:lpstr>Courier New</vt:lpstr>
      <vt:lpstr>Tunga</vt:lpstr>
      <vt:lpstr>Wingdings</vt:lpstr>
      <vt:lpstr>Angles</vt:lpstr>
      <vt:lpstr>Protect yourself from cyber bullying </vt:lpstr>
      <vt:lpstr>PowerPoint Presentation</vt:lpstr>
      <vt:lpstr>What is Bullying?</vt:lpstr>
      <vt:lpstr>What Is Cyber bullying </vt:lpstr>
      <vt:lpstr>Common places where it occurs :</vt:lpstr>
      <vt:lpstr>Unique Concerns:</vt:lpstr>
      <vt:lpstr>National Statistics </vt:lpstr>
      <vt:lpstr>Frequency of Cyber bullying </vt:lpstr>
      <vt:lpstr>How can we protect ourselves from being cyber bullied?</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 yourself from cyber bullying</dc:title>
  <dc:creator>room19</dc:creator>
  <cp:lastModifiedBy>room19</cp:lastModifiedBy>
  <cp:revision>3</cp:revision>
  <dcterms:modified xsi:type="dcterms:W3CDTF">2019-11-03T17:09:18Z</dcterms:modified>
</cp:coreProperties>
</file>