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B98C-72C5-4EA6-A5C0-507ABBC5E80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A954-0BFA-4C09-B0DE-66099A81ADE0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B98C-72C5-4EA6-A5C0-507ABBC5E80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A954-0BFA-4C09-B0DE-66099A81ADE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B98C-72C5-4EA6-A5C0-507ABBC5E80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A954-0BFA-4C09-B0DE-66099A81ADE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B98C-72C5-4EA6-A5C0-507ABBC5E80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A954-0BFA-4C09-B0DE-66099A81ADE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B98C-72C5-4EA6-A5C0-507ABBC5E80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A954-0BFA-4C09-B0DE-66099A81ADE0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B98C-72C5-4EA6-A5C0-507ABBC5E80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A954-0BFA-4C09-B0DE-66099A81ADE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B98C-72C5-4EA6-A5C0-507ABBC5E80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A954-0BFA-4C09-B0DE-66099A81ADE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B98C-72C5-4EA6-A5C0-507ABBC5E80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A954-0BFA-4C09-B0DE-66099A81ADE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B98C-72C5-4EA6-A5C0-507ABBC5E80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A954-0BFA-4C09-B0DE-66099A81ADE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B98C-72C5-4EA6-A5C0-507ABBC5E80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A954-0BFA-4C09-B0DE-66099A81ADE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B98C-72C5-4EA6-A5C0-507ABBC5E80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831A954-0BFA-4C09-B0DE-66099A81ADE0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35B98C-72C5-4EA6-A5C0-507ABBC5E80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31A954-0BFA-4C09-B0DE-66099A81ADE0}" type="slidenum">
              <a:rPr lang="en-IN" smtClean="0"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628800"/>
            <a:ext cx="7851648" cy="1409328"/>
          </a:xfrm>
        </p:spPr>
        <p:txBody>
          <a:bodyPr>
            <a:normAutofit fontScale="90000"/>
          </a:bodyPr>
          <a:lstStyle/>
          <a:p>
            <a:pPr algn="just"/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>
                <a:solidFill>
                  <a:srgbClr val="002060"/>
                </a:solidFill>
              </a:rPr>
              <a:t>Crime and Criminal Tracking Network and Systems </a:t>
            </a:r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077072"/>
            <a:ext cx="8431088" cy="203076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IN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PREPARED BY:</a:t>
            </a:r>
          </a:p>
          <a:p>
            <a:pPr algn="just"/>
            <a:r>
              <a:rPr lang="en-IN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SUJEETKUMAR ANNA KSHIRSAGAR</a:t>
            </a:r>
          </a:p>
          <a:p>
            <a:pPr algn="just"/>
            <a:r>
              <a:rPr lang="en-IN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DYSP/ACP</a:t>
            </a:r>
          </a:p>
          <a:p>
            <a:pPr algn="just"/>
            <a:r>
              <a:rPr lang="en-IN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CPTP5</a:t>
            </a:r>
          </a:p>
          <a:p>
            <a:pPr algn="just"/>
            <a:r>
              <a:rPr lang="en-IN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CIT ASSIGNMENT</a:t>
            </a:r>
          </a:p>
          <a:p>
            <a:endParaRPr lang="en-IN" dirty="0">
              <a:solidFill>
                <a:srgbClr val="002060"/>
              </a:solidFill>
            </a:endParaRPr>
          </a:p>
        </p:txBody>
      </p:sp>
      <p:pic>
        <p:nvPicPr>
          <p:cNvPr id="1028" name="Picture 4" descr="C:\Users\room17\Desktop\CCTNS sig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76672"/>
            <a:ext cx="2808312" cy="107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room17\Desktop\CCTNS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8349" y="5747549"/>
            <a:ext cx="1715651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89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Benefits to Police Personnel: (Police to Police Services)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>
                <a:latin typeface="Arial" pitchFamily="34" charset="0"/>
                <a:cs typeface="Arial" pitchFamily="34" charset="0"/>
              </a:rPr>
              <a:t>Simplified record keeping and management, real time report generation</a:t>
            </a:r>
          </a:p>
          <a:p>
            <a:r>
              <a:rPr lang="en-IN" dirty="0">
                <a:latin typeface="Arial" pitchFamily="34" charset="0"/>
                <a:cs typeface="Arial" pitchFamily="34" charset="0"/>
              </a:rPr>
              <a:t>Digitization of legacy data would ensure that past criminal records can be searched</a:t>
            </a:r>
          </a:p>
          <a:p>
            <a:r>
              <a:rPr lang="en-IN" dirty="0">
                <a:latin typeface="Arial" pitchFamily="34" charset="0"/>
                <a:cs typeface="Arial" pitchFamily="34" charset="0"/>
              </a:rPr>
              <a:t>Analysis of real time crime and criminal information</a:t>
            </a:r>
          </a:p>
          <a:p>
            <a:r>
              <a:rPr lang="en-IN" dirty="0">
                <a:latin typeface="Arial" pitchFamily="34" charset="0"/>
                <a:cs typeface="Arial" pitchFamily="34" charset="0"/>
              </a:rPr>
              <a:t>Integration of Forensic Lab, Fingerprint </a:t>
            </a:r>
            <a:r>
              <a:rPr lang="en-IN" dirty="0" err="1">
                <a:latin typeface="Arial" pitchFamily="34" charset="0"/>
                <a:cs typeface="Arial" pitchFamily="34" charset="0"/>
              </a:rPr>
              <a:t>Brureau</a:t>
            </a:r>
            <a:r>
              <a:rPr lang="en-IN" dirty="0">
                <a:latin typeface="Arial" pitchFamily="34" charset="0"/>
                <a:cs typeface="Arial" pitchFamily="34" charset="0"/>
              </a:rPr>
              <a:t>, PCR , Police Station</a:t>
            </a:r>
          </a:p>
          <a:p>
            <a:r>
              <a:rPr lang="en-IN" dirty="0">
                <a:latin typeface="Arial" pitchFamily="34" charset="0"/>
                <a:cs typeface="Arial" pitchFamily="34" charset="0"/>
              </a:rPr>
              <a:t>Interface with external agencies : Courts, Jails, Transport, Passport </a:t>
            </a:r>
            <a:r>
              <a:rPr lang="en-IN" dirty="0" err="1">
                <a:latin typeface="Arial" pitchFamily="34" charset="0"/>
                <a:cs typeface="Arial" pitchFamily="34" charset="0"/>
              </a:rPr>
              <a:t>etc</a:t>
            </a:r>
            <a:r>
              <a:rPr lang="en-IN" dirty="0">
                <a:latin typeface="Arial" pitchFamily="34" charset="0"/>
                <a:cs typeface="Arial" pitchFamily="34" charset="0"/>
              </a:rPr>
              <a:t> for timely access and flow of relevant information</a:t>
            </a:r>
          </a:p>
          <a:p>
            <a:r>
              <a:rPr lang="en-IN" dirty="0">
                <a:latin typeface="Arial" pitchFamily="34" charset="0"/>
                <a:cs typeface="Arial" pitchFamily="34" charset="0"/>
              </a:rPr>
              <a:t>Reduce dependency on manual registers / records enabling IOs to focus on investigation</a:t>
            </a:r>
          </a:p>
          <a:p>
            <a:r>
              <a:rPr lang="en-IN" dirty="0">
                <a:latin typeface="Arial" pitchFamily="34" charset="0"/>
                <a:cs typeface="Arial" pitchFamily="34" charset="0"/>
              </a:rPr>
              <a:t>Elimination of duplicate and inconsistent record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0957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8229600" cy="1143000"/>
          </a:xfrm>
        </p:spPr>
        <p:txBody>
          <a:bodyPr>
            <a:noAutofit/>
          </a:bodyPr>
          <a:lstStyle/>
          <a:p>
            <a:r>
              <a:rPr lang="en-IN" sz="4000" b="1" dirty="0" smtClean="0"/>
              <a:t>Benefits </a:t>
            </a:r>
            <a:r>
              <a:rPr lang="en-IN" sz="4000" b="1" dirty="0"/>
              <a:t>to Government: (Police to Government Services)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Arial" pitchFamily="34" charset="0"/>
                <a:cs typeface="Arial" pitchFamily="34" charset="0"/>
              </a:rPr>
              <a:t>Information is </a:t>
            </a:r>
            <a:r>
              <a:rPr lang="en-IN" dirty="0" err="1">
                <a:latin typeface="Arial" pitchFamily="34" charset="0"/>
                <a:cs typeface="Arial" pitchFamily="34" charset="0"/>
              </a:rPr>
              <a:t>avalaible</a:t>
            </a:r>
            <a:r>
              <a:rPr lang="en-IN" dirty="0">
                <a:latin typeface="Arial" pitchFamily="34" charset="0"/>
                <a:cs typeface="Arial" pitchFamily="34" charset="0"/>
              </a:rPr>
              <a:t> from across India in the same format. This promotes trend analysis as well as helps is monitoring crime </a:t>
            </a:r>
            <a:r>
              <a:rPr lang="en-IN" dirty="0" smtClean="0">
                <a:latin typeface="Arial" pitchFamily="34" charset="0"/>
                <a:cs typeface="Arial" pitchFamily="34" charset="0"/>
              </a:rPr>
              <a:t>rates.</a:t>
            </a:r>
            <a:endParaRPr lang="en-IN" dirty="0">
              <a:latin typeface="Arial" pitchFamily="34" charset="0"/>
              <a:cs typeface="Arial" pitchFamily="34" charset="0"/>
            </a:endParaRPr>
          </a:p>
          <a:p>
            <a:r>
              <a:rPr lang="en-IN" dirty="0">
                <a:latin typeface="Arial" pitchFamily="34" charset="0"/>
                <a:cs typeface="Arial" pitchFamily="34" charset="0"/>
              </a:rPr>
              <a:t>Information sharing helps in establishing a tighter net and nabbing criminals across the </a:t>
            </a:r>
            <a:r>
              <a:rPr lang="en-IN" dirty="0" smtClean="0">
                <a:latin typeface="Arial" pitchFamily="34" charset="0"/>
                <a:cs typeface="Arial" pitchFamily="34" charset="0"/>
              </a:rPr>
              <a:t>country.</a:t>
            </a:r>
            <a:endParaRPr lang="en-IN" dirty="0">
              <a:latin typeface="Arial" pitchFamily="34" charset="0"/>
              <a:cs typeface="Arial" pitchFamily="34" charset="0"/>
            </a:endParaRPr>
          </a:p>
          <a:p>
            <a:r>
              <a:rPr lang="en-IN" dirty="0">
                <a:latin typeface="Arial" pitchFamily="34" charset="0"/>
                <a:cs typeface="Arial" pitchFamily="34" charset="0"/>
              </a:rPr>
              <a:t>Gives government more visibility into crimes occurring at State level and helps bring the entire police force </a:t>
            </a:r>
            <a:r>
              <a:rPr lang="en-IN" dirty="0" smtClean="0">
                <a:latin typeface="Arial" pitchFamily="34" charset="0"/>
                <a:cs typeface="Arial" pitchFamily="34" charset="0"/>
              </a:rPr>
              <a:t>together.</a:t>
            </a:r>
            <a:endParaRPr lang="en-IN" dirty="0">
              <a:latin typeface="Arial" pitchFamily="34" charset="0"/>
              <a:cs typeface="Arial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8615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8691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latin typeface="Aharoni" pitchFamily="2" charset="-79"/>
                <a:cs typeface="Aharoni" pitchFamily="2" charset="-79"/>
              </a:rPr>
              <a:t>       </a:t>
            </a:r>
            <a:r>
              <a:rPr lang="en-IN" sz="8000" b="1" dirty="0" smtClean="0">
                <a:latin typeface="+mn-lt"/>
                <a:cs typeface="Aharoni" pitchFamily="2" charset="-79"/>
              </a:rPr>
              <a:t>THANK YOU !</a:t>
            </a:r>
            <a:endParaRPr lang="en-IN" sz="8000" b="1" dirty="0">
              <a:latin typeface="+mn-lt"/>
              <a:cs typeface="Aharoni" pitchFamily="2" charset="-79"/>
            </a:endParaRPr>
          </a:p>
        </p:txBody>
      </p:sp>
      <p:pic>
        <p:nvPicPr>
          <p:cNvPr id="3074" name="Picture 2" descr="C:\Users\room17\Desktop\source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628800"/>
            <a:ext cx="4572000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800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000" dirty="0">
                <a:latin typeface="Arial" pitchFamily="34" charset="0"/>
                <a:cs typeface="Arial" pitchFamily="34" charset="0"/>
              </a:rPr>
              <a:t>A Central Mission Mode Project under 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National e-Governance </a:t>
            </a:r>
            <a:r>
              <a:rPr lang="en-IN" sz="2000" dirty="0">
                <a:latin typeface="Arial" pitchFamily="34" charset="0"/>
                <a:cs typeface="Arial" pitchFamily="34" charset="0"/>
              </a:rPr>
              <a:t>Plan(</a:t>
            </a:r>
            <a:r>
              <a:rPr lang="en-IN" sz="2000" dirty="0" err="1">
                <a:latin typeface="Arial" pitchFamily="34" charset="0"/>
                <a:cs typeface="Arial" pitchFamily="34" charset="0"/>
              </a:rPr>
              <a:t>NeGP</a:t>
            </a:r>
            <a:r>
              <a:rPr lang="en-IN" sz="2000" dirty="0">
                <a:latin typeface="Arial" pitchFamily="34" charset="0"/>
                <a:cs typeface="Arial" pitchFamily="34" charset="0"/>
              </a:rPr>
              <a:t>) covering all 28 States and 7 </a:t>
            </a:r>
            <a:r>
              <a:rPr lang="en-IN" sz="2000" dirty="0" err="1">
                <a:latin typeface="Arial" pitchFamily="34" charset="0"/>
                <a:cs typeface="Arial" pitchFamily="34" charset="0"/>
              </a:rPr>
              <a:t>Uts</a:t>
            </a:r>
            <a:r>
              <a:rPr lang="en-IN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IN" sz="2000" dirty="0">
                <a:latin typeface="Arial" pitchFamily="34" charset="0"/>
                <a:cs typeface="Arial" pitchFamily="34" charset="0"/>
              </a:rPr>
              <a:t>The project aims at Policing to Next Level - Control of Crime and Criminal(Prevention 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and Detection</a:t>
            </a:r>
            <a:r>
              <a:rPr lang="en-IN" sz="2000" dirty="0">
                <a:latin typeface="Arial" pitchFamily="34" charset="0"/>
                <a:cs typeface="Arial" pitchFamily="34" charset="0"/>
              </a:rPr>
              <a:t>) by sharing information all over India(24x7).</a:t>
            </a:r>
          </a:p>
          <a:p>
            <a:r>
              <a:rPr lang="en-IN" sz="2000" dirty="0">
                <a:latin typeface="Arial" pitchFamily="34" charset="0"/>
                <a:cs typeface="Arial" pitchFamily="34" charset="0"/>
              </a:rPr>
              <a:t>Aims at connecting all 20,000 Police Offices in India and 35 SCRB and 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NCRB.</a:t>
            </a:r>
            <a:endParaRPr lang="en-IN" sz="2000" dirty="0">
              <a:latin typeface="Arial" pitchFamily="34" charset="0"/>
              <a:cs typeface="Arial" pitchFamily="34" charset="0"/>
            </a:endParaRPr>
          </a:p>
          <a:p>
            <a:r>
              <a:rPr lang="en-IN" sz="2000" dirty="0">
                <a:latin typeface="Arial" pitchFamily="34" charset="0"/>
                <a:cs typeface="Arial" pitchFamily="34" charset="0"/>
              </a:rPr>
              <a:t>The project would involve a roll out, all components bundled together, application 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software (customization</a:t>
            </a:r>
            <a:r>
              <a:rPr lang="en-IN" sz="2000" dirty="0">
                <a:latin typeface="Arial" pitchFamily="34" charset="0"/>
                <a:cs typeface="Arial" pitchFamily="34" charset="0"/>
              </a:rPr>
              <a:t>), hardware, networking etc.</a:t>
            </a:r>
          </a:p>
          <a:p>
            <a:r>
              <a:rPr lang="en-IN" sz="2000" dirty="0">
                <a:latin typeface="Arial" pitchFamily="34" charset="0"/>
                <a:cs typeface="Arial" pitchFamily="34" charset="0"/>
              </a:rPr>
              <a:t>Fully funded program of the Government of India with a provision of Rs. 2000 </a:t>
            </a:r>
            <a:r>
              <a:rPr lang="en-IN" sz="2000" dirty="0" err="1">
                <a:latin typeface="Arial" pitchFamily="34" charset="0"/>
                <a:cs typeface="Arial" pitchFamily="34" charset="0"/>
              </a:rPr>
              <a:t>Crores</a:t>
            </a:r>
            <a:r>
              <a:rPr lang="en-IN" sz="2000" dirty="0">
                <a:latin typeface="Arial" pitchFamily="34" charset="0"/>
                <a:cs typeface="Arial" pitchFamily="34" charset="0"/>
              </a:rPr>
              <a:t> in 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the 11th </a:t>
            </a:r>
            <a:r>
              <a:rPr lang="en-IN" sz="2000" dirty="0">
                <a:latin typeface="Arial" pitchFamily="34" charset="0"/>
                <a:cs typeface="Arial" pitchFamily="34" charset="0"/>
              </a:rPr>
              <a:t>five year 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plan.</a:t>
            </a:r>
            <a:endParaRPr lang="en-IN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260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866360"/>
          </a:xfrm>
        </p:spPr>
        <p:txBody>
          <a:bodyPr>
            <a:normAutofit fontScale="90000"/>
          </a:bodyPr>
          <a:lstStyle/>
          <a:p>
            <a:r>
              <a:rPr lang="en-IN" b="1" dirty="0"/>
              <a:t/>
            </a:r>
            <a:br>
              <a:rPr lang="en-IN" b="1" dirty="0"/>
            </a:br>
            <a:r>
              <a:rPr lang="en-IN" b="1" dirty="0"/>
              <a:t> Stake Holders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N" b="1" dirty="0"/>
          </a:p>
          <a:p>
            <a:r>
              <a:rPr lang="en-IN" dirty="0" err="1">
                <a:latin typeface="Arial" pitchFamily="34" charset="0"/>
                <a:cs typeface="Arial" pitchFamily="34" charset="0"/>
              </a:rPr>
              <a:t>Ministery</a:t>
            </a:r>
            <a:r>
              <a:rPr lang="en-IN" dirty="0">
                <a:latin typeface="Arial" pitchFamily="34" charset="0"/>
                <a:cs typeface="Arial" pitchFamily="34" charset="0"/>
              </a:rPr>
              <a:t> of Home Affairs</a:t>
            </a:r>
          </a:p>
          <a:p>
            <a:r>
              <a:rPr lang="en-IN" dirty="0">
                <a:latin typeface="Arial" pitchFamily="34" charset="0"/>
                <a:cs typeface="Arial" pitchFamily="34" charset="0"/>
              </a:rPr>
              <a:t>NCRB &amp; SCRB</a:t>
            </a:r>
          </a:p>
          <a:p>
            <a:r>
              <a:rPr lang="en-IN" dirty="0">
                <a:latin typeface="Arial" pitchFamily="34" charset="0"/>
                <a:cs typeface="Arial" pitchFamily="34" charset="0"/>
              </a:rPr>
              <a:t>Police </a:t>
            </a:r>
            <a:r>
              <a:rPr lang="en-IN" dirty="0" err="1">
                <a:latin typeface="Arial" pitchFamily="34" charset="0"/>
                <a:cs typeface="Arial" pitchFamily="34" charset="0"/>
              </a:rPr>
              <a:t>Dept</a:t>
            </a:r>
            <a:r>
              <a:rPr lang="en-IN" dirty="0">
                <a:latin typeface="Arial" pitchFamily="34" charset="0"/>
                <a:cs typeface="Arial" pitchFamily="34" charset="0"/>
              </a:rPr>
              <a:t> in States/UTs</a:t>
            </a:r>
          </a:p>
          <a:p>
            <a:r>
              <a:rPr lang="en-IN" dirty="0" err="1">
                <a:latin typeface="Arial" pitchFamily="34" charset="0"/>
                <a:cs typeface="Arial" pitchFamily="34" charset="0"/>
              </a:rPr>
              <a:t>Cititzen</a:t>
            </a:r>
            <a:r>
              <a:rPr lang="en-IN" dirty="0">
                <a:latin typeface="Arial" pitchFamily="34" charset="0"/>
                <a:cs typeface="Arial" pitchFamily="34" charset="0"/>
              </a:rPr>
              <a:t> and Citizen Groups</a:t>
            </a:r>
          </a:p>
          <a:p>
            <a:r>
              <a:rPr lang="en-IN" dirty="0">
                <a:latin typeface="Arial" pitchFamily="34" charset="0"/>
                <a:cs typeface="Arial" pitchFamily="34" charset="0"/>
              </a:rPr>
              <a:t>External Agencies like Jail, </a:t>
            </a:r>
            <a:r>
              <a:rPr lang="en-IN" dirty="0" err="1">
                <a:latin typeface="Arial" pitchFamily="34" charset="0"/>
                <a:cs typeface="Arial" pitchFamily="34" charset="0"/>
              </a:rPr>
              <a:t>Judiciory</a:t>
            </a:r>
            <a:r>
              <a:rPr lang="en-IN" dirty="0">
                <a:latin typeface="Arial" pitchFamily="34" charset="0"/>
                <a:cs typeface="Arial" pitchFamily="34" charset="0"/>
              </a:rPr>
              <a:t>, Emigration</a:t>
            </a:r>
          </a:p>
          <a:p>
            <a:r>
              <a:rPr lang="en-IN" dirty="0">
                <a:latin typeface="Arial" pitchFamily="34" charset="0"/>
                <a:cs typeface="Arial" pitchFamily="34" charset="0"/>
              </a:rPr>
              <a:t>Motor vehicles, etc.</a:t>
            </a:r>
          </a:p>
        </p:txBody>
      </p:sp>
    </p:spTree>
    <p:extLst>
      <p:ext uri="{BB962C8B-B14F-4D97-AF65-F5344CB8AC3E}">
        <p14:creationId xmlns:p14="http://schemas.microsoft.com/office/powerpoint/2010/main" val="213863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OBJECTIVE OF CCTNS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>
                <a:latin typeface="Arial" pitchFamily="34" charset="0"/>
                <a:cs typeface="Arial" pitchFamily="34" charset="0"/>
              </a:rPr>
              <a:t>Provide access to information for Investigation, </a:t>
            </a:r>
            <a:r>
              <a:rPr lang="en-IN" dirty="0" smtClean="0">
                <a:latin typeface="Arial" pitchFamily="34" charset="0"/>
                <a:cs typeface="Arial" pitchFamily="34" charset="0"/>
              </a:rPr>
              <a:t>Crime Prevention</a:t>
            </a:r>
            <a:r>
              <a:rPr lang="en-IN" dirty="0">
                <a:latin typeface="Arial" pitchFamily="34" charset="0"/>
                <a:cs typeface="Arial" pitchFamily="34" charset="0"/>
              </a:rPr>
              <a:t>, Maintenance of Law &amp; Order, </a:t>
            </a:r>
            <a:r>
              <a:rPr lang="en-IN" dirty="0" smtClean="0">
                <a:latin typeface="Arial" pitchFamily="34" charset="0"/>
                <a:cs typeface="Arial" pitchFamily="34" charset="0"/>
              </a:rPr>
              <a:t>Traffic Management </a:t>
            </a:r>
            <a:r>
              <a:rPr lang="en-IN" dirty="0">
                <a:latin typeface="Arial" pitchFamily="34" charset="0"/>
                <a:cs typeface="Arial" pitchFamily="34" charset="0"/>
              </a:rPr>
              <a:t>etc.</a:t>
            </a:r>
          </a:p>
          <a:p>
            <a:r>
              <a:rPr lang="en-IN" dirty="0" smtClean="0">
                <a:latin typeface="Arial" pitchFamily="34" charset="0"/>
                <a:cs typeface="Arial" pitchFamily="34" charset="0"/>
              </a:rPr>
              <a:t>Increase </a:t>
            </a:r>
            <a:r>
              <a:rPr lang="en-IN" dirty="0">
                <a:latin typeface="Arial" pitchFamily="34" charset="0"/>
                <a:cs typeface="Arial" pitchFamily="34" charset="0"/>
              </a:rPr>
              <a:t>Operational Efficiency of End-User i.e. Police </a:t>
            </a:r>
            <a:r>
              <a:rPr lang="en-IN" dirty="0" smtClean="0">
                <a:latin typeface="Arial" pitchFamily="34" charset="0"/>
                <a:cs typeface="Arial" pitchFamily="34" charset="0"/>
              </a:rPr>
              <a:t>&amp; Citizen.</a:t>
            </a:r>
            <a:endParaRPr lang="en-IN" dirty="0">
              <a:latin typeface="Arial" pitchFamily="34" charset="0"/>
              <a:cs typeface="Arial" pitchFamily="34" charset="0"/>
            </a:endParaRPr>
          </a:p>
          <a:p>
            <a:r>
              <a:rPr lang="en-IN" dirty="0" smtClean="0">
                <a:latin typeface="Arial" pitchFamily="34" charset="0"/>
                <a:cs typeface="Arial" pitchFamily="34" charset="0"/>
              </a:rPr>
              <a:t>Create </a:t>
            </a:r>
            <a:r>
              <a:rPr lang="en-IN" dirty="0">
                <a:latin typeface="Arial" pitchFamily="34" charset="0"/>
                <a:cs typeface="Arial" pitchFamily="34" charset="0"/>
              </a:rPr>
              <a:t>a platform for sharing crime &amp; Criminal </a:t>
            </a:r>
            <a:r>
              <a:rPr lang="en-IN" dirty="0" smtClean="0">
                <a:latin typeface="Arial" pitchFamily="34" charset="0"/>
                <a:cs typeface="Arial" pitchFamily="34" charset="0"/>
              </a:rPr>
              <a:t>information across India.</a:t>
            </a:r>
            <a:endParaRPr lang="en-IN" dirty="0">
              <a:latin typeface="Arial" pitchFamily="34" charset="0"/>
              <a:cs typeface="Arial" pitchFamily="34" charset="0"/>
            </a:endParaRPr>
          </a:p>
          <a:p>
            <a:r>
              <a:rPr lang="en-IN" dirty="0" smtClean="0">
                <a:latin typeface="Arial" pitchFamily="34" charset="0"/>
                <a:cs typeface="Arial" pitchFamily="34" charset="0"/>
              </a:rPr>
              <a:t>Improved </a:t>
            </a:r>
            <a:r>
              <a:rPr lang="en-IN" dirty="0">
                <a:latin typeface="Arial" pitchFamily="34" charset="0"/>
                <a:cs typeface="Arial" pitchFamily="34" charset="0"/>
              </a:rPr>
              <a:t>service delivery to the public/ </a:t>
            </a:r>
            <a:r>
              <a:rPr lang="en-IN" dirty="0" smtClean="0">
                <a:latin typeface="Arial" pitchFamily="34" charset="0"/>
                <a:cs typeface="Arial" pitchFamily="34" charset="0"/>
              </a:rPr>
              <a:t>citizen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37082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CORE APPLICATION SOFTWARE(CAS) FEATURES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35163"/>
            <a:ext cx="8424936" cy="4806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592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          </a:t>
            </a:r>
            <a:br>
              <a:rPr lang="en-IN" dirty="0" smtClean="0"/>
            </a:br>
            <a:r>
              <a:rPr lang="en-IN" dirty="0"/>
              <a:t> </a:t>
            </a:r>
            <a:r>
              <a:rPr lang="en-IN" dirty="0" smtClean="0"/>
              <a:t>            CAS </a:t>
            </a:r>
            <a:r>
              <a:rPr lang="en-IN" dirty="0"/>
              <a:t>SCREEN SHOT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763" y="1935163"/>
            <a:ext cx="5846473" cy="4389437"/>
          </a:xfrm>
        </p:spPr>
      </p:pic>
    </p:spTree>
    <p:extLst>
      <p:ext uri="{BB962C8B-B14F-4D97-AF65-F5344CB8AC3E}">
        <p14:creationId xmlns:p14="http://schemas.microsoft.com/office/powerpoint/2010/main" val="725218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 KEY </a:t>
            </a:r>
            <a:r>
              <a:rPr lang="en-IN" dirty="0"/>
              <a:t>ISSUES(CHALLENGES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>
                <a:latin typeface="Arial" pitchFamily="34" charset="0"/>
                <a:cs typeface="Arial" pitchFamily="34" charset="0"/>
              </a:rPr>
              <a:t>Reliable and seamless connectivity( Connectivity is the main area </a:t>
            </a:r>
            <a:r>
              <a:rPr lang="en-IN" dirty="0" smtClean="0">
                <a:latin typeface="Arial" pitchFamily="34" charset="0"/>
                <a:cs typeface="Arial" pitchFamily="34" charset="0"/>
              </a:rPr>
              <a:t>of concern </a:t>
            </a:r>
            <a:r>
              <a:rPr lang="en-IN" dirty="0">
                <a:latin typeface="Arial" pitchFamily="34" charset="0"/>
                <a:cs typeface="Arial" pitchFamily="34" charset="0"/>
              </a:rPr>
              <a:t>for which the success of the project depends)</a:t>
            </a:r>
          </a:p>
          <a:p>
            <a:r>
              <a:rPr lang="en-IN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IN" dirty="0">
                <a:latin typeface="Arial" pitchFamily="34" charset="0"/>
                <a:cs typeface="Arial" pitchFamily="34" charset="0"/>
              </a:rPr>
              <a:t>Security Implementation in Phased Manner State Data Centre (</a:t>
            </a:r>
            <a:r>
              <a:rPr lang="en-IN" dirty="0" smtClean="0">
                <a:latin typeface="Arial" pitchFamily="34" charset="0"/>
                <a:cs typeface="Arial" pitchFamily="34" charset="0"/>
              </a:rPr>
              <a:t>SDC) not </a:t>
            </a:r>
            <a:r>
              <a:rPr lang="en-IN" dirty="0">
                <a:latin typeface="Arial" pitchFamily="34" charset="0"/>
                <a:cs typeface="Arial" pitchFamily="34" charset="0"/>
              </a:rPr>
              <a:t>yet in place.</a:t>
            </a:r>
          </a:p>
          <a:p>
            <a:r>
              <a:rPr lang="en-IN" dirty="0" smtClean="0">
                <a:latin typeface="Arial" pitchFamily="34" charset="0"/>
                <a:cs typeface="Arial" pitchFamily="34" charset="0"/>
              </a:rPr>
              <a:t>Lack </a:t>
            </a:r>
            <a:r>
              <a:rPr lang="en-IN" dirty="0">
                <a:latin typeface="Arial" pitchFamily="34" charset="0"/>
                <a:cs typeface="Arial" pitchFamily="34" charset="0"/>
              </a:rPr>
              <a:t>of knowledge of computer among police personnel Lack </a:t>
            </a:r>
            <a:r>
              <a:rPr lang="en-IN" dirty="0" smtClean="0">
                <a:latin typeface="Arial" pitchFamily="34" charset="0"/>
                <a:cs typeface="Arial" pitchFamily="34" charset="0"/>
              </a:rPr>
              <a:t>of resources(To </a:t>
            </a:r>
            <a:r>
              <a:rPr lang="en-IN" dirty="0">
                <a:latin typeface="Arial" pitchFamily="34" charset="0"/>
                <a:cs typeface="Arial" pitchFamily="34" charset="0"/>
              </a:rPr>
              <a:t>initiate Budget provisions by State Govt.)</a:t>
            </a:r>
          </a:p>
          <a:p>
            <a:r>
              <a:rPr lang="en-IN" dirty="0" smtClean="0">
                <a:latin typeface="Arial" pitchFamily="34" charset="0"/>
                <a:cs typeface="Arial" pitchFamily="34" charset="0"/>
              </a:rPr>
              <a:t>Data </a:t>
            </a:r>
            <a:r>
              <a:rPr lang="en-IN" dirty="0">
                <a:latin typeface="Arial" pitchFamily="34" charset="0"/>
                <a:cs typeface="Arial" pitchFamily="34" charset="0"/>
              </a:rPr>
              <a:t>Digitization( Data digitization works depends on release of Excel </a:t>
            </a:r>
            <a:r>
              <a:rPr lang="en-IN" dirty="0" smtClean="0">
                <a:latin typeface="Arial" pitchFamily="34" charset="0"/>
                <a:cs typeface="Arial" pitchFamily="34" charset="0"/>
              </a:rPr>
              <a:t>sheet and </a:t>
            </a:r>
            <a:r>
              <a:rPr lang="en-IN" dirty="0">
                <a:latin typeface="Arial" pitchFamily="34" charset="0"/>
                <a:cs typeface="Arial" pitchFamily="34" charset="0"/>
              </a:rPr>
              <a:t>Data Migration Utility software by MHA to the State).</a:t>
            </a:r>
          </a:p>
          <a:p>
            <a:r>
              <a:rPr lang="en-IN" dirty="0" smtClean="0">
                <a:latin typeface="Arial" pitchFamily="34" charset="0"/>
                <a:cs typeface="Arial" pitchFamily="34" charset="0"/>
              </a:rPr>
              <a:t>Customization </a:t>
            </a:r>
            <a:r>
              <a:rPr lang="en-IN" dirty="0">
                <a:latin typeface="Arial" pitchFamily="34" charset="0"/>
                <a:cs typeface="Arial" pitchFamily="34" charset="0"/>
              </a:rPr>
              <a:t>of CAS- can only start once CAS is released to the state.</a:t>
            </a:r>
          </a:p>
          <a:p>
            <a:r>
              <a:rPr lang="en-IN" dirty="0">
                <a:latin typeface="Arial" pitchFamily="34" charset="0"/>
                <a:cs typeface="Arial" pitchFamily="34" charset="0"/>
              </a:rPr>
              <a:t>Delay in release of CAS will delay the Project.</a:t>
            </a:r>
          </a:p>
          <a:p>
            <a:r>
              <a:rPr lang="en-IN" dirty="0" smtClean="0">
                <a:latin typeface="Arial" pitchFamily="34" charset="0"/>
                <a:cs typeface="Arial" pitchFamily="34" charset="0"/>
              </a:rPr>
              <a:t>Change </a:t>
            </a:r>
            <a:r>
              <a:rPr lang="en-IN" dirty="0">
                <a:latin typeface="Arial" pitchFamily="34" charset="0"/>
                <a:cs typeface="Arial" pitchFamily="34" charset="0"/>
              </a:rPr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157044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Benefits of CCTNS Project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6347048" cy="4389120"/>
          </a:xfrm>
        </p:spPr>
        <p:txBody>
          <a:bodyPr/>
          <a:lstStyle/>
          <a:p>
            <a:r>
              <a:rPr lang="en-IN" dirty="0">
                <a:latin typeface="Arial" pitchFamily="34" charset="0"/>
                <a:cs typeface="Arial" pitchFamily="34" charset="0"/>
              </a:rPr>
              <a:t>Multi-lingual support</a:t>
            </a:r>
          </a:p>
          <a:p>
            <a:r>
              <a:rPr lang="en-IN" dirty="0">
                <a:latin typeface="Arial" pitchFamily="34" charset="0"/>
                <a:cs typeface="Arial" pitchFamily="34" charset="0"/>
              </a:rPr>
              <a:t>Sharing of information across Police Stations / Districts / States</a:t>
            </a:r>
          </a:p>
          <a:p>
            <a:r>
              <a:rPr lang="en-IN" dirty="0">
                <a:latin typeface="Arial" pitchFamily="34" charset="0"/>
                <a:cs typeface="Arial" pitchFamily="34" charset="0"/>
              </a:rPr>
              <a:t>Secured storage</a:t>
            </a:r>
          </a:p>
          <a:p>
            <a:r>
              <a:rPr lang="en-IN" dirty="0">
                <a:latin typeface="Arial" pitchFamily="34" charset="0"/>
                <a:cs typeface="Arial" pitchFamily="34" charset="0"/>
              </a:rPr>
              <a:t>Data integration, data standardization</a:t>
            </a:r>
          </a:p>
          <a:p>
            <a:r>
              <a:rPr lang="en-IN" dirty="0">
                <a:latin typeface="Arial" pitchFamily="34" charset="0"/>
                <a:cs typeface="Arial" pitchFamily="34" charset="0"/>
              </a:rPr>
              <a:t>Enhanced search and query</a:t>
            </a:r>
          </a:p>
          <a:p>
            <a:r>
              <a:rPr lang="en-IN" dirty="0">
                <a:latin typeface="Arial" pitchFamily="34" charset="0"/>
                <a:cs typeface="Arial" pitchFamily="34" charset="0"/>
              </a:rPr>
              <a:t>Easy navigation and user friendliness</a:t>
            </a:r>
          </a:p>
          <a:p>
            <a:endParaRPr lang="en-IN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room17\Desktop\CCTNS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1953" y="1196752"/>
            <a:ext cx="1656184" cy="122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3162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143000"/>
          </a:xfrm>
        </p:spPr>
        <p:txBody>
          <a:bodyPr>
            <a:noAutofit/>
          </a:bodyPr>
          <a:lstStyle/>
          <a:p>
            <a:r>
              <a:rPr lang="en-IN" sz="3600" b="1" dirty="0"/>
              <a:t>Benefits to Citizens: (Police to Citizen </a:t>
            </a:r>
            <a:r>
              <a:rPr lang="en-IN" sz="3600" b="1" dirty="0" smtClean="0"/>
              <a:t>  Services</a:t>
            </a:r>
            <a:r>
              <a:rPr lang="en-IN" sz="3600" b="1" dirty="0"/>
              <a:t>)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>
                <a:latin typeface="Arial" pitchFamily="34" charset="0"/>
                <a:cs typeface="Arial" pitchFamily="34" charset="0"/>
              </a:rPr>
              <a:t>Citizens can </a:t>
            </a:r>
            <a:r>
              <a:rPr lang="en-IN" dirty="0" smtClean="0">
                <a:latin typeface="Arial" pitchFamily="34" charset="0"/>
                <a:cs typeface="Arial" pitchFamily="34" charset="0"/>
              </a:rPr>
              <a:t>register/track complaints </a:t>
            </a:r>
            <a:r>
              <a:rPr lang="en-IN" dirty="0">
                <a:latin typeface="Arial" pitchFamily="34" charset="0"/>
                <a:cs typeface="Arial" pitchFamily="34" charset="0"/>
              </a:rPr>
              <a:t>online</a:t>
            </a:r>
          </a:p>
          <a:p>
            <a:r>
              <a:rPr lang="en-IN" dirty="0">
                <a:latin typeface="Arial" pitchFamily="34" charset="0"/>
                <a:cs typeface="Arial" pitchFamily="34" charset="0"/>
              </a:rPr>
              <a:t>Easy reporting of incidents (Citizen’s Tip)</a:t>
            </a:r>
          </a:p>
          <a:p>
            <a:r>
              <a:rPr lang="en-IN" dirty="0">
                <a:latin typeface="Arial" pitchFamily="34" charset="0"/>
                <a:cs typeface="Arial" pitchFamily="34" charset="0"/>
              </a:rPr>
              <a:t>Provision to download various forms</a:t>
            </a:r>
          </a:p>
          <a:p>
            <a:r>
              <a:rPr lang="en-IN" dirty="0">
                <a:latin typeface="Arial" pitchFamily="34" charset="0"/>
                <a:cs typeface="Arial" pitchFamily="34" charset="0"/>
              </a:rPr>
              <a:t>Multiple channels for </a:t>
            </a:r>
            <a:r>
              <a:rPr lang="en-IN" dirty="0" err="1">
                <a:latin typeface="Arial" pitchFamily="34" charset="0"/>
                <a:cs typeface="Arial" pitchFamily="34" charset="0"/>
              </a:rPr>
              <a:t>interation</a:t>
            </a:r>
            <a:r>
              <a:rPr lang="en-IN" dirty="0">
                <a:latin typeface="Arial" pitchFamily="34" charset="0"/>
                <a:cs typeface="Arial" pitchFamily="34" charset="0"/>
              </a:rPr>
              <a:t> with Police (Citizen’s Feedback)</a:t>
            </a:r>
          </a:p>
          <a:p>
            <a:r>
              <a:rPr lang="en-IN" dirty="0" err="1">
                <a:latin typeface="Arial" pitchFamily="34" charset="0"/>
                <a:cs typeface="Arial" pitchFamily="34" charset="0"/>
              </a:rPr>
              <a:t>Informaiton</a:t>
            </a:r>
            <a:r>
              <a:rPr lang="en-IN" dirty="0">
                <a:latin typeface="Arial" pitchFamily="34" charset="0"/>
                <a:cs typeface="Arial" pitchFamily="34" charset="0"/>
              </a:rPr>
              <a:t> related to ‘Missing person’, ‘Wanted criminals’, ‘Unidentified dead bodies’ etc. is easily available (Citizen’s Information)</a:t>
            </a:r>
          </a:p>
          <a:p>
            <a:r>
              <a:rPr lang="en-IN" dirty="0">
                <a:latin typeface="Arial" pitchFamily="34" charset="0"/>
                <a:cs typeface="Arial" pitchFamily="34" charset="0"/>
              </a:rPr>
              <a:t>Citizen can avail a multitude of services such apply for </a:t>
            </a:r>
            <a:r>
              <a:rPr lang="en-IN" dirty="0" err="1">
                <a:latin typeface="Arial" pitchFamily="34" charset="0"/>
                <a:cs typeface="Arial" pitchFamily="34" charset="0"/>
              </a:rPr>
              <a:t>Tenenat</a:t>
            </a:r>
            <a:r>
              <a:rPr lang="en-IN" dirty="0">
                <a:latin typeface="Arial" pitchFamily="34" charset="0"/>
                <a:cs typeface="Arial" pitchFamily="34" charset="0"/>
              </a:rPr>
              <a:t> verification, Event / Performance request etc. once they log into the system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635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120</TotalTime>
  <Words>598</Words>
  <Application>Microsoft Office PowerPoint</Application>
  <PresentationFormat>On-screen Show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 Crime and Criminal Tracking Network and Systems </vt:lpstr>
      <vt:lpstr>INTRODUCTION</vt:lpstr>
      <vt:lpstr>  Stake Holders</vt:lpstr>
      <vt:lpstr>OBJECTIVE OF CCTNS</vt:lpstr>
      <vt:lpstr>CORE APPLICATION SOFTWARE(CAS) FEATURES</vt:lpstr>
      <vt:lpstr>                         CAS SCREEN SHOT</vt:lpstr>
      <vt:lpstr> KEY ISSUES(CHALLENGES)</vt:lpstr>
      <vt:lpstr>Benefits of CCTNS Project</vt:lpstr>
      <vt:lpstr>Benefits to Citizens: (Police to Citizen   Services)</vt:lpstr>
      <vt:lpstr>Benefits to Police Personnel: (Police to Police Services)</vt:lpstr>
      <vt:lpstr>Benefits to Government: (Police to Government Services)</vt:lpstr>
      <vt:lpstr>       THANK YOU !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CCTNS</dc:title>
  <dc:creator>room17</dc:creator>
  <cp:lastModifiedBy>room17</cp:lastModifiedBy>
  <cp:revision>13</cp:revision>
  <dcterms:created xsi:type="dcterms:W3CDTF">2019-11-04T11:44:35Z</dcterms:created>
  <dcterms:modified xsi:type="dcterms:W3CDTF">2019-11-04T13:46:43Z</dcterms:modified>
</cp:coreProperties>
</file>