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</p:sldMasterIdLst>
  <p:sldIdLst>
    <p:sldId id="268" r:id="rId4"/>
    <p:sldId id="257" r:id="rId5"/>
    <p:sldId id="263" r:id="rId6"/>
    <p:sldId id="264" r:id="rId7"/>
    <p:sldId id="266" r:id="rId8"/>
    <p:sldId id="267" r:id="rId9"/>
    <p:sldId id="261" r:id="rId10"/>
    <p:sldId id="270" r:id="rId11"/>
    <p:sldId id="269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82" autoAdjust="0"/>
  </p:normalViewPr>
  <p:slideViewPr>
    <p:cSldViewPr>
      <p:cViewPr varScale="1">
        <p:scale>
          <a:sx n="98" d="100"/>
          <a:sy n="98" d="100"/>
        </p:scale>
        <p:origin x="-19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1911-3BA3-4BCC-AF10-D0934ED0CC2F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FEFE-F3AA-4BA2-928D-12DA6492E49B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1911-3BA3-4BCC-AF10-D0934ED0CC2F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FEFE-F3AA-4BA2-928D-12DA6492E49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1911-3BA3-4BCC-AF10-D0934ED0CC2F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FEFE-F3AA-4BA2-928D-12DA6492E49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3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13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00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37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78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60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FF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36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FF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1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1911-3BA3-4BCC-AF10-D0934ED0CC2F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FEFE-F3AA-4BA2-928D-12DA6492E49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98800" y="2667000"/>
            <a:ext cx="6019800" cy="392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228600" y="457200"/>
            <a:ext cx="4573270" cy="335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4953000" y="381000"/>
            <a:ext cx="3962400" cy="1905000"/>
          </a:xfrm>
          <a:custGeom>
            <a:avLst/>
            <a:gdLst/>
            <a:ahLst/>
            <a:cxnLst/>
            <a:rect l="l" t="t" r="r" b="b"/>
            <a:pathLst>
              <a:path w="3962400" h="1905000">
                <a:moveTo>
                  <a:pt x="3644900" y="0"/>
                </a:moveTo>
                <a:lnTo>
                  <a:pt x="317500" y="0"/>
                </a:lnTo>
                <a:lnTo>
                  <a:pt x="274323" y="3816"/>
                </a:lnTo>
                <a:lnTo>
                  <a:pt x="231863" y="14789"/>
                </a:lnTo>
                <a:lnTo>
                  <a:pt x="190833" y="32203"/>
                </a:lnTo>
                <a:lnTo>
                  <a:pt x="151951" y="55341"/>
                </a:lnTo>
                <a:lnTo>
                  <a:pt x="115931" y="83489"/>
                </a:lnTo>
                <a:lnTo>
                  <a:pt x="83489" y="115931"/>
                </a:lnTo>
                <a:lnTo>
                  <a:pt x="55341" y="151951"/>
                </a:lnTo>
                <a:lnTo>
                  <a:pt x="32203" y="190833"/>
                </a:lnTo>
                <a:lnTo>
                  <a:pt x="14789" y="231863"/>
                </a:lnTo>
                <a:lnTo>
                  <a:pt x="3816" y="274323"/>
                </a:lnTo>
                <a:lnTo>
                  <a:pt x="0" y="317500"/>
                </a:lnTo>
                <a:lnTo>
                  <a:pt x="0" y="1587500"/>
                </a:lnTo>
                <a:lnTo>
                  <a:pt x="3816" y="1630676"/>
                </a:lnTo>
                <a:lnTo>
                  <a:pt x="14789" y="1673136"/>
                </a:lnTo>
                <a:lnTo>
                  <a:pt x="32203" y="1714166"/>
                </a:lnTo>
                <a:lnTo>
                  <a:pt x="55341" y="1753048"/>
                </a:lnTo>
                <a:lnTo>
                  <a:pt x="83489" y="1789068"/>
                </a:lnTo>
                <a:lnTo>
                  <a:pt x="115931" y="1821510"/>
                </a:lnTo>
                <a:lnTo>
                  <a:pt x="151951" y="1849658"/>
                </a:lnTo>
                <a:lnTo>
                  <a:pt x="190833" y="1872796"/>
                </a:lnTo>
                <a:lnTo>
                  <a:pt x="231863" y="1890210"/>
                </a:lnTo>
                <a:lnTo>
                  <a:pt x="274323" y="1901183"/>
                </a:lnTo>
                <a:lnTo>
                  <a:pt x="317500" y="1905000"/>
                </a:lnTo>
                <a:lnTo>
                  <a:pt x="3644900" y="1905000"/>
                </a:lnTo>
                <a:lnTo>
                  <a:pt x="3688076" y="1901183"/>
                </a:lnTo>
                <a:lnTo>
                  <a:pt x="3730536" y="1890210"/>
                </a:lnTo>
                <a:lnTo>
                  <a:pt x="3771566" y="1872796"/>
                </a:lnTo>
                <a:lnTo>
                  <a:pt x="3810448" y="1849658"/>
                </a:lnTo>
                <a:lnTo>
                  <a:pt x="3846468" y="1821510"/>
                </a:lnTo>
                <a:lnTo>
                  <a:pt x="3878910" y="1789068"/>
                </a:lnTo>
                <a:lnTo>
                  <a:pt x="3907058" y="1753048"/>
                </a:lnTo>
                <a:lnTo>
                  <a:pt x="3930196" y="1714166"/>
                </a:lnTo>
                <a:lnTo>
                  <a:pt x="3947610" y="1673136"/>
                </a:lnTo>
                <a:lnTo>
                  <a:pt x="3958583" y="1630676"/>
                </a:lnTo>
                <a:lnTo>
                  <a:pt x="3962400" y="1587500"/>
                </a:lnTo>
                <a:lnTo>
                  <a:pt x="3962400" y="317500"/>
                </a:lnTo>
                <a:lnTo>
                  <a:pt x="3958583" y="274323"/>
                </a:lnTo>
                <a:lnTo>
                  <a:pt x="3947610" y="231863"/>
                </a:lnTo>
                <a:lnTo>
                  <a:pt x="3930196" y="190833"/>
                </a:lnTo>
                <a:lnTo>
                  <a:pt x="3907058" y="151951"/>
                </a:lnTo>
                <a:lnTo>
                  <a:pt x="3878910" y="115931"/>
                </a:lnTo>
                <a:lnTo>
                  <a:pt x="3846468" y="83489"/>
                </a:lnTo>
                <a:lnTo>
                  <a:pt x="3810448" y="55341"/>
                </a:lnTo>
                <a:lnTo>
                  <a:pt x="3771566" y="32203"/>
                </a:lnTo>
                <a:lnTo>
                  <a:pt x="3730536" y="14789"/>
                </a:lnTo>
                <a:lnTo>
                  <a:pt x="3688076" y="3816"/>
                </a:lnTo>
                <a:lnTo>
                  <a:pt x="364490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953000" y="381000"/>
            <a:ext cx="3962400" cy="1905000"/>
          </a:xfrm>
          <a:custGeom>
            <a:avLst/>
            <a:gdLst/>
            <a:ahLst/>
            <a:cxnLst/>
            <a:rect l="l" t="t" r="r" b="b"/>
            <a:pathLst>
              <a:path w="3962400" h="1905000">
                <a:moveTo>
                  <a:pt x="317500" y="0"/>
                </a:moveTo>
                <a:lnTo>
                  <a:pt x="274323" y="3816"/>
                </a:lnTo>
                <a:lnTo>
                  <a:pt x="231863" y="14789"/>
                </a:lnTo>
                <a:lnTo>
                  <a:pt x="190833" y="32203"/>
                </a:lnTo>
                <a:lnTo>
                  <a:pt x="151951" y="55341"/>
                </a:lnTo>
                <a:lnTo>
                  <a:pt x="115931" y="83489"/>
                </a:lnTo>
                <a:lnTo>
                  <a:pt x="83489" y="115931"/>
                </a:lnTo>
                <a:lnTo>
                  <a:pt x="55341" y="151951"/>
                </a:lnTo>
                <a:lnTo>
                  <a:pt x="32203" y="190833"/>
                </a:lnTo>
                <a:lnTo>
                  <a:pt x="14789" y="231863"/>
                </a:lnTo>
                <a:lnTo>
                  <a:pt x="3816" y="274323"/>
                </a:lnTo>
                <a:lnTo>
                  <a:pt x="0" y="317500"/>
                </a:lnTo>
                <a:lnTo>
                  <a:pt x="0" y="1587500"/>
                </a:lnTo>
                <a:lnTo>
                  <a:pt x="3816" y="1630676"/>
                </a:lnTo>
                <a:lnTo>
                  <a:pt x="14789" y="1673136"/>
                </a:lnTo>
                <a:lnTo>
                  <a:pt x="32203" y="1714166"/>
                </a:lnTo>
                <a:lnTo>
                  <a:pt x="55341" y="1753048"/>
                </a:lnTo>
                <a:lnTo>
                  <a:pt x="83489" y="1789068"/>
                </a:lnTo>
                <a:lnTo>
                  <a:pt x="115931" y="1821510"/>
                </a:lnTo>
                <a:lnTo>
                  <a:pt x="151951" y="1849658"/>
                </a:lnTo>
                <a:lnTo>
                  <a:pt x="190833" y="1872796"/>
                </a:lnTo>
                <a:lnTo>
                  <a:pt x="231863" y="1890210"/>
                </a:lnTo>
                <a:lnTo>
                  <a:pt x="274323" y="1901183"/>
                </a:lnTo>
                <a:lnTo>
                  <a:pt x="317500" y="1905000"/>
                </a:lnTo>
                <a:lnTo>
                  <a:pt x="3644900" y="1905000"/>
                </a:lnTo>
                <a:lnTo>
                  <a:pt x="3688076" y="1901183"/>
                </a:lnTo>
                <a:lnTo>
                  <a:pt x="3730536" y="1890210"/>
                </a:lnTo>
                <a:lnTo>
                  <a:pt x="3771566" y="1872796"/>
                </a:lnTo>
                <a:lnTo>
                  <a:pt x="3810448" y="1849658"/>
                </a:lnTo>
                <a:lnTo>
                  <a:pt x="3846468" y="1821510"/>
                </a:lnTo>
                <a:lnTo>
                  <a:pt x="3878910" y="1789068"/>
                </a:lnTo>
                <a:lnTo>
                  <a:pt x="3907058" y="1753048"/>
                </a:lnTo>
                <a:lnTo>
                  <a:pt x="3930196" y="1714166"/>
                </a:lnTo>
                <a:lnTo>
                  <a:pt x="3947610" y="1673136"/>
                </a:lnTo>
                <a:lnTo>
                  <a:pt x="3958583" y="1630676"/>
                </a:lnTo>
                <a:lnTo>
                  <a:pt x="3962400" y="1587500"/>
                </a:lnTo>
                <a:lnTo>
                  <a:pt x="3962400" y="317500"/>
                </a:lnTo>
                <a:lnTo>
                  <a:pt x="3958583" y="274323"/>
                </a:lnTo>
                <a:lnTo>
                  <a:pt x="3947610" y="231863"/>
                </a:lnTo>
                <a:lnTo>
                  <a:pt x="3930196" y="190833"/>
                </a:lnTo>
                <a:lnTo>
                  <a:pt x="3907058" y="151951"/>
                </a:lnTo>
                <a:lnTo>
                  <a:pt x="3878910" y="115931"/>
                </a:lnTo>
                <a:lnTo>
                  <a:pt x="3846468" y="83489"/>
                </a:lnTo>
                <a:lnTo>
                  <a:pt x="3810448" y="55341"/>
                </a:lnTo>
                <a:lnTo>
                  <a:pt x="3771566" y="32203"/>
                </a:lnTo>
                <a:lnTo>
                  <a:pt x="3730536" y="14789"/>
                </a:lnTo>
                <a:lnTo>
                  <a:pt x="3688076" y="3816"/>
                </a:lnTo>
                <a:lnTo>
                  <a:pt x="3644900" y="0"/>
                </a:lnTo>
                <a:lnTo>
                  <a:pt x="31750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FF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092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42704" y="2922556"/>
            <a:ext cx="3095990" cy="24910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572000" y="4342129"/>
            <a:ext cx="1456689" cy="1280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20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1911-3BA3-4BCC-AF10-D0934ED0CC2F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FEFE-F3AA-4BA2-928D-12DA6492E49B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1911-3BA3-4BCC-AF10-D0934ED0CC2F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FEFE-F3AA-4BA2-928D-12DA6492E49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1911-3BA3-4BCC-AF10-D0934ED0CC2F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FEFE-F3AA-4BA2-928D-12DA6492E49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1911-3BA3-4BCC-AF10-D0934ED0CC2F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FEFE-F3AA-4BA2-928D-12DA6492E49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1911-3BA3-4BCC-AF10-D0934ED0CC2F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FEFE-F3AA-4BA2-928D-12DA6492E49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1911-3BA3-4BCC-AF10-D0934ED0CC2F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FEFE-F3AA-4BA2-928D-12DA6492E49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1911-3BA3-4BCC-AF10-D0934ED0CC2F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55FEFE-F3AA-4BA2-928D-12DA6492E49B}" type="slidenum">
              <a:rPr lang="en-IN" smtClean="0"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961911-3BA3-4BCC-AF10-D0934ED0CC2F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55FEFE-F3AA-4BA2-928D-12DA6492E49B}" type="slidenum">
              <a:rPr lang="en-IN" smtClean="0"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4253" y="281432"/>
            <a:ext cx="8035493" cy="5283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829765"/>
            <a:ext cx="8072119" cy="2586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3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2347" y="307340"/>
            <a:ext cx="823930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FF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2035" y="2192020"/>
            <a:ext cx="7059929" cy="2950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52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milon.morfix.co.il/" TargetMode="External"/><Relationship Id="rId13" Type="http://schemas.openxmlformats.org/officeDocument/2006/relationships/image" Target="../media/image21.png"/><Relationship Id="rId3" Type="http://schemas.openxmlformats.org/officeDocument/2006/relationships/hyperlink" Target="http://dictionary.reference.com/" TargetMode="External"/><Relationship Id="rId7" Type="http://schemas.openxmlformats.org/officeDocument/2006/relationships/hyperlink" Target="http://www.milon.co.il/" TargetMode="External"/><Relationship Id="rId12" Type="http://schemas.openxmlformats.org/officeDocument/2006/relationships/image" Target="../media/image20.png"/><Relationship Id="rId2" Type="http://schemas.openxmlformats.org/officeDocument/2006/relationships/hyperlink" Target="http://www.yourdictionary.com/dictionary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onelook.com/" TargetMode="External"/><Relationship Id="rId11" Type="http://schemas.openxmlformats.org/officeDocument/2006/relationships/image" Target="../media/image19.png"/><Relationship Id="rId5" Type="http://schemas.openxmlformats.org/officeDocument/2006/relationships/hyperlink" Target="http://visual.merriam-webster.com/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://www.merriam-webster.com/" TargetMode="External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4400" dirty="0" smtClean="0">
                <a:solidFill>
                  <a:srgbClr val="002060"/>
                </a:solidFill>
              </a:rPr>
              <a:t>PRESENTATION ON SEARCHING SYNONYMS ANTONYMS AND THEASURS  ON DICTIONARY.COM</a:t>
            </a:r>
            <a:endParaRPr lang="en-IN" sz="44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IN" dirty="0" smtClean="0"/>
          </a:p>
          <a:p>
            <a:endParaRPr lang="en-IN" dirty="0"/>
          </a:p>
          <a:p>
            <a:r>
              <a:rPr lang="en-IN" sz="4000" dirty="0" smtClean="0">
                <a:solidFill>
                  <a:srgbClr val="002060"/>
                </a:solidFill>
              </a:rPr>
              <a:t>Name –</a:t>
            </a:r>
            <a:r>
              <a:rPr lang="en-IN" sz="4000" dirty="0" err="1" smtClean="0">
                <a:solidFill>
                  <a:srgbClr val="002060"/>
                </a:solidFill>
              </a:rPr>
              <a:t>Tejashree</a:t>
            </a:r>
            <a:r>
              <a:rPr lang="en-IN" sz="4000" dirty="0" smtClean="0">
                <a:solidFill>
                  <a:srgbClr val="002060"/>
                </a:solidFill>
              </a:rPr>
              <a:t> </a:t>
            </a:r>
            <a:r>
              <a:rPr lang="en-IN" sz="4000" dirty="0" err="1" smtClean="0">
                <a:solidFill>
                  <a:srgbClr val="002060"/>
                </a:solidFill>
              </a:rPr>
              <a:t>Balasaheb</a:t>
            </a:r>
            <a:r>
              <a:rPr lang="en-IN" sz="4000" dirty="0" smtClean="0">
                <a:solidFill>
                  <a:srgbClr val="002060"/>
                </a:solidFill>
              </a:rPr>
              <a:t> </a:t>
            </a:r>
            <a:r>
              <a:rPr lang="en-IN" sz="4000" dirty="0" err="1" smtClean="0">
                <a:solidFill>
                  <a:srgbClr val="002060"/>
                </a:solidFill>
              </a:rPr>
              <a:t>Kore</a:t>
            </a:r>
            <a:r>
              <a:rPr lang="en-IN" sz="4000" dirty="0" smtClean="0">
                <a:solidFill>
                  <a:srgbClr val="002060"/>
                </a:solidFill>
              </a:rPr>
              <a:t> </a:t>
            </a:r>
          </a:p>
          <a:p>
            <a:endParaRPr lang="en-IN" sz="4000" dirty="0">
              <a:solidFill>
                <a:srgbClr val="002060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3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200" name="Picture 8" descr="C:\Users\Yroom28\AppData\Local\Microsoft\Windows\INetCache\IE\DZMC9IHX\thank-you-comment-01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95450"/>
            <a:ext cx="7704856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5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5400" dirty="0">
                <a:solidFill>
                  <a:srgbClr val="001F5F"/>
                </a:solidFill>
                <a:latin typeface="Times New Roman"/>
                <a:cs typeface="Times New Roman"/>
              </a:rPr>
              <a:t>USING THE  DICTIONA</a:t>
            </a:r>
            <a:r>
              <a:rPr lang="en-IN" sz="5400" spc="-520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lang="en-IN" sz="5400" dirty="0">
                <a:solidFill>
                  <a:srgbClr val="001F5F"/>
                </a:solidFill>
                <a:latin typeface="Times New Roman"/>
                <a:cs typeface="Times New Roman"/>
              </a:rPr>
              <a:t>Y</a:t>
            </a:r>
            <a:endParaRPr lang="en-IN" dirty="0"/>
          </a:p>
        </p:txBody>
      </p:sp>
      <p:sp>
        <p:nvSpPr>
          <p:cNvPr id="6" name="object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85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0" y="101600"/>
            <a:ext cx="4380890" cy="637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30396" y="598931"/>
            <a:ext cx="4809744" cy="1636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02379" y="1818132"/>
            <a:ext cx="5065776" cy="1636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14215" y="3037332"/>
            <a:ext cx="4642103" cy="1636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16808" y="4256532"/>
            <a:ext cx="5727192" cy="16367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04384" y="1211072"/>
            <a:ext cx="3209036" cy="8893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72304" y="2430272"/>
            <a:ext cx="3467100" cy="7205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78171" y="3744214"/>
            <a:ext cx="3255264" cy="6258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06545" y="4870196"/>
            <a:ext cx="4674997" cy="8878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37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6642" y="697738"/>
            <a:ext cx="7227570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340995" algn="ctr">
              <a:spcBef>
                <a:spcPts val="100"/>
              </a:spcBef>
            </a:pPr>
            <a:r>
              <a:rPr sz="4800" b="1" dirty="0">
                <a:solidFill>
                  <a:prstClr val="black"/>
                </a:solidFill>
                <a:latin typeface="Harrington"/>
                <a:cs typeface="Harrington"/>
              </a:rPr>
              <a:t>The </a:t>
            </a:r>
            <a:r>
              <a:rPr sz="4800" b="1" spc="-5" dirty="0">
                <a:solidFill>
                  <a:prstClr val="black"/>
                </a:solidFill>
                <a:latin typeface="Harrington"/>
                <a:cs typeface="Harrington"/>
              </a:rPr>
              <a:t>ability to </a:t>
            </a:r>
            <a:r>
              <a:rPr sz="4800" b="1" dirty="0">
                <a:solidFill>
                  <a:prstClr val="black"/>
                </a:solidFill>
                <a:latin typeface="Harrington"/>
                <a:cs typeface="Harrington"/>
              </a:rPr>
              <a:t>“read” </a:t>
            </a:r>
            <a:r>
              <a:rPr sz="4800" b="1" spc="-5" dirty="0">
                <a:solidFill>
                  <a:prstClr val="black"/>
                </a:solidFill>
                <a:latin typeface="Harrington"/>
                <a:cs typeface="Harrington"/>
              </a:rPr>
              <a:t>a  dictionary </a:t>
            </a:r>
            <a:r>
              <a:rPr sz="4800" b="1" dirty="0">
                <a:solidFill>
                  <a:prstClr val="black"/>
                </a:solidFill>
                <a:latin typeface="Harrington"/>
                <a:cs typeface="Harrington"/>
              </a:rPr>
              <a:t>entry will </a:t>
            </a:r>
            <a:r>
              <a:rPr sz="4800" b="1" spc="-5" dirty="0">
                <a:solidFill>
                  <a:srgbClr val="974707"/>
                </a:solidFill>
                <a:latin typeface="Harrington"/>
                <a:cs typeface="Harrington"/>
              </a:rPr>
              <a:t>help  increase </a:t>
            </a:r>
            <a:r>
              <a:rPr sz="4800" b="1" dirty="0">
                <a:solidFill>
                  <a:srgbClr val="974707"/>
                </a:solidFill>
                <a:latin typeface="Harrington"/>
                <a:cs typeface="Harrington"/>
              </a:rPr>
              <a:t>your command </a:t>
            </a:r>
            <a:r>
              <a:rPr sz="4800" b="1" spc="-10" dirty="0">
                <a:solidFill>
                  <a:srgbClr val="974707"/>
                </a:solidFill>
                <a:latin typeface="Harrington"/>
                <a:cs typeface="Harrington"/>
              </a:rPr>
              <a:t>of  </a:t>
            </a:r>
            <a:r>
              <a:rPr sz="4800" b="1" spc="-5" dirty="0">
                <a:solidFill>
                  <a:srgbClr val="974707"/>
                </a:solidFill>
                <a:latin typeface="Harrington"/>
                <a:cs typeface="Harrington"/>
              </a:rPr>
              <a:t>the </a:t>
            </a:r>
            <a:r>
              <a:rPr sz="4800" b="1" dirty="0">
                <a:solidFill>
                  <a:srgbClr val="974707"/>
                </a:solidFill>
                <a:latin typeface="Harrington"/>
                <a:cs typeface="Harrington"/>
              </a:rPr>
              <a:t>English </a:t>
            </a:r>
            <a:r>
              <a:rPr sz="4800" b="1" spc="-5" dirty="0">
                <a:solidFill>
                  <a:srgbClr val="974707"/>
                </a:solidFill>
                <a:latin typeface="Harrington"/>
                <a:cs typeface="Harrington"/>
              </a:rPr>
              <a:t>language </a:t>
            </a:r>
            <a:r>
              <a:rPr sz="4800" b="1" spc="5" dirty="0">
                <a:solidFill>
                  <a:prstClr val="black"/>
                </a:solidFill>
                <a:latin typeface="Harrington"/>
                <a:cs typeface="Harrington"/>
              </a:rPr>
              <a:t>and  </a:t>
            </a:r>
            <a:r>
              <a:rPr sz="4800" b="1" dirty="0">
                <a:solidFill>
                  <a:prstClr val="black"/>
                </a:solidFill>
                <a:latin typeface="Harrington"/>
                <a:cs typeface="Harrington"/>
              </a:rPr>
              <a:t>will </a:t>
            </a:r>
            <a:r>
              <a:rPr sz="4800" b="1" dirty="0">
                <a:solidFill>
                  <a:srgbClr val="001F5F"/>
                </a:solidFill>
                <a:latin typeface="Harrington"/>
                <a:cs typeface="Harrington"/>
              </a:rPr>
              <a:t>enable you </a:t>
            </a:r>
            <a:r>
              <a:rPr sz="4800" b="1" spc="-5" dirty="0">
                <a:solidFill>
                  <a:srgbClr val="001F5F"/>
                </a:solidFill>
                <a:latin typeface="Harrington"/>
                <a:cs typeface="Harrington"/>
              </a:rPr>
              <a:t>to </a:t>
            </a:r>
            <a:r>
              <a:rPr sz="4800" b="1" dirty="0">
                <a:solidFill>
                  <a:srgbClr val="001F5F"/>
                </a:solidFill>
                <a:latin typeface="Harrington"/>
                <a:cs typeface="Harrington"/>
              </a:rPr>
              <a:t>be more  </a:t>
            </a:r>
            <a:r>
              <a:rPr sz="4800" b="1" spc="-5" dirty="0">
                <a:solidFill>
                  <a:srgbClr val="001F5F"/>
                </a:solidFill>
                <a:latin typeface="Harrington"/>
                <a:cs typeface="Harrington"/>
              </a:rPr>
              <a:t>precise in </a:t>
            </a:r>
            <a:r>
              <a:rPr sz="4800" b="1" dirty="0">
                <a:solidFill>
                  <a:srgbClr val="001F5F"/>
                </a:solidFill>
                <a:latin typeface="Harrington"/>
                <a:cs typeface="Harrington"/>
              </a:rPr>
              <a:t>your speech</a:t>
            </a:r>
            <a:r>
              <a:rPr sz="4800" b="1" spc="-155" dirty="0">
                <a:solidFill>
                  <a:srgbClr val="001F5F"/>
                </a:solidFill>
                <a:latin typeface="Harrington"/>
                <a:cs typeface="Harrington"/>
              </a:rPr>
              <a:t> </a:t>
            </a:r>
            <a:r>
              <a:rPr sz="4800" b="1" spc="5" dirty="0">
                <a:solidFill>
                  <a:srgbClr val="001F5F"/>
                </a:solidFill>
                <a:latin typeface="Harrington"/>
                <a:cs typeface="Harrington"/>
              </a:rPr>
              <a:t>and  </a:t>
            </a:r>
            <a:r>
              <a:rPr sz="4800" b="1" spc="-5" dirty="0">
                <a:solidFill>
                  <a:srgbClr val="001F5F"/>
                </a:solidFill>
                <a:latin typeface="Harrington"/>
                <a:cs typeface="Harrington"/>
              </a:rPr>
              <a:t>writing</a:t>
            </a:r>
            <a:r>
              <a:rPr sz="4800" b="1" spc="-5" dirty="0">
                <a:solidFill>
                  <a:prstClr val="black"/>
                </a:solidFill>
                <a:latin typeface="Harrington"/>
                <a:cs typeface="Harrington"/>
              </a:rPr>
              <a:t>.</a:t>
            </a:r>
            <a:endParaRPr sz="4800">
              <a:solidFill>
                <a:prstClr val="black"/>
              </a:solidFill>
              <a:latin typeface="Harrington"/>
              <a:cs typeface="Harrington"/>
            </a:endParaRPr>
          </a:p>
        </p:txBody>
      </p:sp>
    </p:spTree>
    <p:extLst>
      <p:ext uri="{BB962C8B-B14F-4D97-AF65-F5344CB8AC3E}">
        <p14:creationId xmlns:p14="http://schemas.microsoft.com/office/powerpoint/2010/main" val="355341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81063"/>
            <a:ext cx="8077200" cy="103695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94615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745"/>
              </a:spcBef>
            </a:pPr>
            <a:r>
              <a:rPr sz="5400" b="1" i="1" spc="315" dirty="0">
                <a:latin typeface="Verdana"/>
                <a:cs typeface="Verdana"/>
              </a:rPr>
              <a:t>A </a:t>
            </a:r>
            <a:r>
              <a:rPr sz="5400" b="1" i="1" spc="-100" dirty="0">
                <a:latin typeface="Verdana"/>
                <a:cs typeface="Verdana"/>
              </a:rPr>
              <a:t>good </a:t>
            </a:r>
            <a:r>
              <a:rPr sz="5400" b="1" i="1" spc="185" dirty="0">
                <a:latin typeface="Verdana"/>
                <a:cs typeface="Verdana"/>
              </a:rPr>
              <a:t>dictionary</a:t>
            </a:r>
            <a:r>
              <a:rPr sz="5400" b="1" i="1" spc="-440" dirty="0">
                <a:latin typeface="Verdana"/>
                <a:cs typeface="Verdana"/>
              </a:rPr>
              <a:t> </a:t>
            </a:r>
            <a:r>
              <a:rPr sz="5400" b="1" i="1" spc="-1900" dirty="0">
                <a:latin typeface="Verdana"/>
                <a:cs typeface="Verdana"/>
              </a:rPr>
              <a:t>…</a:t>
            </a:r>
            <a:endParaRPr sz="5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4517"/>
            <a:ext cx="7165340" cy="3647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dirty="0">
                <a:latin typeface="Calibri"/>
                <a:cs typeface="Calibri"/>
              </a:rPr>
              <a:t>Is a </a:t>
            </a:r>
            <a:r>
              <a:rPr sz="3600" spc="-10" dirty="0">
                <a:latin typeface="Calibri"/>
                <a:cs typeface="Calibri"/>
              </a:rPr>
              <a:t>very important </a:t>
            </a:r>
            <a:r>
              <a:rPr sz="3600" spc="-15" dirty="0">
                <a:latin typeface="Calibri"/>
                <a:cs typeface="Calibri"/>
              </a:rPr>
              <a:t>tool </a:t>
            </a:r>
            <a:r>
              <a:rPr sz="3600" dirty="0">
                <a:latin typeface="Calibri"/>
                <a:cs typeface="Calibri"/>
              </a:rPr>
              <a:t>in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enhancing  </a:t>
            </a:r>
            <a:r>
              <a:rPr sz="3600" spc="-25" dirty="0">
                <a:latin typeface="Calibri"/>
                <a:cs typeface="Calibri"/>
              </a:rPr>
              <a:t>word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75" dirty="0">
                <a:latin typeface="Calibri"/>
                <a:cs typeface="Calibri"/>
              </a:rPr>
              <a:t>power.</a:t>
            </a:r>
            <a:endParaRPr sz="3600">
              <a:latin typeface="Calibri"/>
              <a:cs typeface="Calibri"/>
            </a:endParaRPr>
          </a:p>
          <a:p>
            <a:pPr marL="355600" marR="185547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10" dirty="0">
                <a:latin typeface="Calibri"/>
                <a:cs typeface="Calibri"/>
              </a:rPr>
              <a:t>Develops </a:t>
            </a:r>
            <a:r>
              <a:rPr sz="3600" spc="-15" dirty="0">
                <a:latin typeface="Calibri"/>
                <a:cs typeface="Calibri"/>
              </a:rPr>
              <a:t>your </a:t>
            </a:r>
            <a:r>
              <a:rPr sz="3600" spc="-10" dirty="0">
                <a:latin typeface="Calibri"/>
                <a:cs typeface="Calibri"/>
              </a:rPr>
              <a:t>reading</a:t>
            </a:r>
            <a:r>
              <a:rPr sz="3600" spc="-1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and  </a:t>
            </a:r>
            <a:r>
              <a:rPr sz="3600" spc="-10" dirty="0">
                <a:latin typeface="Calibri"/>
                <a:cs typeface="Calibri"/>
              </a:rPr>
              <a:t>comprehension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skills.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10" dirty="0">
                <a:latin typeface="Calibri"/>
                <a:cs typeface="Calibri"/>
              </a:rPr>
              <a:t>Orients </a:t>
            </a:r>
            <a:r>
              <a:rPr sz="3600" spc="-15" dirty="0">
                <a:latin typeface="Calibri"/>
                <a:cs typeface="Calibri"/>
              </a:rPr>
              <a:t>you </a:t>
            </a:r>
            <a:r>
              <a:rPr sz="3600" spc="-5" dirty="0">
                <a:latin typeface="Calibri"/>
                <a:cs typeface="Calibri"/>
              </a:rPr>
              <a:t>with origins of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words.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dirty="0">
                <a:latin typeface="Calibri"/>
                <a:cs typeface="Calibri"/>
              </a:rPr>
              <a:t>Aids in </a:t>
            </a:r>
            <a:r>
              <a:rPr sz="3600" spc="-10" dirty="0">
                <a:latin typeface="Calibri"/>
                <a:cs typeface="Calibri"/>
              </a:rPr>
              <a:t>pronunciation </a:t>
            </a:r>
            <a:r>
              <a:rPr sz="3600" dirty="0">
                <a:latin typeface="Calibri"/>
                <a:cs typeface="Calibri"/>
              </a:rPr>
              <a:t>and</a:t>
            </a:r>
            <a:r>
              <a:rPr sz="3600" spc="-1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spelling.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38900" y="5172075"/>
            <a:ext cx="2705100" cy="16859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588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8200" y="2362200"/>
            <a:ext cx="4267200" cy="4179570"/>
          </a:xfrm>
          <a:prstGeom prst="rect">
            <a:avLst/>
          </a:prstGeom>
          <a:solidFill>
            <a:srgbClr val="D8D8D8"/>
          </a:solidFill>
          <a:ln w="9344">
            <a:solidFill>
              <a:srgbClr val="001F5F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434340" indent="-342900">
              <a:spcBef>
                <a:spcPts val="360"/>
              </a:spcBef>
              <a:buClr>
                <a:srgbClr val="0000FF"/>
              </a:buClr>
              <a:buFont typeface="Arial"/>
              <a:buChar char="•"/>
              <a:tabLst>
                <a:tab pos="433705" algn="l"/>
                <a:tab pos="434340" algn="l"/>
              </a:tabLst>
            </a:pPr>
            <a:r>
              <a:rPr sz="2800" spc="-1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YourDictionary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434340" indent="-342900">
              <a:spcBef>
                <a:spcPts val="760"/>
              </a:spcBef>
              <a:buFontTx/>
              <a:buChar char="•"/>
              <a:tabLst>
                <a:tab pos="433705" algn="l"/>
                <a:tab pos="434340" algn="l"/>
              </a:tabLst>
            </a:pPr>
            <a:r>
              <a:rPr sz="2800" spc="-9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Dictionary.com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434340" indent="-342900">
              <a:spcBef>
                <a:spcPts val="760"/>
              </a:spcBef>
              <a:buFontTx/>
              <a:buChar char="•"/>
              <a:tabLst>
                <a:tab pos="433705" algn="l"/>
                <a:tab pos="434340" algn="l"/>
              </a:tabLst>
            </a:pPr>
            <a:r>
              <a:rPr sz="2800" spc="-80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Merriam-Webster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434340" indent="-342900">
              <a:spcBef>
                <a:spcPts val="760"/>
              </a:spcBef>
              <a:buFontTx/>
              <a:buChar char="•"/>
              <a:tabLst>
                <a:tab pos="433705" algn="l"/>
                <a:tab pos="434340" algn="l"/>
              </a:tabLst>
            </a:pPr>
            <a:r>
              <a:rPr sz="2800" spc="-80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Merriam-Webster</a:t>
            </a:r>
            <a:r>
              <a:rPr sz="2800" spc="-165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 </a:t>
            </a:r>
            <a:r>
              <a:rPr sz="2800" spc="-150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Visual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434340" indent="-342900">
              <a:spcBef>
                <a:spcPts val="760"/>
              </a:spcBef>
              <a:buFontTx/>
              <a:buChar char="•"/>
              <a:tabLst>
                <a:tab pos="433705" algn="l"/>
                <a:tab pos="434340" algn="l"/>
              </a:tabLst>
            </a:pPr>
            <a:r>
              <a:rPr sz="2800" spc="-185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OneLook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434340" indent="-342900">
              <a:spcBef>
                <a:spcPts val="760"/>
              </a:spcBef>
              <a:buFontTx/>
              <a:buChar char="•"/>
              <a:tabLst>
                <a:tab pos="433705" algn="l"/>
                <a:tab pos="434340" algn="l"/>
              </a:tabLst>
            </a:pPr>
            <a:r>
              <a:rPr sz="2800" spc="-20" dirty="0">
                <a:solidFill>
                  <a:srgbClr val="0000FF"/>
                </a:solidFill>
                <a:latin typeface="Arial"/>
                <a:cs typeface="Arial"/>
                <a:hlinkClick r:id="rId7"/>
              </a:rPr>
              <a:t>Milon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434340" indent="-342900">
              <a:spcBef>
                <a:spcPts val="750"/>
              </a:spcBef>
              <a:buFontTx/>
              <a:buChar char="•"/>
              <a:tabLst>
                <a:tab pos="433705" algn="l"/>
                <a:tab pos="434340" algn="l"/>
              </a:tabLst>
            </a:pPr>
            <a:r>
              <a:rPr sz="2800" spc="-20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Morfix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81200" y="1676400"/>
            <a:ext cx="2514600" cy="7810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4494529"/>
            <a:ext cx="2952750" cy="5816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22450" y="2663189"/>
            <a:ext cx="2736850" cy="6527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" y="1903729"/>
            <a:ext cx="1249680" cy="18567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85922" y="3590998"/>
            <a:ext cx="2752094" cy="47991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400" y="5410200"/>
            <a:ext cx="4343400" cy="398780"/>
          </a:xfrm>
          <a:prstGeom prst="rect">
            <a:avLst/>
          </a:prstGeom>
          <a:solidFill>
            <a:srgbClr val="D8D8D8"/>
          </a:solidFill>
          <a:ln w="9344">
            <a:solidFill>
              <a:srgbClr val="001F5F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8900">
              <a:spcBef>
                <a:spcPts val="370"/>
              </a:spcBef>
            </a:pPr>
            <a:r>
              <a:rPr sz="2000" b="1" spc="-5" dirty="0">
                <a:solidFill>
                  <a:srgbClr val="16365D"/>
                </a:solidFill>
                <a:latin typeface="Arial"/>
                <a:cs typeface="Arial"/>
              </a:rPr>
              <a:t>Milon: English </a:t>
            </a:r>
            <a:r>
              <a:rPr sz="2000" b="1" dirty="0">
                <a:solidFill>
                  <a:srgbClr val="16365D"/>
                </a:solidFill>
                <a:latin typeface="Arial"/>
                <a:cs typeface="Arial"/>
              </a:rPr>
              <a:t>Hebrew</a:t>
            </a:r>
            <a:r>
              <a:rPr sz="2000" b="1" spc="-10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16365D"/>
                </a:solidFill>
                <a:latin typeface="Arial"/>
                <a:cs typeface="Arial"/>
              </a:rPr>
              <a:t>Dictionary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52527" y="300127"/>
            <a:ext cx="8239125" cy="107886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5143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405"/>
              </a:spcBef>
            </a:pPr>
            <a:r>
              <a:rPr spc="-165" dirty="0"/>
              <a:t>Online</a:t>
            </a:r>
            <a:r>
              <a:rPr spc="-260" dirty="0"/>
              <a:t> </a:t>
            </a:r>
            <a:r>
              <a:rPr spc="-165" dirty="0"/>
              <a:t>Dictionaries</a:t>
            </a:r>
          </a:p>
        </p:txBody>
      </p:sp>
    </p:spTree>
    <p:extLst>
      <p:ext uri="{BB962C8B-B14F-4D97-AF65-F5344CB8AC3E}">
        <p14:creationId xmlns:p14="http://schemas.microsoft.com/office/powerpoint/2010/main" val="28692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How to find synonyms :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2366917" cy="4389437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222959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65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Antonyms at dictionary.com</a:t>
            </a:r>
            <a:br>
              <a:rPr lang="en-IN" dirty="0" smtClean="0"/>
            </a:b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617" y="1935163"/>
            <a:ext cx="2404766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9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Synonyms and antonyms  at thesaurus.com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4" t="22565" r="-155094" b="-12558"/>
          <a:stretch/>
        </p:blipFill>
        <p:spPr>
          <a:xfrm>
            <a:off x="4113634" y="2869659"/>
            <a:ext cx="2025894" cy="3375499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05188"/>
            <a:ext cx="1535980" cy="153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3405188"/>
            <a:ext cx="47625" cy="4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46136"/>
            <a:ext cx="3169052" cy="407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13" y="2059428"/>
            <a:ext cx="3912243" cy="396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8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</TotalTime>
  <Words>111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Flow</vt:lpstr>
      <vt:lpstr>Office Theme</vt:lpstr>
      <vt:lpstr>1_Office Theme</vt:lpstr>
      <vt:lpstr>PRESENTATION ON SEARCHING SYNONYMS ANTONYMS AND THEASURS  ON DICTIONARY.COM</vt:lpstr>
      <vt:lpstr>USING THE  DICTIONARY</vt:lpstr>
      <vt:lpstr>PowerPoint Presentation</vt:lpstr>
      <vt:lpstr>PowerPoint Presentation</vt:lpstr>
      <vt:lpstr>A good dictionary …</vt:lpstr>
      <vt:lpstr>Online Dictionaries</vt:lpstr>
      <vt:lpstr>How to find synonyms :</vt:lpstr>
      <vt:lpstr>Antonyms at dictionary.com </vt:lpstr>
      <vt:lpstr>Synonyms and antonyms  at thesaurus.com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Yroom28</dc:creator>
  <cp:lastModifiedBy>Yroom28</cp:lastModifiedBy>
  <cp:revision>9</cp:revision>
  <dcterms:created xsi:type="dcterms:W3CDTF">2019-11-04T04:54:00Z</dcterms:created>
  <dcterms:modified xsi:type="dcterms:W3CDTF">2019-11-04T15:04:03Z</dcterms:modified>
</cp:coreProperties>
</file>