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7" d="100"/>
          <a:sy n="157" d="100"/>
        </p:scale>
        <p:origin x="-26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10698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fcae6479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fcae6479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fcae6479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fcae6479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fcae6479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fcae6479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fcae6479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fcae6479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fcae6479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fcae6479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fcae6479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fcae6479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fcae6479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fcae6479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fcae6479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fcae6479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fcae6479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fcae6479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fcae6479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fcae6479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fcae6479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fcae6479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11/4/2019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11/4/2019</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a:t>WELCOME</a:t>
            </a:r>
            <a:endParaRPr sz="7200"/>
          </a:p>
        </p:txBody>
      </p:sp>
      <p:sp>
        <p:nvSpPr>
          <p:cNvPr id="55" name="Google Shape;55;p13"/>
          <p:cNvSpPr txBox="1">
            <a:spLocks noGrp="1"/>
          </p:cNvSpPr>
          <p:nvPr>
            <p:ph type="subTitle" idx="1"/>
          </p:nvPr>
        </p:nvSpPr>
        <p:spPr>
          <a:xfrm>
            <a:off x="-708625" y="3085700"/>
            <a:ext cx="8520600" cy="1848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       </a:t>
            </a:r>
            <a:r>
              <a:rPr lang="en" dirty="0" smtClean="0"/>
              <a:t> By</a:t>
            </a:r>
            <a:r>
              <a:rPr lang="en" dirty="0"/>
              <a:t>: AVINASH KORDE</a:t>
            </a:r>
            <a:endParaRPr dirty="0"/>
          </a:p>
          <a:p>
            <a:pPr marL="0" lvl="0" indent="0" algn="just" rtl="0">
              <a:spcBef>
                <a:spcPts val="0"/>
              </a:spcBef>
              <a:spcAft>
                <a:spcPts val="0"/>
              </a:spcAft>
              <a:buNone/>
            </a:pPr>
            <a:r>
              <a:rPr lang="en" dirty="0"/>
              <a:t>             </a:t>
            </a:r>
            <a:r>
              <a:rPr lang="en" dirty="0" smtClean="0"/>
              <a:t> DIV</a:t>
            </a:r>
            <a:r>
              <a:rPr lang="en" dirty="0"/>
              <a:t>:-B</a:t>
            </a:r>
            <a:endParaRPr dirty="0"/>
          </a:p>
          <a:p>
            <a:pPr marL="0" lvl="0" indent="0" algn="just" rtl="0">
              <a:spcBef>
                <a:spcPts val="0"/>
              </a:spcBef>
              <a:spcAft>
                <a:spcPts val="0"/>
              </a:spcAft>
              <a:buNone/>
            </a:pPr>
            <a:r>
              <a:rPr lang="en" dirty="0"/>
              <a:t>             </a:t>
            </a:r>
            <a:r>
              <a:rPr lang="en" dirty="0" smtClean="0"/>
              <a:t> ROLL </a:t>
            </a:r>
            <a:r>
              <a:rPr lang="en" dirty="0"/>
              <a:t>NO:- 21</a:t>
            </a:r>
            <a:endParaRPr dirty="0"/>
          </a:p>
          <a:p>
            <a:pPr marL="0" lvl="0" indent="0" algn="just" rtl="0">
              <a:spcBef>
                <a:spcPts val="0"/>
              </a:spcBef>
              <a:spcAft>
                <a:spcPts val="0"/>
              </a:spcAft>
              <a:buNone/>
            </a:pPr>
            <a:endParaRPr dirty="0"/>
          </a:p>
        </p:txBody>
      </p:sp>
      <p:pic>
        <p:nvPicPr>
          <p:cNvPr id="56" name="Google Shape;56;p13"/>
          <p:cNvPicPr preferRelativeResize="0"/>
          <p:nvPr/>
        </p:nvPicPr>
        <p:blipFill>
          <a:blip r:embed="rId3">
            <a:alphaModFix/>
          </a:blip>
          <a:stretch>
            <a:fillRect/>
          </a:stretch>
        </p:blipFill>
        <p:spPr>
          <a:xfrm>
            <a:off x="5771207" y="0"/>
            <a:ext cx="3372787"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406" y="932471"/>
            <a:ext cx="5366775" cy="4211029"/>
          </a:xfrm>
          <a:prstGeom prst="rect">
            <a:avLst/>
          </a:prstGeom>
        </p:spPr>
      </p:pic>
      <p:sp>
        <p:nvSpPr>
          <p:cNvPr id="3" name="TextBox 2"/>
          <p:cNvSpPr txBox="1"/>
          <p:nvPr/>
        </p:nvSpPr>
        <p:spPr>
          <a:xfrm>
            <a:off x="2095248" y="305777"/>
            <a:ext cx="2531462" cy="369332"/>
          </a:xfrm>
          <a:prstGeom prst="rect">
            <a:avLst/>
          </a:prstGeom>
          <a:noFill/>
        </p:spPr>
        <p:txBody>
          <a:bodyPr wrap="none" rtlCol="0">
            <a:spAutoFit/>
          </a:bodyPr>
          <a:lstStyle/>
          <a:p>
            <a:r>
              <a:rPr lang="en-US" sz="1800" b="1" dirty="0" smtClean="0">
                <a:solidFill>
                  <a:schemeClr val="accent2">
                    <a:lumMod val="75000"/>
                  </a:schemeClr>
                </a:solidFill>
              </a:rPr>
              <a:t>Status Of Application</a:t>
            </a:r>
            <a:endParaRPr lang="en-US" sz="1800" b="1" dirty="0">
              <a:solidFill>
                <a:schemeClr val="accent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125450" y="710900"/>
            <a:ext cx="8706900" cy="40563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a:solidFill>
                  <a:srgbClr val="222222"/>
                </a:solidFill>
                <a:highlight>
                  <a:srgbClr val="FFFFFF"/>
                </a:highlight>
              </a:rPr>
              <a:t>Within </a:t>
            </a:r>
            <a:r>
              <a:rPr lang="en" b="1">
                <a:solidFill>
                  <a:srgbClr val="FF0000"/>
                </a:solidFill>
                <a:highlight>
                  <a:srgbClr val="FFFFFF"/>
                </a:highlight>
              </a:rPr>
              <a:t>three days</a:t>
            </a:r>
            <a:r>
              <a:rPr lang="en">
                <a:solidFill>
                  <a:srgbClr val="222222"/>
                </a:solidFill>
                <a:highlight>
                  <a:srgbClr val="FFFFFF"/>
                </a:highlight>
              </a:rPr>
              <a:t> of </a:t>
            </a:r>
            <a:r>
              <a:rPr lang="en" u="sng">
                <a:solidFill>
                  <a:srgbClr val="222222"/>
                </a:solidFill>
                <a:highlight>
                  <a:srgbClr val="FFFFFF"/>
                </a:highlight>
              </a:rPr>
              <a:t>online form </a:t>
            </a:r>
            <a:r>
              <a:rPr lang="en">
                <a:solidFill>
                  <a:srgbClr val="222222"/>
                </a:solidFill>
                <a:highlight>
                  <a:srgbClr val="FFFFFF"/>
                </a:highlight>
              </a:rPr>
              <a:t>submission for electricity connection, the field inspection of the site will be done, which will lead to the process to estimate preparation, load sanction and intimation for </a:t>
            </a:r>
            <a:r>
              <a:rPr lang="en" u="sng">
                <a:solidFill>
                  <a:srgbClr val="222222"/>
                </a:solidFill>
                <a:highlight>
                  <a:srgbClr val="FFFFFF"/>
                </a:highlight>
              </a:rPr>
              <a:t>fee deposit</a:t>
            </a:r>
            <a:r>
              <a:rPr lang="en">
                <a:solidFill>
                  <a:srgbClr val="222222"/>
                </a:solidFill>
                <a:highlight>
                  <a:srgbClr val="FFFFFF"/>
                </a:highlight>
              </a:rPr>
              <a:t> to be completed in next </a:t>
            </a:r>
            <a:r>
              <a:rPr lang="en" b="1">
                <a:solidFill>
                  <a:srgbClr val="FF0000"/>
                </a:solidFill>
                <a:highlight>
                  <a:srgbClr val="FFFFFF"/>
                </a:highlight>
              </a:rPr>
              <a:t>four days.</a:t>
            </a:r>
            <a:endParaRPr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33" name="Google Shape;133;p2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134" name="Google Shape;134;p26"/>
          <p:cNvPicPr preferRelativeResize="0"/>
          <p:nvPr/>
        </p:nvPicPr>
        <p:blipFill>
          <a:blip r:embed="rId3">
            <a:alphaModFix/>
          </a:blip>
          <a:stretch>
            <a:fillRect/>
          </a:stretch>
        </p:blipFill>
        <p:spPr>
          <a:xfrm>
            <a:off x="1970750" y="84950"/>
            <a:ext cx="5576775" cy="533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9700" y="543625"/>
            <a:ext cx="8762700" cy="24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t>TOPIC:  </a:t>
            </a:r>
            <a:r>
              <a:rPr lang="en" sz="2400" b="1" u="sng" dirty="0"/>
              <a:t>TO APPLY FOR ELECTRICITY CONNECTION ONLINE</a:t>
            </a:r>
            <a:endParaRPr sz="2400" b="1" u="sng" dirty="0"/>
          </a:p>
        </p:txBody>
      </p:sp>
      <p:pic>
        <p:nvPicPr>
          <p:cNvPr id="62" name="Google Shape;62;p14"/>
          <p:cNvPicPr preferRelativeResize="0"/>
          <p:nvPr/>
        </p:nvPicPr>
        <p:blipFill>
          <a:blip r:embed="rId3">
            <a:alphaModFix/>
          </a:blip>
          <a:stretch>
            <a:fillRect/>
          </a:stretch>
        </p:blipFill>
        <p:spPr>
          <a:xfrm>
            <a:off x="333625" y="2629175"/>
            <a:ext cx="2635376" cy="1846173"/>
          </a:xfrm>
          <a:prstGeom prst="rect">
            <a:avLst/>
          </a:prstGeom>
          <a:noFill/>
          <a:ln>
            <a:noFill/>
          </a:ln>
        </p:spPr>
      </p:pic>
      <p:pic>
        <p:nvPicPr>
          <p:cNvPr id="63" name="Google Shape;63;p14"/>
          <p:cNvPicPr preferRelativeResize="0"/>
          <p:nvPr/>
        </p:nvPicPr>
        <p:blipFill>
          <a:blip r:embed="rId4">
            <a:alphaModFix/>
          </a:blip>
          <a:stretch>
            <a:fillRect/>
          </a:stretch>
        </p:blipFill>
        <p:spPr>
          <a:xfrm>
            <a:off x="3151150" y="2629175"/>
            <a:ext cx="2397526" cy="1846176"/>
          </a:xfrm>
          <a:prstGeom prst="rect">
            <a:avLst/>
          </a:prstGeom>
          <a:noFill/>
          <a:ln>
            <a:noFill/>
          </a:ln>
        </p:spPr>
      </p:pic>
      <p:pic>
        <p:nvPicPr>
          <p:cNvPr id="64" name="Google Shape;64;p14"/>
          <p:cNvPicPr preferRelativeResize="0"/>
          <p:nvPr/>
        </p:nvPicPr>
        <p:blipFill>
          <a:blip r:embed="rId5">
            <a:alphaModFix/>
          </a:blip>
          <a:stretch>
            <a:fillRect/>
          </a:stretch>
        </p:blipFill>
        <p:spPr>
          <a:xfrm>
            <a:off x="5730828" y="2629175"/>
            <a:ext cx="3280704" cy="1846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93533" y="21491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chemeClr val="accent2">
                    <a:lumMod val="50000"/>
                  </a:schemeClr>
                </a:solidFill>
              </a:rPr>
              <a:t>Website for online application :</a:t>
            </a:r>
            <a:br>
              <a:rPr lang="en-US" sz="2400" b="1" dirty="0" smtClean="0">
                <a:solidFill>
                  <a:schemeClr val="accent2">
                    <a:lumMod val="50000"/>
                  </a:schemeClr>
                </a:solidFill>
              </a:rPr>
            </a:br>
            <a:r>
              <a:rPr lang="en-US" sz="2000" b="1" dirty="0">
                <a:solidFill>
                  <a:schemeClr val="accent2">
                    <a:lumMod val="50000"/>
                  </a:schemeClr>
                </a:solidFill>
              </a:rPr>
              <a:t> </a:t>
            </a:r>
            <a:r>
              <a:rPr lang="en-US" sz="2000" b="1" dirty="0" smtClean="0">
                <a:solidFill>
                  <a:schemeClr val="accent2">
                    <a:lumMod val="50000"/>
                  </a:schemeClr>
                </a:solidFill>
              </a:rPr>
              <a:t>                                         https://wss.mahadiscom.in</a:t>
            </a:r>
            <a:endParaRPr sz="2000" b="1" dirty="0">
              <a:solidFill>
                <a:schemeClr val="accent2">
                  <a:lumMod val="50000"/>
                </a:schemeClr>
              </a:solidFill>
            </a:endParaRPr>
          </a:p>
        </p:txBody>
      </p:sp>
      <p:sp>
        <p:nvSpPr>
          <p:cNvPr id="70" name="Google Shape;70;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71" name="Google Shape;71;p15"/>
          <p:cNvPicPr preferRelativeResize="0"/>
          <p:nvPr/>
        </p:nvPicPr>
        <p:blipFill>
          <a:blip r:embed="rId3">
            <a:alphaModFix/>
          </a:blip>
          <a:stretch>
            <a:fillRect/>
          </a:stretch>
        </p:blipFill>
        <p:spPr>
          <a:xfrm>
            <a:off x="1453351" y="956789"/>
            <a:ext cx="7484757" cy="3478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152400" y="321475"/>
            <a:ext cx="8736899" cy="4891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667" y="1043839"/>
            <a:ext cx="6580983" cy="4341886"/>
          </a:xfrm>
          <a:prstGeom prst="rect">
            <a:avLst/>
          </a:prstGeom>
        </p:spPr>
      </p:pic>
      <p:sp>
        <p:nvSpPr>
          <p:cNvPr id="5" name="TextBox 4"/>
          <p:cNvSpPr txBox="1"/>
          <p:nvPr/>
        </p:nvSpPr>
        <p:spPr>
          <a:xfrm>
            <a:off x="1327668" y="442060"/>
            <a:ext cx="1798890" cy="400110"/>
          </a:xfrm>
          <a:prstGeom prst="rect">
            <a:avLst/>
          </a:prstGeom>
          <a:noFill/>
        </p:spPr>
        <p:txBody>
          <a:bodyPr wrap="none" rtlCol="0">
            <a:spAutoFit/>
          </a:bodyPr>
          <a:lstStyle/>
          <a:p>
            <a:r>
              <a:rPr lang="en-US" sz="2000" u="sng" dirty="0" smtClean="0">
                <a:solidFill>
                  <a:schemeClr val="accent3">
                    <a:lumMod val="75000"/>
                  </a:schemeClr>
                </a:solidFill>
              </a:rPr>
              <a:t>Billing</a:t>
            </a:r>
            <a:r>
              <a:rPr lang="en-US" sz="2000" dirty="0" smtClean="0">
                <a:solidFill>
                  <a:schemeClr val="accent3">
                    <a:lumMod val="75000"/>
                  </a:schemeClr>
                </a:solidFill>
              </a:rPr>
              <a:t> </a:t>
            </a:r>
            <a:r>
              <a:rPr lang="en-US" sz="2000" u="sng" dirty="0" smtClean="0">
                <a:solidFill>
                  <a:schemeClr val="accent3">
                    <a:lumMod val="75000"/>
                  </a:schemeClr>
                </a:solidFill>
              </a:rPr>
              <a:t>Details</a:t>
            </a:r>
            <a:r>
              <a:rPr lang="en-US" sz="2000" dirty="0" smtClean="0">
                <a:solidFill>
                  <a:schemeClr val="accent3">
                    <a:lumMod val="75000"/>
                  </a:schemeClr>
                </a:solidFill>
              </a:rPr>
              <a:t>:</a:t>
            </a:r>
            <a:endParaRPr lang="en-US" sz="2000" dirty="0">
              <a:solidFill>
                <a:schemeClr val="accent3">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282455" y="318204"/>
            <a:ext cx="8520600" cy="5727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chemeClr val="accent2">
                    <a:lumMod val="50000"/>
                  </a:schemeClr>
                </a:solidFill>
              </a:rPr>
              <a:t>STEP 2 : </a:t>
            </a:r>
            <a:r>
              <a:rPr lang="en" sz="2800" u="sng" dirty="0">
                <a:solidFill>
                  <a:schemeClr val="accent2">
                    <a:lumMod val="50000"/>
                  </a:schemeClr>
                </a:solidFill>
              </a:rPr>
              <a:t>UPLOAD REQUIRED DOCUMENTS</a:t>
            </a:r>
            <a:endParaRPr sz="2800" u="sng" dirty="0">
              <a:solidFill>
                <a:schemeClr val="accent2">
                  <a:lumMod val="50000"/>
                </a:schemeClr>
              </a:solidFill>
            </a:endParaRPr>
          </a:p>
        </p:txBody>
      </p:sp>
      <p:sp>
        <p:nvSpPr>
          <p:cNvPr id="87" name="Google Shape;87;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cxnSp>
        <p:nvCxnSpPr>
          <p:cNvPr id="89" name="Google Shape;89;p18"/>
          <p:cNvCxnSpPr/>
          <p:nvPr/>
        </p:nvCxnSpPr>
        <p:spPr>
          <a:xfrm>
            <a:off x="7107999" y="2467993"/>
            <a:ext cx="362400" cy="3300"/>
          </a:xfrm>
          <a:prstGeom prst="straightConnector1">
            <a:avLst/>
          </a:prstGeom>
          <a:noFill/>
          <a:ln w="28575" cap="flat" cmpd="sng">
            <a:solidFill>
              <a:srgbClr val="FF0000"/>
            </a:solidFill>
            <a:prstDash val="solid"/>
            <a:round/>
            <a:headEnd type="none" w="med" len="med"/>
            <a:tailEnd type="triangle" w="med" len="med"/>
          </a:ln>
        </p:spPr>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38" y="911796"/>
            <a:ext cx="7143355" cy="4140869"/>
          </a:xfrm>
          <a:prstGeom prst="rect">
            <a:avLst/>
          </a:prstGeom>
        </p:spPr>
      </p:pic>
      <p:sp>
        <p:nvSpPr>
          <p:cNvPr id="8" name="Right Arrow 7"/>
          <p:cNvSpPr/>
          <p:nvPr/>
        </p:nvSpPr>
        <p:spPr>
          <a:xfrm>
            <a:off x="1481850" y="3366930"/>
            <a:ext cx="740566" cy="127168"/>
          </a:xfrm>
          <a:prstGeom prst="rightArrow">
            <a:avLst>
              <a:gd name="adj1" fmla="val 50000"/>
              <a:gd name="adj2" fmla="val 1477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481850" y="3522358"/>
            <a:ext cx="740566" cy="127168"/>
          </a:xfrm>
          <a:prstGeom prst="rightArrow">
            <a:avLst>
              <a:gd name="adj1" fmla="val 50000"/>
              <a:gd name="adj2" fmla="val 1477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p:nvPr/>
        </p:nvSpPr>
        <p:spPr>
          <a:xfrm>
            <a:off x="0" y="0"/>
            <a:ext cx="9144000" cy="5143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t>A-1 Form for Power Supply for Residential / Commercial /Industrial Purpose   </a:t>
            </a:r>
            <a:endParaRPr b="1" dirty="0"/>
          </a:p>
          <a:p>
            <a:pPr marL="0" lvl="0" indent="0" algn="ctr" rtl="0">
              <a:spcBef>
                <a:spcPts val="0"/>
              </a:spcBef>
              <a:spcAft>
                <a:spcPts val="0"/>
              </a:spcAft>
              <a:buNone/>
            </a:pPr>
            <a:r>
              <a:rPr lang="en" b="1" dirty="0"/>
              <a:t> </a:t>
            </a:r>
            <a:endParaRPr b="1" dirty="0"/>
          </a:p>
          <a:p>
            <a:pPr marL="0" lvl="0" indent="0" algn="ctr" rtl="0">
              <a:spcBef>
                <a:spcPts val="0"/>
              </a:spcBef>
              <a:spcAft>
                <a:spcPts val="0"/>
              </a:spcAft>
              <a:buNone/>
            </a:pPr>
            <a:r>
              <a:rPr lang="en" b="1" dirty="0">
                <a:solidFill>
                  <a:srgbClr val="FF0000"/>
                </a:solidFill>
              </a:rPr>
              <a:t>Documents Required (Please Tick which is applicable) </a:t>
            </a:r>
            <a:r>
              <a:rPr lang="en" b="1" dirty="0"/>
              <a:t> </a:t>
            </a:r>
            <a:endParaRPr b="1" dirty="0"/>
          </a:p>
          <a:p>
            <a:pPr marL="0" lvl="0" indent="0" algn="ctr" rtl="0">
              <a:spcBef>
                <a:spcPts val="0"/>
              </a:spcBef>
              <a:spcAft>
                <a:spcPts val="0"/>
              </a:spcAft>
              <a:buNone/>
            </a:pPr>
            <a:endParaRPr b="1" dirty="0"/>
          </a:p>
          <a:p>
            <a:pPr marL="0" lvl="0" indent="0" algn="l" rtl="0">
              <a:spcBef>
                <a:spcPts val="0"/>
              </a:spcBef>
              <a:spcAft>
                <a:spcPts val="0"/>
              </a:spcAft>
              <a:buNone/>
            </a:pPr>
            <a:r>
              <a:rPr lang="en" b="1" dirty="0"/>
              <a:t>a. Proof of Ownership or Occupancy of Premises (Any one of the following)  </a:t>
            </a:r>
            <a:endParaRPr b="1" dirty="0"/>
          </a:p>
          <a:p>
            <a:pPr marL="0" lvl="0" indent="0" algn="l" rtl="0">
              <a:spcBef>
                <a:spcPts val="0"/>
              </a:spcBef>
              <a:spcAft>
                <a:spcPts val="0"/>
              </a:spcAft>
              <a:buNone/>
            </a:pPr>
            <a:r>
              <a:rPr lang="en" dirty="0"/>
              <a:t>    Occupancy Certificate issued by Statutory body / Competent Authority </a:t>
            </a:r>
            <a:endParaRPr lang="en" dirty="0" smtClean="0"/>
          </a:p>
          <a:p>
            <a:pPr marL="0" lvl="0" indent="0" algn="l" rtl="0">
              <a:spcBef>
                <a:spcPts val="0"/>
              </a:spcBef>
              <a:spcAft>
                <a:spcPts val="0"/>
              </a:spcAft>
              <a:buNone/>
            </a:pPr>
            <a:r>
              <a:rPr lang="en" dirty="0"/>
              <a:t> </a:t>
            </a:r>
            <a:r>
              <a:rPr lang="en" dirty="0" smtClean="0"/>
              <a:t>   </a:t>
            </a:r>
            <a:r>
              <a:rPr lang="en" dirty="0"/>
              <a:t>Ownership Document/form 8 / Form </a:t>
            </a:r>
            <a:r>
              <a:rPr lang="en" dirty="0" smtClean="0"/>
              <a:t> </a:t>
            </a:r>
            <a:r>
              <a:rPr lang="en" dirty="0"/>
              <a:t>7-12 / tax / lease issued by Local Authority  </a:t>
            </a:r>
            <a:endParaRPr lang="en" dirty="0" smtClean="0"/>
          </a:p>
          <a:p>
            <a:pPr marL="0" lvl="0" indent="0" algn="l" rtl="0">
              <a:spcBef>
                <a:spcPts val="0"/>
              </a:spcBef>
              <a:spcAft>
                <a:spcPts val="0"/>
              </a:spcAft>
              <a:buNone/>
            </a:pPr>
            <a:r>
              <a:rPr lang="en" dirty="0"/>
              <a:t> </a:t>
            </a:r>
            <a:r>
              <a:rPr lang="en" dirty="0" smtClean="0"/>
              <a:t>   In </a:t>
            </a:r>
            <a:r>
              <a:rPr lang="en" dirty="0"/>
              <a:t>case of tenant Leave &amp; License /Lease agreement with </a:t>
            </a:r>
            <a:r>
              <a:rPr lang="en" dirty="0" smtClean="0"/>
              <a:t>Property</a:t>
            </a:r>
            <a:r>
              <a:rPr lang="en" dirty="0"/>
              <a:t> </a:t>
            </a:r>
            <a:r>
              <a:rPr lang="en" dirty="0" smtClean="0"/>
              <a:t>Owner’s </a:t>
            </a:r>
            <a:r>
              <a:rPr lang="en" dirty="0"/>
              <a:t>NOC </a:t>
            </a:r>
            <a:endParaRPr lang="en" dirty="0" smtClean="0"/>
          </a:p>
          <a:p>
            <a:pPr marL="0" lvl="0" indent="0" algn="l" rtl="0">
              <a:spcBef>
                <a:spcPts val="0"/>
              </a:spcBef>
              <a:spcAft>
                <a:spcPts val="0"/>
              </a:spcAft>
              <a:buNone/>
            </a:pPr>
            <a:r>
              <a:rPr lang="en" smtClean="0"/>
              <a:t>    In </a:t>
            </a:r>
            <a:r>
              <a:rPr lang="en" dirty="0"/>
              <a:t>case of Quarter, Allotment letter of its authority. </a:t>
            </a:r>
            <a:endParaRPr lang="en" dirty="0" smtClean="0"/>
          </a:p>
          <a:p>
            <a:pPr marL="0" lvl="0" indent="0" algn="l" rtl="0">
              <a:spcBef>
                <a:spcPts val="0"/>
              </a:spcBef>
              <a:spcAft>
                <a:spcPts val="0"/>
              </a:spcAft>
              <a:buNone/>
            </a:pPr>
            <a:r>
              <a:rPr lang="en" dirty="0"/>
              <a:t> </a:t>
            </a:r>
            <a:r>
              <a:rPr lang="en" dirty="0" smtClean="0"/>
              <a:t>   </a:t>
            </a:r>
            <a:r>
              <a:rPr lang="en" dirty="0"/>
              <a:t>In case of Slum Area, if none of the above</a:t>
            </a:r>
            <a:endParaRPr dirty="0"/>
          </a:p>
          <a:p>
            <a:pPr marL="0" lvl="0" indent="0" algn="l" rtl="0">
              <a:spcBef>
                <a:spcPts val="0"/>
              </a:spcBef>
              <a:spcAft>
                <a:spcPts val="0"/>
              </a:spcAft>
              <a:buNone/>
            </a:pPr>
            <a:r>
              <a:rPr lang="en" dirty="0"/>
              <a:t>    documents is available then affidavit on Rs. 200/- stamp paper.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b. Identity Proof (Any one of the following) </a:t>
            </a:r>
            <a:r>
              <a:rPr lang="en" dirty="0"/>
              <a:t> </a:t>
            </a:r>
            <a:endParaRPr dirty="0"/>
          </a:p>
          <a:p>
            <a:pPr marL="0" lvl="0" indent="0" algn="l" rtl="0">
              <a:spcBef>
                <a:spcPts val="0"/>
              </a:spcBef>
              <a:spcAft>
                <a:spcPts val="0"/>
              </a:spcAft>
              <a:buNone/>
            </a:pPr>
            <a:r>
              <a:rPr lang="en" dirty="0"/>
              <a:t> </a:t>
            </a:r>
            <a:r>
              <a:rPr lang="en" dirty="0" smtClean="0"/>
              <a:t>1)  Voter’s </a:t>
            </a:r>
            <a:r>
              <a:rPr lang="en" dirty="0"/>
              <a:t>identification Card </a:t>
            </a:r>
            <a:endParaRPr lang="en" dirty="0" smtClean="0"/>
          </a:p>
          <a:p>
            <a:pPr marL="0" lvl="0" indent="0" algn="l" rtl="0">
              <a:spcBef>
                <a:spcPts val="0"/>
              </a:spcBef>
              <a:spcAft>
                <a:spcPts val="0"/>
              </a:spcAft>
              <a:buNone/>
            </a:pPr>
            <a:r>
              <a:rPr lang="en" dirty="0" smtClean="0"/>
              <a:t> 2)  Collector/Govt</a:t>
            </a:r>
            <a:r>
              <a:rPr lang="en" dirty="0"/>
              <a:t>. Authorized Photo ID </a:t>
            </a:r>
            <a:endParaRPr lang="en" dirty="0" smtClean="0"/>
          </a:p>
          <a:p>
            <a:pPr marL="0" lvl="0" indent="0" algn="l" rtl="0">
              <a:spcBef>
                <a:spcPts val="0"/>
              </a:spcBef>
              <a:spcAft>
                <a:spcPts val="0"/>
              </a:spcAft>
              <a:buNone/>
            </a:pPr>
            <a:r>
              <a:rPr lang="en" dirty="0" smtClean="0"/>
              <a:t> 3)  Aadhar Card</a:t>
            </a:r>
          </a:p>
          <a:p>
            <a:pPr marL="0" lvl="0" indent="0" algn="l" rtl="0">
              <a:spcBef>
                <a:spcPts val="0"/>
              </a:spcBef>
              <a:spcAft>
                <a:spcPts val="0"/>
              </a:spcAft>
              <a:buNone/>
            </a:pPr>
            <a:r>
              <a:rPr lang="en" dirty="0" smtClean="0"/>
              <a:t> 4)  PAN Card</a:t>
            </a:r>
          </a:p>
          <a:p>
            <a:pPr marL="0" lvl="0" indent="0" algn="l" rtl="0">
              <a:spcBef>
                <a:spcPts val="0"/>
              </a:spcBef>
              <a:spcAft>
                <a:spcPts val="0"/>
              </a:spcAft>
              <a:buNone/>
            </a:pPr>
            <a:r>
              <a:rPr lang="en" dirty="0" smtClean="0"/>
              <a:t> 5)  Driving License</a:t>
            </a:r>
            <a:endParaRPr dirty="0"/>
          </a:p>
          <a:p>
            <a:pPr marL="0" lvl="0" indent="0" algn="l" rtl="0">
              <a:spcBef>
                <a:spcPts val="0"/>
              </a:spcBef>
              <a:spcAft>
                <a:spcPts val="0"/>
              </a:spcAft>
              <a:buNone/>
            </a:pPr>
            <a:r>
              <a:rPr lang="en" dirty="0"/>
              <a:t> </a:t>
            </a:r>
            <a:r>
              <a:rPr lang="en" dirty="0" smtClean="0"/>
              <a:t>6)  Passport</a:t>
            </a: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c. Documents required for relevant category (If applicable)  </a:t>
            </a:r>
            <a:endParaRPr b="1" dirty="0"/>
          </a:p>
          <a:p>
            <a:pPr marL="0" lvl="0" indent="0" algn="l" rtl="0">
              <a:spcBef>
                <a:spcPts val="0"/>
              </a:spcBef>
              <a:spcAft>
                <a:spcPts val="0"/>
              </a:spcAft>
              <a:buNone/>
            </a:pPr>
            <a:r>
              <a:rPr lang="en" dirty="0"/>
              <a:t>    SC / ST Caste Certificate / BPL Certificate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solidFill>
                  <a:srgbClr val="FF0000"/>
                </a:solidFill>
                <a:highlight>
                  <a:srgbClr val="FFFFFF"/>
                </a:highlight>
              </a:rPr>
              <a:t>Remarks:</a:t>
            </a:r>
            <a:r>
              <a:rPr lang="en" dirty="0"/>
              <a:t> </a:t>
            </a:r>
            <a:r>
              <a:rPr lang="en" dirty="0" smtClean="0"/>
              <a:t>    1</a:t>
            </a:r>
            <a:r>
              <a:rPr lang="en" dirty="0"/>
              <a:t>)  Required Statutory &amp; regulatory permission is to be submitted.</a:t>
            </a:r>
            <a:endParaRPr dirty="0"/>
          </a:p>
          <a:p>
            <a:pPr marL="0" lvl="0" indent="0" algn="l" rtl="0">
              <a:spcBef>
                <a:spcPts val="0"/>
              </a:spcBef>
              <a:spcAft>
                <a:spcPts val="0"/>
              </a:spcAft>
              <a:buNone/>
            </a:pPr>
            <a:r>
              <a:rPr lang="en" dirty="0"/>
              <a:t>                 </a:t>
            </a:r>
            <a:r>
              <a:rPr lang="en" dirty="0" smtClean="0"/>
              <a:t>     </a:t>
            </a:r>
            <a:r>
              <a:rPr lang="en" dirty="0"/>
              <a:t>2) For industrial connection purpose following additional documents required: </a:t>
            </a:r>
            <a:endParaRPr dirty="0"/>
          </a:p>
          <a:p>
            <a:pPr marL="0" lvl="0" indent="0" algn="l" rtl="0">
              <a:spcBef>
                <a:spcPts val="0"/>
              </a:spcBef>
              <a:spcAft>
                <a:spcPts val="0"/>
              </a:spcAft>
              <a:buNone/>
            </a:pPr>
            <a:r>
              <a:rPr lang="en" dirty="0"/>
              <a:t>                            a) Industrial Registration / DIC Certificate.</a:t>
            </a:r>
            <a:endParaRPr dirty="0"/>
          </a:p>
          <a:p>
            <a:pPr marL="0" lvl="0" indent="0" algn="l" rtl="0">
              <a:spcBef>
                <a:spcPts val="0"/>
              </a:spcBef>
              <a:spcAft>
                <a:spcPts val="0"/>
              </a:spcAft>
              <a:buNone/>
            </a:pPr>
            <a:r>
              <a:rPr lang="en" dirty="0"/>
              <a:t>                            b) Separate sheet for Load profile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p:nvPr/>
        </p:nvSpPr>
        <p:spPr>
          <a:xfrm>
            <a:off x="0" y="0"/>
            <a:ext cx="9144000" cy="514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Power Supply Application Form A-1 (Agricultural)     </a:t>
            </a:r>
            <a:endParaRPr b="1"/>
          </a:p>
          <a:p>
            <a:pPr marL="0" lvl="0" indent="0" algn="ctr" rtl="0">
              <a:spcBef>
                <a:spcPts val="0"/>
              </a:spcBef>
              <a:spcAft>
                <a:spcPts val="0"/>
              </a:spcAft>
              <a:buNone/>
            </a:pPr>
            <a:endParaRPr b="1"/>
          </a:p>
          <a:p>
            <a:pPr marL="0" lvl="0" indent="0" algn="ctr" rtl="0">
              <a:spcBef>
                <a:spcPts val="0"/>
              </a:spcBef>
              <a:spcAft>
                <a:spcPts val="0"/>
              </a:spcAft>
              <a:buNone/>
            </a:pPr>
            <a:r>
              <a:rPr lang="en" b="1">
                <a:solidFill>
                  <a:srgbClr val="FF0000"/>
                </a:solidFill>
              </a:rPr>
              <a:t>Documents Required (Please Tick)  </a:t>
            </a:r>
            <a:endParaRPr b="1">
              <a:solidFill>
                <a:srgbClr val="FF0000"/>
              </a:solidFill>
            </a:endParaRPr>
          </a:p>
          <a:p>
            <a:pPr marL="0" lvl="0" indent="0" algn="ctr" rtl="0">
              <a:spcBef>
                <a:spcPts val="0"/>
              </a:spcBef>
              <a:spcAft>
                <a:spcPts val="0"/>
              </a:spcAft>
              <a:buNone/>
            </a:pPr>
            <a:endParaRPr/>
          </a:p>
          <a:p>
            <a:pPr marL="0" lvl="0" indent="0" algn="l" rtl="0">
              <a:spcBef>
                <a:spcPts val="0"/>
              </a:spcBef>
              <a:spcAft>
                <a:spcPts val="0"/>
              </a:spcAft>
              <a:buNone/>
            </a:pPr>
            <a:r>
              <a:rPr lang="en"/>
              <a:t>a. Address Proof (Essential documents)  7/12 Extract (If the well / borwell in same land then it should be </a:t>
            </a:r>
            <a:endParaRPr/>
          </a:p>
          <a:p>
            <a:pPr marL="0" lvl="0" indent="0" algn="l" rtl="0">
              <a:spcBef>
                <a:spcPts val="0"/>
              </a:spcBef>
              <a:spcAft>
                <a:spcPts val="0"/>
              </a:spcAft>
              <a:buNone/>
            </a:pPr>
            <a:r>
              <a:rPr lang="en"/>
              <a:t>    mentioned in 7 / 12 Extract)  </a:t>
            </a:r>
            <a:endParaRPr/>
          </a:p>
          <a:p>
            <a:pPr marL="0" lvl="0" indent="0" algn="l" rtl="0">
              <a:spcBef>
                <a:spcPts val="0"/>
              </a:spcBef>
              <a:spcAft>
                <a:spcPts val="0"/>
              </a:spcAft>
              <a:buNone/>
            </a:pPr>
            <a:endParaRPr/>
          </a:p>
          <a:p>
            <a:pPr marL="0" lvl="0" indent="0" algn="l" rtl="0">
              <a:spcBef>
                <a:spcPts val="0"/>
              </a:spcBef>
              <a:spcAft>
                <a:spcPts val="0"/>
              </a:spcAft>
              <a:buNone/>
            </a:pPr>
            <a:r>
              <a:rPr lang="en"/>
              <a:t>b. Other Documents (if applicable)  </a:t>
            </a:r>
            <a:endParaRPr/>
          </a:p>
          <a:p>
            <a:pPr marL="0" lvl="0" indent="0" algn="l" rtl="0">
              <a:spcBef>
                <a:spcPts val="0"/>
              </a:spcBef>
              <a:spcAft>
                <a:spcPts val="0"/>
              </a:spcAft>
              <a:buNone/>
            </a:pPr>
            <a:endParaRPr/>
          </a:p>
          <a:p>
            <a:pPr marL="0" lvl="0" indent="0" algn="l" rtl="0">
              <a:spcBef>
                <a:spcPts val="0"/>
              </a:spcBef>
              <a:spcAft>
                <a:spcPts val="0"/>
              </a:spcAft>
              <a:buNone/>
            </a:pPr>
            <a:r>
              <a:rPr lang="en"/>
              <a:t>NOC from concern Department in case of dark water shed area only.  If the agricultural land / Well/ Water Pump is shared then NOC shall be submitted from other shareholders.  SC/ST Certificate   </a:t>
            </a:r>
            <a:endParaRPr/>
          </a:p>
          <a:p>
            <a:pPr marL="0" lvl="0" indent="0" algn="l" rtl="0">
              <a:spcBef>
                <a:spcPts val="0"/>
              </a:spcBef>
              <a:spcAft>
                <a:spcPts val="0"/>
              </a:spcAft>
              <a:buNone/>
            </a:pPr>
            <a:endParaRPr/>
          </a:p>
          <a:p>
            <a:pPr marL="0" lvl="0" indent="0" algn="l" rtl="0">
              <a:spcBef>
                <a:spcPts val="0"/>
              </a:spcBef>
              <a:spcAft>
                <a:spcPts val="0"/>
              </a:spcAft>
              <a:buNone/>
            </a:pPr>
            <a:r>
              <a:rPr lang="en"/>
              <a:t> </a:t>
            </a:r>
            <a:r>
              <a:rPr lang="en" b="1"/>
              <a:t>(Note):- </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1) ELECTRICAL CONTRACTOR'S COMPLETION REPORT (AS PER THE PROVISIONS OF ELECTRICITY RULE 2005) Form D-1 shall be submitted separately. </a:t>
            </a:r>
            <a:endParaRPr/>
          </a:p>
          <a:p>
            <a:pPr marL="0" lvl="0" indent="0" algn="l" rtl="0">
              <a:spcBef>
                <a:spcPts val="0"/>
              </a:spcBef>
              <a:spcAft>
                <a:spcPts val="0"/>
              </a:spcAft>
              <a:buNone/>
            </a:pPr>
            <a:r>
              <a:rPr lang="en"/>
              <a:t>2) In case of Lift Irrigation Scheme submit list of members.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Change Load / Demand   </a:t>
            </a:r>
            <a:endParaRPr/>
          </a:p>
          <a:p>
            <a:pPr marL="0" lvl="0" indent="0" algn="l" rtl="0">
              <a:spcBef>
                <a:spcPts val="0"/>
              </a:spcBef>
              <a:spcAft>
                <a:spcPts val="0"/>
              </a:spcAft>
              <a:buNone/>
            </a:pPr>
            <a:r>
              <a:rPr lang="en">
                <a:solidFill>
                  <a:srgbClr val="FF0000"/>
                </a:solidFill>
              </a:rPr>
              <a:t>Documents Required:  </a:t>
            </a:r>
            <a:endParaRPr>
              <a:solidFill>
                <a:srgbClr val="FF0000"/>
              </a:solidFill>
            </a:endParaRPr>
          </a:p>
          <a:p>
            <a:pPr marL="0" lvl="0" indent="0" algn="l" rtl="0">
              <a:spcBef>
                <a:spcPts val="0"/>
              </a:spcBef>
              <a:spcAft>
                <a:spcPts val="0"/>
              </a:spcAft>
              <a:buNone/>
            </a:pPr>
            <a:endParaRPr/>
          </a:p>
          <a:p>
            <a:pPr marL="0" lvl="0" indent="0" algn="l" rtl="0">
              <a:spcBef>
                <a:spcPts val="0"/>
              </a:spcBef>
              <a:spcAft>
                <a:spcPts val="0"/>
              </a:spcAft>
              <a:buNone/>
            </a:pPr>
            <a:r>
              <a:rPr lang="en"/>
              <a:t>For Load change / Demand change for LT /HT consumers:- </a:t>
            </a:r>
            <a:endParaRPr/>
          </a:p>
          <a:p>
            <a:pPr marL="0" lvl="0" indent="0" algn="l" rtl="0">
              <a:spcBef>
                <a:spcPts val="0"/>
              </a:spcBef>
              <a:spcAft>
                <a:spcPts val="0"/>
              </a:spcAft>
              <a:buNone/>
            </a:pPr>
            <a:r>
              <a:rPr lang="en"/>
              <a:t>1) Test report from licensed electrical contractor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464" y="946419"/>
            <a:ext cx="6107913" cy="3864762"/>
          </a:xfrm>
          <a:prstGeom prst="rect">
            <a:avLst/>
          </a:prstGeom>
        </p:spPr>
      </p:pic>
      <p:sp>
        <p:nvSpPr>
          <p:cNvPr id="3" name="TextBox 2"/>
          <p:cNvSpPr txBox="1"/>
          <p:nvPr/>
        </p:nvSpPr>
        <p:spPr>
          <a:xfrm>
            <a:off x="2052858" y="423893"/>
            <a:ext cx="1710725" cy="369332"/>
          </a:xfrm>
          <a:prstGeom prst="rect">
            <a:avLst/>
          </a:prstGeom>
          <a:noFill/>
        </p:spPr>
        <p:txBody>
          <a:bodyPr wrap="none" rtlCol="0">
            <a:spAutoFit/>
          </a:bodyPr>
          <a:lstStyle/>
          <a:p>
            <a:r>
              <a:rPr lang="en-US" sz="1800" b="1" dirty="0" smtClean="0">
                <a:solidFill>
                  <a:schemeClr val="accent1">
                    <a:lumMod val="75000"/>
                  </a:schemeClr>
                </a:solidFill>
              </a:rPr>
              <a:t>Track Status :</a:t>
            </a:r>
            <a:endParaRPr lang="en-US" sz="1800" b="1" dirty="0">
              <a:solidFill>
                <a:schemeClr val="accent1">
                  <a:lumMod val="75000"/>
                </a:schemeClr>
              </a:solidFill>
            </a:endParaRPr>
          </a:p>
        </p:txBody>
      </p:sp>
      <p:sp>
        <p:nvSpPr>
          <p:cNvPr id="5" name="Right Arrow 4"/>
          <p:cNvSpPr/>
          <p:nvPr/>
        </p:nvSpPr>
        <p:spPr>
          <a:xfrm>
            <a:off x="1828800" y="3494098"/>
            <a:ext cx="387560" cy="121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TotalTime>
  <Words>469</Words>
  <Application>Microsoft Office PowerPoint</Application>
  <PresentationFormat>On-screen Show (16:9)</PresentationFormat>
  <Paragraphs>60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WELCOME</vt:lpstr>
      <vt:lpstr>TOPIC:  TO APPLY FOR ELECTRICITY CONNECTION ONLINE</vt:lpstr>
      <vt:lpstr>Website for online application :                                           https://wss.mahadiscom.in</vt:lpstr>
      <vt:lpstr>PowerPoint Presentation</vt:lpstr>
      <vt:lpstr>PowerPoint Presentation</vt:lpstr>
      <vt:lpstr>STEP 2 : UPLOAD REQUIRED DOCUMENTS</vt:lpstr>
      <vt:lpstr>PowerPoint Presentation</vt:lpstr>
      <vt:lpstr>PowerPoint Presentation</vt:lpstr>
      <vt:lpstr>PowerPoint Presentation</vt:lpstr>
      <vt:lpstr> </vt:lpstr>
      <vt:lpstr>Within three days of online form submission for electricity connection, the field inspection of the site will be done, which will lead to the process to estimate preparation, load sanction and intimation for fee deposit to be completed in next four days.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cp:lastModifiedBy>J5</cp:lastModifiedBy>
  <cp:revision>5</cp:revision>
  <dcterms:modified xsi:type="dcterms:W3CDTF">2019-11-05T00:13:50Z</dcterms:modified>
</cp:coreProperties>
</file>