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3"/>
  </p:notesMasterIdLst>
  <p:sldIdLst>
    <p:sldId id="267" r:id="rId2"/>
    <p:sldId id="256" r:id="rId3"/>
    <p:sldId id="257" r:id="rId4"/>
    <p:sldId id="258" r:id="rId5"/>
    <p:sldId id="259" r:id="rId6"/>
    <p:sldId id="260" r:id="rId7"/>
    <p:sldId id="261" r:id="rId8"/>
    <p:sldId id="263" r:id="rId9"/>
    <p:sldId id="264" r:id="rId10"/>
    <p:sldId id="265" r:id="rId11"/>
    <p:sldId id="266" r:id="rId12"/>
  </p:sldIdLst>
  <p:sldSz cx="9144000" cy="5143500" type="screen16x9"/>
  <p:notesSz cx="6858000" cy="9144000"/>
  <p:embeddedFontLst>
    <p:embeddedFont>
      <p:font typeface="Roboto"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316" autoAdjust="0"/>
  </p:normalViewPr>
  <p:slideViewPr>
    <p:cSldViewPr snapToGrid="0">
      <p:cViewPr>
        <p:scale>
          <a:sx n="102" d="100"/>
          <a:sy n="102" d="100"/>
        </p:scale>
        <p:origin x="-456" y="-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61903897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6514813dff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6514813dff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6514813dff_0_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6514813dff_0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smtClean="0">
                <a:solidFill>
                  <a:srgbClr val="222222"/>
                </a:solidFill>
                <a:highlight>
                  <a:srgbClr val="FFFFFF"/>
                </a:highlight>
                <a:latin typeface="Arial"/>
                <a:ea typeface="Arial"/>
                <a:cs typeface="Arial"/>
                <a:sym typeface="Arial"/>
              </a:rPr>
              <a:t>sophisticated = </a:t>
            </a:r>
            <a:r>
              <a:rPr lang="mr-IN" dirty="0" smtClean="0">
                <a:solidFill>
                  <a:srgbClr val="222222"/>
                </a:solidFill>
                <a:highlight>
                  <a:srgbClr val="FFFFFF"/>
                </a:highlight>
                <a:latin typeface="Arial"/>
                <a:ea typeface="Arial"/>
                <a:cs typeface="Arial"/>
                <a:sym typeface="Arial"/>
              </a:rPr>
              <a:t>गुंतागुंतीचा व प्रभावी</a:t>
            </a: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6514813dff_0_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6514813dff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6514813dff_0_8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6514813dff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Cipher = </a:t>
            </a:r>
            <a:r>
              <a:rPr lang="mr-IN" dirty="0" smtClean="0"/>
              <a:t>गुप्त लिपी</a:t>
            </a:r>
            <a:endParaRPr lang="en-US" dirty="0" smtClean="0"/>
          </a:p>
          <a:p>
            <a:pPr marL="0" lvl="0" indent="0" algn="l" rtl="0">
              <a:spcBef>
                <a:spcPts val="0"/>
              </a:spcBef>
              <a:spcAft>
                <a:spcPts val="0"/>
              </a:spcAft>
              <a:buNone/>
            </a:pPr>
            <a:r>
              <a:rPr lang="en-US" dirty="0" smtClean="0"/>
              <a:t>Algorithm = </a:t>
            </a:r>
            <a:r>
              <a:rPr lang="en-US" sz="1100" b="0" i="0" u="none" strike="noStrike" cap="none" dirty="0" smtClean="0">
                <a:solidFill>
                  <a:srgbClr val="000000"/>
                </a:solidFill>
                <a:effectLst/>
                <a:latin typeface="Arial"/>
                <a:ea typeface="Arial"/>
                <a:cs typeface="Arial"/>
                <a:sym typeface="Arial"/>
              </a:rPr>
              <a:t>a process or set of rules to be followed in calculations or other problem-solving operations, especially by a computer.</a:t>
            </a: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6514813dff_0_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6514813dff_0_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symmetric  = </a:t>
            </a:r>
            <a:r>
              <a:rPr lang="mr-IN" dirty="0" smtClean="0"/>
              <a:t>सममितीय</a:t>
            </a:r>
            <a:r>
              <a:rPr lang="en-US" dirty="0" smtClean="0"/>
              <a:t>, </a:t>
            </a:r>
            <a:r>
              <a:rPr lang="mr-IN" dirty="0" smtClean="0"/>
              <a:t>प्रमाणबद्ध</a:t>
            </a:r>
            <a:endParaRPr lang="en-US" dirty="0" smtClean="0"/>
          </a:p>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6520f0a8f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6520f0a8f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6520f0a8fb_0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6520f0a8fb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6520f0a8fb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6520f0a8fb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flipH="1">
            <a:off x="8246400" y="4245875"/>
            <a:ext cx="897600" cy="897600"/>
          </a:xfrm>
          <a:prstGeom prst="round1Rect">
            <a:avLst>
              <a:gd name="adj" fmla="val 16667"/>
            </a:avLst>
          </a:prstGeom>
          <a:solidFill>
            <a:schemeClr val="lt1">
              <a:alpha val="680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13" name="Google Shape;13;p2"/>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4" name="Google Shape;14;p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4"/>
        </a:solidFill>
        <a:effectLst/>
      </p:bgPr>
    </p:bg>
    <p:spTree>
      <p:nvGrpSpPr>
        <p:cNvPr id="1" name="Shape 57"/>
        <p:cNvGrpSpPr/>
        <p:nvPr/>
      </p:nvGrpSpPr>
      <p:grpSpPr>
        <a:xfrm>
          <a:off x="0" y="0"/>
          <a:ext cx="0" cy="0"/>
          <a:chOff x="0" y="0"/>
          <a:chExt cx="0" cy="0"/>
        </a:xfrm>
      </p:grpSpPr>
      <p:sp>
        <p:nvSpPr>
          <p:cNvPr id="58" name="Google Shape;58;p11"/>
          <p:cNvSpPr txBox="1">
            <a:spLocks noGrp="1"/>
          </p:cNvSpPr>
          <p:nvPr>
            <p:ph type="title" hasCustomPrompt="1"/>
          </p:nvPr>
        </p:nvSpPr>
        <p:spPr>
          <a:xfrm>
            <a:off x="475500" y="1258525"/>
            <a:ext cx="8222100" cy="19635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a:spLocks noGrp="1"/>
          </p:cNvSpPr>
          <p:nvPr>
            <p:ph type="body" idx="1"/>
          </p:nvPr>
        </p:nvSpPr>
        <p:spPr>
          <a:xfrm>
            <a:off x="475500" y="3304625"/>
            <a:ext cx="82221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60" name="Google Shape;60;p11"/>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1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60950" y="2065350"/>
            <a:ext cx="8222100" cy="1012800"/>
          </a:xfrm>
          <a:prstGeom prst="rect">
            <a:avLst/>
          </a:prstGeom>
        </p:spPr>
        <p:txBody>
          <a:bodyPr spcFirstLastPara="1" wrap="square" lIns="91425" tIns="91425" rIns="91425" bIns="91425" anchor="ctr" anchorCtr="0">
            <a:no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7" name="Google Shape;17;p3"/>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2" name="Google Shape;22;p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8" name="Google Shape;28;p5"/>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9" name="Google Shape;29;p5"/>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0" name="Google Shape;30;p5"/>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p:nvPr/>
        </p:nvSpPr>
        <p:spPr>
          <a:xfrm rot="10800000" flipH="1">
            <a:off x="0" y="656400"/>
            <a:ext cx="9144000" cy="44871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35" name="Google Shape;35;p6"/>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txBox="1"/>
          <p:nvPr/>
        </p:nvSpPr>
        <p:spPr>
          <a:xfrm rot="10800000" flipH="1">
            <a:off x="3276600" y="25"/>
            <a:ext cx="58674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7"/>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Clr>
                <a:schemeClr val="lt1"/>
              </a:buClr>
              <a:buSzPts val="1200"/>
              <a:buChar char="●"/>
              <a:defRPr sz="1200">
                <a:solidFill>
                  <a:schemeClr val="lt1"/>
                </a:solidFill>
              </a:defRPr>
            </a:lvl1pPr>
            <a:lvl2pPr marL="914400" lvl="1" indent="-304800">
              <a:spcBef>
                <a:spcPts val="1600"/>
              </a:spcBef>
              <a:spcAft>
                <a:spcPts val="0"/>
              </a:spcAft>
              <a:buClr>
                <a:schemeClr val="lt1"/>
              </a:buClr>
              <a:buSzPts val="1200"/>
              <a:buChar char="○"/>
              <a:defRPr sz="1200">
                <a:solidFill>
                  <a:schemeClr val="lt1"/>
                </a:solidFill>
              </a:defRPr>
            </a:lvl2pPr>
            <a:lvl3pPr marL="1371600" lvl="2" indent="-304800">
              <a:spcBef>
                <a:spcPts val="1600"/>
              </a:spcBef>
              <a:spcAft>
                <a:spcPts val="0"/>
              </a:spcAft>
              <a:buClr>
                <a:schemeClr val="lt1"/>
              </a:buClr>
              <a:buSzPts val="1200"/>
              <a:buChar char="■"/>
              <a:defRPr sz="1200">
                <a:solidFill>
                  <a:schemeClr val="lt1"/>
                </a:solidFill>
              </a:defRPr>
            </a:lvl3pPr>
            <a:lvl4pPr marL="1828800" lvl="3" indent="-304800">
              <a:spcBef>
                <a:spcPts val="1600"/>
              </a:spcBef>
              <a:spcAft>
                <a:spcPts val="0"/>
              </a:spcAft>
              <a:buClr>
                <a:schemeClr val="lt1"/>
              </a:buClr>
              <a:buSzPts val="1200"/>
              <a:buChar char="●"/>
              <a:defRPr sz="1200">
                <a:solidFill>
                  <a:schemeClr val="lt1"/>
                </a:solidFill>
              </a:defRPr>
            </a:lvl4pPr>
            <a:lvl5pPr marL="2286000" lvl="4" indent="-304800">
              <a:spcBef>
                <a:spcPts val="1600"/>
              </a:spcBef>
              <a:spcAft>
                <a:spcPts val="0"/>
              </a:spcAft>
              <a:buClr>
                <a:schemeClr val="lt1"/>
              </a:buClr>
              <a:buSzPts val="1200"/>
              <a:buChar char="○"/>
              <a:defRPr sz="1200">
                <a:solidFill>
                  <a:schemeClr val="lt1"/>
                </a:solidFill>
              </a:defRPr>
            </a:lvl5pPr>
            <a:lvl6pPr marL="2743200" lvl="5" indent="-304800">
              <a:spcBef>
                <a:spcPts val="1600"/>
              </a:spcBef>
              <a:spcAft>
                <a:spcPts val="0"/>
              </a:spcAft>
              <a:buClr>
                <a:schemeClr val="lt1"/>
              </a:buClr>
              <a:buSzPts val="1200"/>
              <a:buChar char="■"/>
              <a:defRPr sz="1200">
                <a:solidFill>
                  <a:schemeClr val="lt1"/>
                </a:solidFill>
              </a:defRPr>
            </a:lvl6pPr>
            <a:lvl7pPr marL="3200400" lvl="6" indent="-304800">
              <a:spcBef>
                <a:spcPts val="1600"/>
              </a:spcBef>
              <a:spcAft>
                <a:spcPts val="0"/>
              </a:spcAft>
              <a:buClr>
                <a:schemeClr val="lt1"/>
              </a:buClr>
              <a:buSzPts val="1200"/>
              <a:buChar char="●"/>
              <a:defRPr sz="1200">
                <a:solidFill>
                  <a:schemeClr val="lt1"/>
                </a:solidFill>
              </a:defRPr>
            </a:lvl7pPr>
            <a:lvl8pPr marL="3657600" lvl="7" indent="-304800">
              <a:spcBef>
                <a:spcPts val="1600"/>
              </a:spcBef>
              <a:spcAft>
                <a:spcPts val="0"/>
              </a:spcAft>
              <a:buClr>
                <a:schemeClr val="lt1"/>
              </a:buClr>
              <a:buSzPts val="1200"/>
              <a:buChar char="○"/>
              <a:defRPr sz="1200">
                <a:solidFill>
                  <a:schemeClr val="lt1"/>
                </a:solidFill>
              </a:defRPr>
            </a:lvl8pPr>
            <a:lvl9pPr marL="4114800" lvl="8" indent="-304800">
              <a:spcBef>
                <a:spcPts val="1600"/>
              </a:spcBef>
              <a:spcAft>
                <a:spcPts val="1600"/>
              </a:spcAft>
              <a:buClr>
                <a:schemeClr val="lt1"/>
              </a:buClr>
              <a:buSzPts val="1200"/>
              <a:buChar char="■"/>
              <a:defRPr sz="1200">
                <a:solidFill>
                  <a:schemeClr val="lt1"/>
                </a:solidFill>
              </a:defRPr>
            </a:lvl9pPr>
          </a:lstStyle>
          <a:p>
            <a:endParaRPr/>
          </a:p>
        </p:txBody>
      </p:sp>
      <p:sp>
        <p:nvSpPr>
          <p:cNvPr id="41" name="Google Shape;41;p7"/>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488250"/>
            <a:ext cx="62271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a:endParaRPr/>
          </a:p>
        </p:txBody>
      </p:sp>
      <p:sp>
        <p:nvSpPr>
          <p:cNvPr id="44" name="Google Shape;44;p8"/>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a:endParaRPr/>
          </a:p>
        </p:txBody>
      </p:sp>
      <p:sp>
        <p:nvSpPr>
          <p:cNvPr id="49" name="Google Shape;49;p9"/>
          <p:cNvSpPr txBox="1">
            <a:spLocks noGrp="1"/>
          </p:cNvSpPr>
          <p:nvPr>
            <p:ph type="subTitle" idx="1"/>
          </p:nvPr>
        </p:nvSpPr>
        <p:spPr>
          <a:xfrm>
            <a:off x="265500" y="2779467"/>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p:nvPr/>
        </p:nvSpPr>
        <p:spPr>
          <a:xfrm rot="10800000" flipH="1">
            <a:off x="0" y="0"/>
            <a:ext cx="9144000" cy="4695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0"/>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0"/>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56" name="Google Shape;56;p10"/>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marL="914400" lvl="1"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2pPr>
            <a:lvl3pPr marL="1371600" lvl="2"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3pPr>
            <a:lvl4pPr marL="1828800" lvl="3"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4pPr>
            <a:lvl5pPr marL="2286000" lvl="4"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5pPr>
            <a:lvl6pPr marL="2743200" lvl="5"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6pPr>
            <a:lvl7pPr marL="3200400" lvl="6"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7pPr>
            <a:lvl8pPr marL="3657600" lvl="7"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8pPr>
            <a:lvl9pPr marL="4114800" lvl="8" indent="-317500">
              <a:lnSpc>
                <a:spcPct val="115000"/>
              </a:lnSpc>
              <a:spcBef>
                <a:spcPts val="1600"/>
              </a:spcBef>
              <a:spcAft>
                <a:spcPts val="1600"/>
              </a:spcAft>
              <a:buClr>
                <a:schemeClr val="lt2"/>
              </a:buClr>
              <a:buSzPts val="1400"/>
              <a:buFont typeface="Roboto"/>
              <a:buChar char="■"/>
              <a:defRPr>
                <a:solidFill>
                  <a:schemeClr val="lt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upwork.com/hiring/development/understanding-it-security-and-network-security/"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http://s/www.upwork.com/hiring/development/a-guide-to-server-technology/"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6224" y="656427"/>
            <a:ext cx="8222100" cy="1012800"/>
          </a:xfrm>
        </p:spPr>
        <p:txBody>
          <a:bodyPr/>
          <a:lstStyle/>
          <a:p>
            <a:endParaRPr lang="en-US" dirty="0"/>
          </a:p>
        </p:txBody>
      </p:sp>
      <p:sp>
        <p:nvSpPr>
          <p:cNvPr id="3" name="Rectangle 2"/>
          <p:cNvSpPr/>
          <p:nvPr/>
        </p:nvSpPr>
        <p:spPr>
          <a:xfrm>
            <a:off x="2671479" y="2110085"/>
            <a:ext cx="3801041" cy="923330"/>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5400" b="1" cap="none" spc="0" dirty="0" smtClean="0">
                <a:ln/>
                <a:solidFill>
                  <a:schemeClr val="accent3"/>
                </a:solidFill>
                <a:effectLst/>
              </a:rPr>
              <a:t>WELCOME</a:t>
            </a:r>
            <a:endParaRPr lang="en-US" sz="5400" b="1" cap="none" spc="0" dirty="0">
              <a:ln/>
              <a:solidFill>
                <a:schemeClr val="accent3"/>
              </a:solidFill>
              <a:effectLst/>
            </a:endParaRPr>
          </a:p>
        </p:txBody>
      </p:sp>
    </p:spTree>
    <p:extLst>
      <p:ext uri="{BB962C8B-B14F-4D97-AF65-F5344CB8AC3E}">
        <p14:creationId xmlns:p14="http://schemas.microsoft.com/office/powerpoint/2010/main" val="769342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2"/>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Contd.</a:t>
            </a:r>
            <a:endParaRPr/>
          </a:p>
        </p:txBody>
      </p:sp>
      <p:sp>
        <p:nvSpPr>
          <p:cNvPr id="123" name="Google Shape;123;p22"/>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600" b="1" dirty="0"/>
              <a:t>Regulations demand it</a:t>
            </a:r>
            <a:endParaRPr sz="1600" b="1" dirty="0"/>
          </a:p>
          <a:p>
            <a:pPr marL="0" lvl="0" indent="0" algn="just" rtl="0">
              <a:spcBef>
                <a:spcPts val="1600"/>
              </a:spcBef>
              <a:spcAft>
                <a:spcPts val="0"/>
              </a:spcAft>
              <a:buNone/>
            </a:pPr>
            <a:r>
              <a:rPr lang="en" sz="1600" dirty="0"/>
              <a:t>Healthcare providers are required by the Health Insurance Portability and Accountability Act (HIPAA) to implement security features that protect patients’ sensitive health information. Institutions of higher learning must take similar steps under the Family Education Rights and Privacy Act (FERPA), while retailers must contend with the Fair Credit Practices Act (FCPA) and similar laws. Encryption helps businesses stay compliant as well as helps protect the valuable data of their customers.</a:t>
            </a:r>
            <a:endParaRPr sz="1600" dirty="0"/>
          </a:p>
          <a:p>
            <a:pPr marL="0" lvl="0" indent="0" algn="l" rtl="0">
              <a:spcBef>
                <a:spcPts val="1600"/>
              </a:spcBef>
              <a:spcAft>
                <a:spcPts val="1600"/>
              </a:spcAft>
              <a:buNone/>
            </a:pPr>
            <a:endParaRPr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3">
                                            <p:txEl>
                                              <p:pRg st="0" end="0"/>
                                            </p:txEl>
                                          </p:spTgt>
                                        </p:tgtEl>
                                        <p:attrNameLst>
                                          <p:attrName>style.visibility</p:attrName>
                                        </p:attrNameLst>
                                      </p:cBhvr>
                                      <p:to>
                                        <p:strVal val="visible"/>
                                      </p:to>
                                    </p:set>
                                    <p:anim calcmode="lin" valueType="num">
                                      <p:cBhvr additive="base">
                                        <p:cTn id="7" dur="500" fill="hold"/>
                                        <p:tgtEl>
                                          <p:spTgt spid="1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3">
                                            <p:txEl>
                                              <p:pRg st="1" end="1"/>
                                            </p:txEl>
                                          </p:spTgt>
                                        </p:tgtEl>
                                        <p:attrNameLst>
                                          <p:attrName>style.visibility</p:attrName>
                                        </p:attrNameLst>
                                      </p:cBhvr>
                                      <p:to>
                                        <p:strVal val="visible"/>
                                      </p:to>
                                    </p:set>
                                    <p:anim calcmode="lin" valueType="num">
                                      <p:cBhvr additive="base">
                                        <p:cTn id="13" dur="500" fill="hold"/>
                                        <p:tgtEl>
                                          <p:spTgt spid="1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lstStyle/>
          <a:p>
            <a:pPr marL="114300" indent="0">
              <a:buNone/>
            </a:pPr>
            <a:endParaRPr lang="en-US" dirty="0"/>
          </a:p>
        </p:txBody>
      </p:sp>
      <p:sp>
        <p:nvSpPr>
          <p:cNvPr id="4" name="Rectangle 3"/>
          <p:cNvSpPr/>
          <p:nvPr/>
        </p:nvSpPr>
        <p:spPr>
          <a:xfrm>
            <a:off x="2421411" y="2110085"/>
            <a:ext cx="4301177" cy="923330"/>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THANK YOU</a:t>
            </a:r>
            <a:endParaRPr lang="en-US"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extLst>
      <p:ext uri="{BB962C8B-B14F-4D97-AF65-F5344CB8AC3E}">
        <p14:creationId xmlns:p14="http://schemas.microsoft.com/office/powerpoint/2010/main" val="1055584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3"/>
          <p:cNvSpPr txBox="1">
            <a:spLocks noGrp="1"/>
          </p:cNvSpPr>
          <p:nvPr>
            <p:ph type="ctrTitle"/>
          </p:nvPr>
        </p:nvSpPr>
        <p:spPr>
          <a:xfrm>
            <a:off x="1136973" y="195943"/>
            <a:ext cx="4237459" cy="270588"/>
          </a:xfrm>
          <a:prstGeom prst="rect">
            <a:avLst/>
          </a:prstGeom>
        </p:spPr>
        <p:txBody>
          <a:bodyPr spcFirstLastPara="1" wrap="square" lIns="91425" tIns="91425" rIns="91425" bIns="91425" anchor="b" anchorCtr="0">
            <a:noAutofit/>
          </a:bodyPr>
          <a:lstStyle/>
          <a:p>
            <a:pPr marL="0" lvl="0" indent="0" algn="just" rtl="0">
              <a:spcBef>
                <a:spcPts val="0"/>
              </a:spcBef>
              <a:spcAft>
                <a:spcPts val="0"/>
              </a:spcAft>
              <a:buNone/>
            </a:pPr>
            <a:endParaRPr sz="6600" dirty="0"/>
          </a:p>
        </p:txBody>
      </p:sp>
      <p:sp>
        <p:nvSpPr>
          <p:cNvPr id="68" name="Google Shape;68;p13"/>
          <p:cNvSpPr txBox="1">
            <a:spLocks noGrp="1"/>
          </p:cNvSpPr>
          <p:nvPr>
            <p:ph type="subTitle" idx="1"/>
          </p:nvPr>
        </p:nvSpPr>
        <p:spPr>
          <a:xfrm>
            <a:off x="3853544" y="2957071"/>
            <a:ext cx="3741574" cy="1652252"/>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US" dirty="0" smtClean="0">
                <a:solidFill>
                  <a:srgbClr val="002060"/>
                </a:solidFill>
              </a:rPr>
              <a:t>BY</a:t>
            </a:r>
          </a:p>
          <a:p>
            <a:pPr marL="0" lvl="0" indent="0" algn="just" rtl="0">
              <a:spcBef>
                <a:spcPts val="0"/>
              </a:spcBef>
              <a:spcAft>
                <a:spcPts val="0"/>
              </a:spcAft>
              <a:buNone/>
            </a:pPr>
            <a:r>
              <a:rPr lang="en-US" dirty="0" smtClean="0">
                <a:solidFill>
                  <a:srgbClr val="002060"/>
                </a:solidFill>
              </a:rPr>
              <a:t>JANARDAN A. KASAR</a:t>
            </a:r>
          </a:p>
          <a:p>
            <a:pPr marL="0" lvl="0" indent="0" algn="just" rtl="0">
              <a:spcBef>
                <a:spcPts val="0"/>
              </a:spcBef>
              <a:spcAft>
                <a:spcPts val="0"/>
              </a:spcAft>
              <a:buNone/>
            </a:pPr>
            <a:r>
              <a:rPr lang="en-US" dirty="0" smtClean="0">
                <a:solidFill>
                  <a:srgbClr val="002060"/>
                </a:solidFill>
              </a:rPr>
              <a:t>(PROB. DEPUTY COLLECTOR)</a:t>
            </a:r>
          </a:p>
          <a:p>
            <a:pPr marL="0" lvl="0" indent="0" algn="just" rtl="0">
              <a:spcBef>
                <a:spcPts val="0"/>
              </a:spcBef>
              <a:spcAft>
                <a:spcPts val="0"/>
              </a:spcAft>
              <a:buNone/>
            </a:pPr>
            <a:r>
              <a:rPr lang="en-US" dirty="0" smtClean="0">
                <a:solidFill>
                  <a:srgbClr val="002060"/>
                </a:solidFill>
              </a:rPr>
              <a:t>CLASS – D</a:t>
            </a:r>
          </a:p>
          <a:p>
            <a:pPr marL="0" lvl="0" indent="0" algn="just" rtl="0">
              <a:spcBef>
                <a:spcPts val="0"/>
              </a:spcBef>
              <a:spcAft>
                <a:spcPts val="0"/>
              </a:spcAft>
              <a:buNone/>
            </a:pPr>
            <a:r>
              <a:rPr lang="en-US" dirty="0" smtClean="0">
                <a:solidFill>
                  <a:srgbClr val="002060"/>
                </a:solidFill>
              </a:rPr>
              <a:t>ROLL NO – D-31</a:t>
            </a:r>
          </a:p>
          <a:p>
            <a:pPr marL="0" lvl="0" indent="0" algn="just" rtl="0">
              <a:spcBef>
                <a:spcPts val="0"/>
              </a:spcBef>
              <a:spcAft>
                <a:spcPts val="0"/>
              </a:spcAft>
              <a:buNone/>
            </a:pPr>
            <a:endParaRPr dirty="0">
              <a:solidFill>
                <a:srgbClr val="002060"/>
              </a:solidFill>
            </a:endParaRPr>
          </a:p>
        </p:txBody>
      </p:sp>
      <p:sp>
        <p:nvSpPr>
          <p:cNvPr id="4" name="Rectangle 3"/>
          <p:cNvSpPr/>
          <p:nvPr/>
        </p:nvSpPr>
        <p:spPr>
          <a:xfrm>
            <a:off x="505870" y="925096"/>
            <a:ext cx="8337539" cy="830997"/>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 sz="4800" b="1" cap="none" spc="0" dirty="0" smtClean="0">
                <a:ln/>
                <a:solidFill>
                  <a:schemeClr val="accent3"/>
                </a:solidFill>
                <a:effectLst/>
              </a:rPr>
              <a:t>Encrypt files to protect data</a:t>
            </a:r>
            <a:endParaRPr lang="en-US" sz="4800" b="1" cap="none" spc="0" dirty="0">
              <a:ln/>
              <a:solidFill>
                <a:schemeClr val="accent3"/>
              </a:solidFill>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2400" dirty="0"/>
              <a:t>WHAT IS ENCRYPTION AND HOW DOES IT WORK?</a:t>
            </a:r>
            <a:endParaRPr sz="2400" dirty="0"/>
          </a:p>
        </p:txBody>
      </p:sp>
      <p:sp>
        <p:nvSpPr>
          <p:cNvPr id="74" name="Google Shape;74;p1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just" rtl="0">
              <a:spcBef>
                <a:spcPts val="0"/>
              </a:spcBef>
              <a:spcAft>
                <a:spcPts val="1600"/>
              </a:spcAft>
              <a:buNone/>
            </a:pPr>
            <a:r>
              <a:rPr lang="en" dirty="0">
                <a:solidFill>
                  <a:srgbClr val="222222"/>
                </a:solidFill>
                <a:highlight>
                  <a:srgbClr val="FFFFFF"/>
                </a:highlight>
                <a:latin typeface="Arial"/>
                <a:ea typeface="Arial"/>
                <a:cs typeface="Arial"/>
                <a:sym typeface="Arial"/>
              </a:rPr>
              <a:t>While </a:t>
            </a:r>
            <a:r>
              <a:rPr lang="en" dirty="0">
                <a:solidFill>
                  <a:srgbClr val="37A000"/>
                </a:solidFill>
                <a:highlight>
                  <a:srgbClr val="FFFFFF"/>
                </a:highlight>
                <a:uFill>
                  <a:noFill/>
                </a:uFill>
                <a:latin typeface="Arial"/>
                <a:ea typeface="Arial"/>
                <a:cs typeface="Arial"/>
                <a:sym typeface="Arial"/>
                <a:hlinkClick r:id="rId3"/>
              </a:rPr>
              <a:t>IT security</a:t>
            </a:r>
            <a:r>
              <a:rPr lang="en" dirty="0">
                <a:solidFill>
                  <a:srgbClr val="222222"/>
                </a:solidFill>
                <a:highlight>
                  <a:srgbClr val="FFFFFF"/>
                </a:highlight>
                <a:latin typeface="Arial"/>
                <a:ea typeface="Arial"/>
                <a:cs typeface="Arial"/>
                <a:sym typeface="Arial"/>
              </a:rPr>
              <a:t> seeks to protect our physical assets—networked computers, databases, </a:t>
            </a:r>
            <a:r>
              <a:rPr lang="en" dirty="0">
                <a:solidFill>
                  <a:srgbClr val="37A000"/>
                </a:solidFill>
                <a:highlight>
                  <a:srgbClr val="FFFFFF"/>
                </a:highlight>
                <a:uFill>
                  <a:noFill/>
                </a:uFill>
                <a:latin typeface="Arial"/>
                <a:ea typeface="Arial"/>
                <a:cs typeface="Arial"/>
                <a:sym typeface="Arial"/>
                <a:hlinkClick r:id="rId4"/>
              </a:rPr>
              <a:t>servers</a:t>
            </a:r>
            <a:r>
              <a:rPr lang="en" dirty="0">
                <a:solidFill>
                  <a:srgbClr val="222222"/>
                </a:solidFill>
                <a:highlight>
                  <a:srgbClr val="FFFFFF"/>
                </a:highlight>
                <a:latin typeface="Arial"/>
                <a:ea typeface="Arial"/>
                <a:cs typeface="Arial"/>
                <a:sym typeface="Arial"/>
              </a:rPr>
              <a:t>, etc.—encryption protects the data that lives on and between those assets. It’s one of the most powerful ways to keep your data safe, </a:t>
            </a:r>
            <a:r>
              <a:rPr lang="en" dirty="0" smtClean="0">
                <a:solidFill>
                  <a:srgbClr val="222222"/>
                </a:solidFill>
                <a:highlight>
                  <a:srgbClr val="FFFFFF"/>
                </a:highlight>
                <a:latin typeface="Arial"/>
                <a:ea typeface="Arial"/>
                <a:cs typeface="Arial"/>
                <a:sym typeface="Arial"/>
              </a:rPr>
              <a:t>it’s </a:t>
            </a:r>
            <a:r>
              <a:rPr lang="en" dirty="0">
                <a:solidFill>
                  <a:srgbClr val="222222"/>
                </a:solidFill>
                <a:highlight>
                  <a:srgbClr val="FFFFFF"/>
                </a:highlight>
                <a:latin typeface="Arial"/>
                <a:ea typeface="Arial"/>
                <a:cs typeface="Arial"/>
                <a:sym typeface="Arial"/>
              </a:rPr>
              <a:t>a major </a:t>
            </a:r>
            <a:r>
              <a:rPr lang="en" dirty="0" smtClean="0">
                <a:solidFill>
                  <a:srgbClr val="222222"/>
                </a:solidFill>
                <a:highlight>
                  <a:srgbClr val="FFFFFF"/>
                </a:highlight>
                <a:latin typeface="Arial"/>
                <a:ea typeface="Arial"/>
                <a:cs typeface="Arial"/>
                <a:sym typeface="Arial"/>
              </a:rPr>
              <a:t>deterrent to </a:t>
            </a:r>
            <a:r>
              <a:rPr lang="en" dirty="0">
                <a:solidFill>
                  <a:srgbClr val="222222"/>
                </a:solidFill>
                <a:highlight>
                  <a:srgbClr val="FFFFFF"/>
                </a:highlight>
                <a:latin typeface="Arial"/>
                <a:ea typeface="Arial"/>
                <a:cs typeface="Arial"/>
                <a:sym typeface="Arial"/>
              </a:rPr>
              <a:t>hackers. Even if data does end up getting stolen, it will be unreadable and nearly useless if it’s encrypted.</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4">
                                            <p:txEl>
                                              <p:pRg st="0" end="0"/>
                                            </p:txEl>
                                          </p:spTgt>
                                        </p:tgtEl>
                                        <p:attrNameLst>
                                          <p:attrName>style.visibility</p:attrName>
                                        </p:attrNameLst>
                                      </p:cBhvr>
                                      <p:to>
                                        <p:strVal val="visible"/>
                                      </p:to>
                                    </p:set>
                                    <p:anim calcmode="lin" valueType="num">
                                      <p:cBhvr additive="base">
                                        <p:cTn id="7" dur="500" fill="hold"/>
                                        <p:tgtEl>
                                          <p:spTgt spid="7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How does it work?</a:t>
            </a:r>
            <a:endParaRPr/>
          </a:p>
        </p:txBody>
      </p:sp>
      <p:sp>
        <p:nvSpPr>
          <p:cNvPr id="80" name="Google Shape;80;p15"/>
          <p:cNvSpPr txBox="1">
            <a:spLocks noGrp="1"/>
          </p:cNvSpPr>
          <p:nvPr>
            <p:ph type="body" idx="1"/>
          </p:nvPr>
        </p:nvSpPr>
        <p:spPr>
          <a:xfrm>
            <a:off x="462570" y="1835100"/>
            <a:ext cx="8222100" cy="2710200"/>
          </a:xfrm>
          <a:prstGeom prst="rect">
            <a:avLst/>
          </a:prstGeom>
        </p:spPr>
        <p:txBody>
          <a:bodyPr spcFirstLastPara="1" wrap="square" lIns="91425" tIns="91425" rIns="91425" bIns="91425" anchor="t" anchorCtr="0">
            <a:noAutofit/>
          </a:bodyPr>
          <a:lstStyle/>
          <a:p>
            <a:pPr marL="0" lvl="0" indent="0" algn="just" rtl="0">
              <a:spcBef>
                <a:spcPts val="0"/>
              </a:spcBef>
              <a:spcAft>
                <a:spcPts val="1600"/>
              </a:spcAft>
              <a:buNone/>
            </a:pPr>
            <a:r>
              <a:rPr lang="en" b="1" dirty="0">
                <a:solidFill>
                  <a:srgbClr val="222222"/>
                </a:solidFill>
                <a:highlight>
                  <a:srgbClr val="FFFFFF"/>
                </a:highlight>
                <a:latin typeface="Arial"/>
                <a:ea typeface="Arial"/>
                <a:cs typeface="Arial"/>
                <a:sym typeface="Arial"/>
              </a:rPr>
              <a:t>Encryption</a:t>
            </a:r>
            <a:r>
              <a:rPr lang="en" dirty="0">
                <a:solidFill>
                  <a:srgbClr val="222222"/>
                </a:solidFill>
                <a:highlight>
                  <a:srgbClr val="FFFFFF"/>
                </a:highlight>
                <a:latin typeface="Arial"/>
                <a:ea typeface="Arial"/>
                <a:cs typeface="Arial"/>
                <a:sym typeface="Arial"/>
              </a:rPr>
              <a:t>—based on the ancient art of cryptography—uses </a:t>
            </a:r>
            <a:r>
              <a:rPr lang="en" dirty="0" smtClean="0">
                <a:solidFill>
                  <a:srgbClr val="222222"/>
                </a:solidFill>
                <a:highlight>
                  <a:srgbClr val="FFFFFF"/>
                </a:highlight>
                <a:latin typeface="Arial"/>
                <a:ea typeface="Arial"/>
                <a:cs typeface="Arial"/>
                <a:sym typeface="Arial"/>
              </a:rPr>
              <a:t>to </a:t>
            </a:r>
            <a:r>
              <a:rPr lang="en" dirty="0">
                <a:solidFill>
                  <a:srgbClr val="222222"/>
                </a:solidFill>
                <a:highlight>
                  <a:srgbClr val="FFFFFF"/>
                </a:highlight>
                <a:latin typeface="Arial"/>
                <a:ea typeface="Arial"/>
                <a:cs typeface="Arial"/>
                <a:sym typeface="Arial"/>
              </a:rPr>
              <a:t>turn plain text into an unreadable, jumbled code. To decrypt that </a:t>
            </a:r>
            <a:r>
              <a:rPr lang="en" dirty="0" smtClean="0">
                <a:solidFill>
                  <a:srgbClr val="222222"/>
                </a:solidFill>
                <a:highlight>
                  <a:srgbClr val="FFFFFF"/>
                </a:highlight>
                <a:latin typeface="Arial"/>
                <a:ea typeface="Arial"/>
                <a:cs typeface="Arial"/>
                <a:sym typeface="Arial"/>
              </a:rPr>
              <a:t>text </a:t>
            </a:r>
            <a:r>
              <a:rPr lang="en" dirty="0">
                <a:solidFill>
                  <a:srgbClr val="222222"/>
                </a:solidFill>
                <a:highlight>
                  <a:srgbClr val="FFFFFF"/>
                </a:highlight>
                <a:latin typeface="Arial"/>
                <a:ea typeface="Arial"/>
                <a:cs typeface="Arial"/>
                <a:sym typeface="Arial"/>
              </a:rPr>
              <a:t>into plaintext, you need an </a:t>
            </a:r>
            <a:r>
              <a:rPr lang="en" b="1" dirty="0">
                <a:solidFill>
                  <a:srgbClr val="222222"/>
                </a:solidFill>
                <a:highlight>
                  <a:srgbClr val="FFFFFF"/>
                </a:highlight>
                <a:latin typeface="Arial"/>
                <a:ea typeface="Arial"/>
                <a:cs typeface="Arial"/>
                <a:sym typeface="Arial"/>
              </a:rPr>
              <a:t>encryption key</a:t>
            </a:r>
            <a:r>
              <a:rPr lang="en" dirty="0">
                <a:solidFill>
                  <a:srgbClr val="222222"/>
                </a:solidFill>
                <a:highlight>
                  <a:srgbClr val="FFFFFF"/>
                </a:highlight>
                <a:latin typeface="Arial"/>
                <a:ea typeface="Arial"/>
                <a:cs typeface="Arial"/>
                <a:sym typeface="Arial"/>
              </a:rPr>
              <a:t>, a series of bits that decode the text. The key is something only you or the intended recipient has in their possession. Computers are capable of breaking encrypted code by guessing an encryption key, but for very sophisticated algorithms like an elliptic curve algorithm, this could take a very, very long time.</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0">
                                            <p:txEl>
                                              <p:pRg st="0" end="0"/>
                                            </p:txEl>
                                          </p:spTgt>
                                        </p:tgtEl>
                                        <p:attrNameLst>
                                          <p:attrName>style.visibility</p:attrName>
                                        </p:attrNameLst>
                                      </p:cBhvr>
                                      <p:to>
                                        <p:strVal val="visible"/>
                                      </p:to>
                                    </p:set>
                                    <p:anim calcmode="lin" valueType="num">
                                      <p:cBhvr additive="base">
                                        <p:cTn id="7" dur="500" fill="hold"/>
                                        <p:tgtEl>
                                          <p:spTgt spid="8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6"/>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Example</a:t>
            </a:r>
            <a:endParaRPr dirty="0"/>
          </a:p>
        </p:txBody>
      </p:sp>
      <p:sp>
        <p:nvSpPr>
          <p:cNvPr id="86" name="Google Shape;86;p16"/>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600" dirty="0"/>
              <a:t>Say you want to encrypt this sentence:</a:t>
            </a:r>
            <a:endParaRPr sz="1600" dirty="0"/>
          </a:p>
          <a:p>
            <a:pPr marL="0" lvl="0" indent="0" algn="l" rtl="0">
              <a:spcBef>
                <a:spcPts val="1600"/>
              </a:spcBef>
              <a:spcAft>
                <a:spcPts val="0"/>
              </a:spcAft>
              <a:buNone/>
            </a:pPr>
            <a:r>
              <a:rPr lang="en" sz="1600" dirty="0"/>
              <a:t>“Protect your data with encryption.”</a:t>
            </a:r>
            <a:endParaRPr sz="1600" dirty="0"/>
          </a:p>
          <a:p>
            <a:pPr marL="0" lvl="0" indent="0" algn="l" rtl="0">
              <a:spcBef>
                <a:spcPts val="1600"/>
              </a:spcBef>
              <a:spcAft>
                <a:spcPts val="0"/>
              </a:spcAft>
              <a:buNone/>
            </a:pPr>
            <a:r>
              <a:rPr lang="en" sz="1600" dirty="0"/>
              <a:t>If you use a 39-bit encryption key, the encrypted sentence would look like this:</a:t>
            </a:r>
            <a:endParaRPr sz="1600" dirty="0"/>
          </a:p>
          <a:p>
            <a:pPr marL="0" lvl="0" indent="0" algn="l" rtl="0">
              <a:spcBef>
                <a:spcPts val="1600"/>
              </a:spcBef>
              <a:spcAft>
                <a:spcPts val="0"/>
              </a:spcAft>
              <a:buNone/>
            </a:pPr>
            <a:r>
              <a:rPr lang="en" sz="1600" dirty="0"/>
              <a:t>“EnCt210a37f599cb5b5c0db6cd47a6da0dc9b728e2f8c10a37f599cb5b5c0db6cd47asQK8W/ikwIb97tVolfr9/Jbq5NU42GJGFEU/N5j9UEuWPCZUyVAsZQisvMxl9h9IwEmS.”</a:t>
            </a:r>
            <a:endParaRPr sz="1600" dirty="0"/>
          </a:p>
          <a:p>
            <a:pPr marL="0" lvl="0" indent="0" algn="l" rtl="0">
              <a:spcBef>
                <a:spcPts val="1600"/>
              </a:spcBef>
              <a:spcAft>
                <a:spcPts val="0"/>
              </a:spcAft>
              <a:buNone/>
            </a:pPr>
            <a:r>
              <a:rPr lang="en" sz="1600" dirty="0"/>
              <a:t>You can send that encrypted message to someone, separately share the key, then they’re able to decrypt it and read the original sentence.</a:t>
            </a:r>
            <a:endParaRPr sz="1600" dirty="0"/>
          </a:p>
          <a:p>
            <a:pPr marL="0" lvl="0" indent="0" algn="l" rtl="0">
              <a:spcBef>
                <a:spcPts val="1600"/>
              </a:spcBef>
              <a:spcAft>
                <a:spcPts val="1600"/>
              </a:spcAft>
              <a:buNone/>
            </a:pPr>
            <a:endParaRPr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7"/>
          <p:cNvSpPr txBox="1">
            <a:spLocks noGrp="1"/>
          </p:cNvSpPr>
          <p:nvPr>
            <p:ph type="title"/>
          </p:nvPr>
        </p:nvSpPr>
        <p:spPr>
          <a:xfrm>
            <a:off x="471900" y="110500"/>
            <a:ext cx="8067000" cy="743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Grphical representation</a:t>
            </a:r>
            <a:endParaRPr/>
          </a:p>
        </p:txBody>
      </p:sp>
      <p:sp>
        <p:nvSpPr>
          <p:cNvPr id="92" name="Google Shape;92;p17"/>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a:p>
        </p:txBody>
      </p:sp>
      <p:pic>
        <p:nvPicPr>
          <p:cNvPr id="93" name="Google Shape;93;p17"/>
          <p:cNvPicPr preferRelativeResize="0"/>
          <p:nvPr/>
        </p:nvPicPr>
        <p:blipFill>
          <a:blip r:embed="rId3">
            <a:alphaModFix/>
          </a:blip>
          <a:stretch>
            <a:fillRect/>
          </a:stretch>
        </p:blipFill>
        <p:spPr>
          <a:xfrm>
            <a:off x="0" y="1173475"/>
            <a:ext cx="9144000" cy="3970026"/>
          </a:xfrm>
          <a:prstGeom prst="rect">
            <a:avLst/>
          </a:prstGeom>
          <a:noFill/>
          <a:ln>
            <a:noFill/>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8"/>
          <p:cNvSpPr txBox="1">
            <a:spLocks noGrp="1"/>
          </p:cNvSpPr>
          <p:nvPr>
            <p:ph type="title"/>
          </p:nvPr>
        </p:nvSpPr>
        <p:spPr>
          <a:xfrm>
            <a:off x="471900" y="155075"/>
            <a:ext cx="8222100" cy="833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A few types of encryption</a:t>
            </a:r>
            <a:endParaRPr/>
          </a:p>
        </p:txBody>
      </p:sp>
      <p:sp>
        <p:nvSpPr>
          <p:cNvPr id="99" name="Google Shape;99;p18"/>
          <p:cNvSpPr txBox="1">
            <a:spLocks noGrp="1"/>
          </p:cNvSpPr>
          <p:nvPr>
            <p:ph type="body" idx="1"/>
          </p:nvPr>
        </p:nvSpPr>
        <p:spPr>
          <a:xfrm>
            <a:off x="471900" y="1736300"/>
            <a:ext cx="8222100" cy="45930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 sz="1500" b="1" dirty="0"/>
              <a:t>Secret-key algorithms</a:t>
            </a:r>
            <a:r>
              <a:rPr lang="en" sz="1500" dirty="0"/>
              <a:t>: Also known as symmetric algorithms, or private-key, this algorithm uses </a:t>
            </a:r>
            <a:r>
              <a:rPr lang="en" sz="1500" b="1" dirty="0"/>
              <a:t>the same key for encryption and decryption</a:t>
            </a:r>
            <a:r>
              <a:rPr lang="en" sz="1500" dirty="0"/>
              <a:t>. This is a touch more vulnerable because anyone who gets a hold of that one key can read anything you encrypt. Also, passing that secret key over internet or network connections makes it more vulnerable to theft.</a:t>
            </a:r>
            <a:endParaRPr sz="1500" dirty="0"/>
          </a:p>
          <a:p>
            <a:pPr marL="0" lvl="0" indent="0" algn="just" rtl="0">
              <a:spcBef>
                <a:spcPts val="1600"/>
              </a:spcBef>
              <a:spcAft>
                <a:spcPts val="1600"/>
              </a:spcAft>
              <a:buNone/>
            </a:pPr>
            <a:r>
              <a:rPr lang="en" sz="1500" b="1" dirty="0"/>
              <a:t>Public-key algorithms</a:t>
            </a:r>
            <a:r>
              <a:rPr lang="en" sz="1500" dirty="0"/>
              <a:t>: These are also known as asymmetric algorithms. With public-key encryption, there are two different, related encryption keys—one for encryption, and one for decryption. The public key is how the information is sent to you, and the private key decodes it (much like having a secure lock box on your front porch that a delivery person can put a package in, then only you can access that package with your private key). The benefit here is the key isn’t subject to being sent over insecure networks, but it does require more computer processing power so it’s a bit slower.</a:t>
            </a:r>
            <a:endParaRPr sz="1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9">
                                            <p:txEl>
                                              <p:pRg st="0" end="0"/>
                                            </p:txEl>
                                          </p:spTgt>
                                        </p:tgtEl>
                                        <p:attrNameLst>
                                          <p:attrName>style.visibility</p:attrName>
                                        </p:attrNameLst>
                                      </p:cBhvr>
                                      <p:to>
                                        <p:strVal val="visible"/>
                                      </p:to>
                                    </p:set>
                                    <p:anim calcmode="lin" valueType="num">
                                      <p:cBhvr additive="base">
                                        <p:cTn id="7" dur="500" fill="hold"/>
                                        <p:tgtEl>
                                          <p:spTgt spid="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9">
                                            <p:txEl>
                                              <p:pRg st="1" end="1"/>
                                            </p:txEl>
                                          </p:spTgt>
                                        </p:tgtEl>
                                        <p:attrNameLst>
                                          <p:attrName>style.visibility</p:attrName>
                                        </p:attrNameLst>
                                      </p:cBhvr>
                                      <p:to>
                                        <p:strVal val="visible"/>
                                      </p:to>
                                    </p:set>
                                    <p:anim calcmode="lin" valueType="num">
                                      <p:cBhvr additive="base">
                                        <p:cTn id="13" dur="500" fill="hold"/>
                                        <p:tgtEl>
                                          <p:spTgt spid="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0"/>
          <p:cNvSpPr txBox="1">
            <a:spLocks noGrp="1"/>
          </p:cNvSpPr>
          <p:nvPr>
            <p:ph type="title"/>
          </p:nvPr>
        </p:nvSpPr>
        <p:spPr>
          <a:xfrm>
            <a:off x="471900" y="271250"/>
            <a:ext cx="8222100" cy="1235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2400"/>
              <a:t>Why is encryption important?</a:t>
            </a:r>
            <a:endParaRPr sz="2400"/>
          </a:p>
          <a:p>
            <a:pPr marL="0" lvl="0" indent="0" algn="l" rtl="0">
              <a:spcBef>
                <a:spcPts val="0"/>
              </a:spcBef>
              <a:spcAft>
                <a:spcPts val="0"/>
              </a:spcAft>
              <a:buNone/>
            </a:pPr>
            <a:r>
              <a:rPr lang="en" sz="2400"/>
              <a:t> Here are three reasons:</a:t>
            </a:r>
            <a:endParaRPr sz="2400"/>
          </a:p>
        </p:txBody>
      </p:sp>
      <p:sp>
        <p:nvSpPr>
          <p:cNvPr id="111" name="Google Shape;111;p20"/>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600" b="1" dirty="0"/>
              <a:t>Internet privacy concerns are real: </a:t>
            </a:r>
            <a:endParaRPr sz="1600" b="1" dirty="0"/>
          </a:p>
          <a:p>
            <a:pPr marL="0" lvl="0" indent="0" algn="just" rtl="0">
              <a:spcBef>
                <a:spcPts val="1600"/>
              </a:spcBef>
              <a:spcAft>
                <a:spcPts val="0"/>
              </a:spcAft>
              <a:buNone/>
            </a:pPr>
            <a:r>
              <a:rPr lang="en" sz="1600" dirty="0"/>
              <a:t>Encryption helps protect privacy by turning personal information into “for your eyes only” messages intended only for the parties that need them — and no one else. You should make sure that your emails are being sent over an encrypted connection, or that you are encrypting each message. Most email clients come with the option for encryption in the settings menu, and if you check your email with a web browser, take a moment to ensure that SSL encryption is available.</a:t>
            </a:r>
            <a:endParaRPr sz="1600" dirty="0"/>
          </a:p>
          <a:p>
            <a:pPr marL="0" lvl="0" indent="0" algn="l" rtl="0">
              <a:spcBef>
                <a:spcPts val="1600"/>
              </a:spcBef>
              <a:spcAft>
                <a:spcPts val="1600"/>
              </a:spcAft>
              <a:buNone/>
            </a:pPr>
            <a:endParaRPr sz="1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1">
                                            <p:txEl>
                                              <p:pRg st="0" end="0"/>
                                            </p:txEl>
                                          </p:spTgt>
                                        </p:tgtEl>
                                        <p:attrNameLst>
                                          <p:attrName>style.visibility</p:attrName>
                                        </p:attrNameLst>
                                      </p:cBhvr>
                                      <p:to>
                                        <p:strVal val="visible"/>
                                      </p:to>
                                    </p:set>
                                    <p:anim calcmode="lin" valueType="num">
                                      <p:cBhvr additive="base">
                                        <p:cTn id="7" dur="500" fill="hold"/>
                                        <p:tgtEl>
                                          <p:spTgt spid="1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1">
                                            <p:txEl>
                                              <p:pRg st="1" end="1"/>
                                            </p:txEl>
                                          </p:spTgt>
                                        </p:tgtEl>
                                        <p:attrNameLst>
                                          <p:attrName>style.visibility</p:attrName>
                                        </p:attrNameLst>
                                      </p:cBhvr>
                                      <p:to>
                                        <p:strVal val="visible"/>
                                      </p:to>
                                    </p:set>
                                    <p:anim calcmode="lin" valueType="num">
                                      <p:cBhvr additive="base">
                                        <p:cTn id="13" dur="500" fill="hold"/>
                                        <p:tgtEl>
                                          <p:spTgt spid="1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21"/>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Contd.</a:t>
            </a:r>
            <a:endParaRPr/>
          </a:p>
        </p:txBody>
      </p:sp>
      <p:sp>
        <p:nvSpPr>
          <p:cNvPr id="117" name="Google Shape;117;p21"/>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dirty="0"/>
              <a:t>Hacking is big business</a:t>
            </a:r>
            <a:endParaRPr b="1" dirty="0"/>
          </a:p>
          <a:p>
            <a:pPr marL="0" lvl="0" indent="0" algn="l" rtl="0">
              <a:spcBef>
                <a:spcPts val="1600"/>
              </a:spcBef>
              <a:spcAft>
                <a:spcPts val="0"/>
              </a:spcAft>
              <a:buNone/>
            </a:pPr>
            <a:r>
              <a:rPr lang="en" dirty="0"/>
              <a:t>Hackers aren’t just bored kids in a basement anymore. They’re big business, and in some cases, they’re multinational outfits. Large-scale data breaches that you may have heard about in the news demonstrate that people are out to steal personal information to fill their pockets.</a:t>
            </a:r>
            <a:endParaRPr dirty="0"/>
          </a:p>
          <a:p>
            <a:pPr marL="0" lvl="0" indent="0" algn="l" rtl="0">
              <a:spcBef>
                <a:spcPts val="1600"/>
              </a:spcBef>
              <a:spcAft>
                <a:spcPts val="1600"/>
              </a:spcAft>
              <a:buNone/>
            </a:pP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7">
                                            <p:txEl>
                                              <p:pRg st="0" end="0"/>
                                            </p:txEl>
                                          </p:spTgt>
                                        </p:tgtEl>
                                        <p:attrNameLst>
                                          <p:attrName>style.visibility</p:attrName>
                                        </p:attrNameLst>
                                      </p:cBhvr>
                                      <p:to>
                                        <p:strVal val="visible"/>
                                      </p:to>
                                    </p:set>
                                    <p:anim calcmode="lin" valueType="num">
                                      <p:cBhvr additive="base">
                                        <p:cTn id="7" dur="500" fill="hold"/>
                                        <p:tgtEl>
                                          <p:spTgt spid="1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7">
                                            <p:txEl>
                                              <p:pRg st="1" end="1"/>
                                            </p:txEl>
                                          </p:spTgt>
                                        </p:tgtEl>
                                        <p:attrNameLst>
                                          <p:attrName>style.visibility</p:attrName>
                                        </p:attrNameLst>
                                      </p:cBhvr>
                                      <p:to>
                                        <p:strVal val="visible"/>
                                      </p:to>
                                    </p:set>
                                    <p:anim calcmode="lin" valueType="num">
                                      <p:cBhvr additive="base">
                                        <p:cTn id="13" dur="500" fill="hold"/>
                                        <p:tgtEl>
                                          <p:spTgt spid="11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 grpId="0" build="p"/>
    </p:bldLst>
  </p:timing>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724</Words>
  <Application>Microsoft Office PowerPoint</Application>
  <PresentationFormat>On-screen Show (16:9)</PresentationFormat>
  <Paragraphs>36</Paragraphs>
  <Slides>11</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Roboto</vt:lpstr>
      <vt:lpstr>Material</vt:lpstr>
      <vt:lpstr>PowerPoint Presentation</vt:lpstr>
      <vt:lpstr>PowerPoint Presentation</vt:lpstr>
      <vt:lpstr>WHAT IS ENCRYPTION AND HOW DOES IT WORK?</vt:lpstr>
      <vt:lpstr>How does it work?</vt:lpstr>
      <vt:lpstr>Example</vt:lpstr>
      <vt:lpstr>Grphical representation</vt:lpstr>
      <vt:lpstr>A few types of encryption</vt:lpstr>
      <vt:lpstr>Why is encryption important?  Here are three reasons:</vt:lpstr>
      <vt:lpstr>Contd.</vt:lpstr>
      <vt:lpstr>Contd.</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Encription</dc:title>
  <dc:creator>RoomJ10</dc:creator>
  <cp:lastModifiedBy>J10</cp:lastModifiedBy>
  <cp:revision>11</cp:revision>
  <dcterms:modified xsi:type="dcterms:W3CDTF">2019-11-04T18:17:01Z</dcterms:modified>
</cp:coreProperties>
</file>