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5" r:id="rId9"/>
    <p:sldId id="266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34013C7-CAE2-4B28-A8CD-C1D4A8EE70F6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D4C8ECC-B1EB-46D3-B0BE-E4225E72E76E}" type="slidenum">
              <a:rPr lang="en-IN" smtClean="0"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556792"/>
            <a:ext cx="5616624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2400" dirty="0">
                <a:latin typeface="Arial Black" pitchFamily="34" charset="0"/>
              </a:rPr>
              <a:t>If you copy-paste, first know about</a:t>
            </a:r>
            <a:br>
              <a:rPr lang="en-IN" sz="2400" dirty="0">
                <a:latin typeface="Arial Black" pitchFamily="34" charset="0"/>
              </a:rPr>
            </a:br>
            <a:r>
              <a:rPr lang="en-IN" sz="3600" dirty="0">
                <a:latin typeface="Arial Black" pitchFamily="34" charset="0"/>
              </a:rPr>
              <a:t> COPYRIGHTS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4221088"/>
            <a:ext cx="3816424" cy="2016224"/>
          </a:xfrm>
        </p:spPr>
        <p:txBody>
          <a:bodyPr>
            <a:normAutofit/>
          </a:bodyPr>
          <a:lstStyle/>
          <a:p>
            <a:r>
              <a:rPr lang="en-IN" sz="2000" i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By- Sharad </a:t>
            </a:r>
            <a:r>
              <a:rPr lang="en-IN" sz="20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C. Kamble</a:t>
            </a:r>
          </a:p>
          <a:p>
            <a:r>
              <a:rPr lang="en-IN" sz="20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 Tahasildar (CPTP 5)</a:t>
            </a:r>
          </a:p>
          <a:p>
            <a:r>
              <a:rPr lang="en-IN" sz="20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 Class- D</a:t>
            </a:r>
          </a:p>
          <a:p>
            <a:r>
              <a:rPr lang="en-IN" sz="20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 Roll no.- D15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1026" name="Picture 2" descr="Image result for copy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45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Limitation of Copyright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Copyrights are granted to the owner for a limited amount of time. </a:t>
            </a:r>
            <a:endParaRPr lang="en-IN" dirty="0" smtClean="0"/>
          </a:p>
          <a:p>
            <a:r>
              <a:rPr lang="en-IN" dirty="0"/>
              <a:t>It is costly to file for copyright protection of any intellectual property</a:t>
            </a:r>
            <a:r>
              <a:rPr lang="en-IN" dirty="0" smtClean="0"/>
              <a:t>.</a:t>
            </a:r>
          </a:p>
          <a:p>
            <a:r>
              <a:rPr lang="en-IN" dirty="0"/>
              <a:t>There is always someone who is out there looking to steal the copyrighted material. Even though the copyright is protected, someone may still reproduce it illegally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0552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2492896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/>
              <a:t>Thank You……!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658733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py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699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dirty="0" smtClean="0">
                <a:latin typeface="Arial Black" pitchFamily="34" charset="0"/>
              </a:rPr>
              <a:t>What is Copyright?</a:t>
            </a:r>
            <a:br>
              <a:rPr lang="en-IN" sz="3600" dirty="0" smtClean="0">
                <a:latin typeface="Arial Black" pitchFamily="34" charset="0"/>
              </a:rPr>
            </a:br>
            <a:endParaRPr lang="en-IN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exclusive and assignable legal right, given to the originator for a fixed number of years, to print, publish, perform, film, or record literary, artistic, or musical material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b="1" dirty="0"/>
              <a:t>Copyright</a:t>
            </a:r>
            <a:r>
              <a:rPr lang="en-IN" dirty="0"/>
              <a:t> is a form of protection </a:t>
            </a:r>
            <a:r>
              <a:rPr lang="en-IN" dirty="0" smtClean="0"/>
              <a:t>given to author/creator of original work.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218017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can be protected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</a:t>
            </a:r>
            <a:r>
              <a:rPr lang="en-IN" dirty="0" smtClean="0"/>
              <a:t>iterary or dramatic work</a:t>
            </a:r>
          </a:p>
          <a:p>
            <a:r>
              <a:rPr lang="en-IN" dirty="0"/>
              <a:t>a</a:t>
            </a:r>
            <a:r>
              <a:rPr lang="en-IN" dirty="0" smtClean="0"/>
              <a:t> musical work</a:t>
            </a:r>
          </a:p>
          <a:p>
            <a:r>
              <a:rPr lang="en-IN" dirty="0" smtClean="0"/>
              <a:t>a </a:t>
            </a:r>
            <a:r>
              <a:rPr lang="en-IN" dirty="0" err="1" smtClean="0"/>
              <a:t>cinematoghaph</a:t>
            </a:r>
            <a:r>
              <a:rPr lang="en-IN" dirty="0" smtClean="0"/>
              <a:t> film</a:t>
            </a:r>
          </a:p>
          <a:p>
            <a:r>
              <a:rPr lang="en-IN" dirty="0" smtClean="0"/>
              <a:t>a sound recording</a:t>
            </a:r>
          </a:p>
          <a:p>
            <a:r>
              <a:rPr lang="en-IN" dirty="0" smtClean="0"/>
              <a:t>a </a:t>
            </a:r>
            <a:r>
              <a:rPr lang="en-IN" dirty="0" err="1" smtClean="0"/>
              <a:t>photoghaph</a:t>
            </a:r>
            <a:endParaRPr lang="en-IN" dirty="0" smtClean="0"/>
          </a:p>
          <a:p>
            <a:r>
              <a:rPr lang="en-IN" dirty="0" smtClean="0"/>
              <a:t>a computer generated work </a:t>
            </a:r>
          </a:p>
          <a:p>
            <a:r>
              <a:rPr lang="en-IN" dirty="0"/>
              <a:t>a</a:t>
            </a:r>
            <a:r>
              <a:rPr lang="en-IN" dirty="0" smtClean="0"/>
              <a:t>rchitectural work</a:t>
            </a:r>
          </a:p>
          <a:p>
            <a:r>
              <a:rPr lang="en-IN" dirty="0" err="1" smtClean="0"/>
              <a:t>Idea,concepts,discoveries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8436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>
                <a:latin typeface="Arial Black" pitchFamily="34" charset="0"/>
              </a:rPr>
              <a:t>Rights of copyright holder</a:t>
            </a:r>
            <a:endParaRPr lang="en-IN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Right to produce the work.</a:t>
            </a:r>
          </a:p>
          <a:p>
            <a:r>
              <a:rPr lang="en-IN" dirty="0" smtClean="0"/>
              <a:t>Right to prepare derivative works.</a:t>
            </a:r>
          </a:p>
          <a:p>
            <a:r>
              <a:rPr lang="en-IN" dirty="0" smtClean="0"/>
              <a:t>Right to distribute copies for sale.</a:t>
            </a:r>
          </a:p>
          <a:p>
            <a:r>
              <a:rPr lang="en-IN" dirty="0" smtClean="0"/>
              <a:t>Right to perform AV work </a:t>
            </a:r>
            <a:r>
              <a:rPr lang="en-IN" dirty="0" err="1" smtClean="0"/>
              <a:t>publicaly</a:t>
            </a:r>
            <a:r>
              <a:rPr lang="en-IN" dirty="0" smtClean="0"/>
              <a:t>.</a:t>
            </a:r>
          </a:p>
          <a:p>
            <a:r>
              <a:rPr lang="en-IN" dirty="0" smtClean="0"/>
              <a:t>Right to display musical and artistic work </a:t>
            </a:r>
            <a:r>
              <a:rPr lang="en-IN" dirty="0" err="1" smtClean="0"/>
              <a:t>publicaly</a:t>
            </a:r>
            <a:r>
              <a:rPr lang="en-IN" dirty="0" smtClean="0"/>
              <a:t>.</a:t>
            </a:r>
          </a:p>
          <a:p>
            <a:r>
              <a:rPr lang="en-IN" dirty="0" smtClean="0"/>
              <a:t>Right to seek legal remedy in case of infringement.</a:t>
            </a:r>
          </a:p>
          <a:p>
            <a:pPr marL="0" indent="0">
              <a:buNone/>
            </a:pPr>
            <a:r>
              <a:rPr lang="en-IN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208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Public Domain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Anything in public domain is useable by anyone in any way that they </a:t>
            </a:r>
            <a:r>
              <a:rPr lang="en-IN" dirty="0" err="1" smtClean="0"/>
              <a:t>want.No</a:t>
            </a:r>
            <a:r>
              <a:rPr lang="en-IN" dirty="0" smtClean="0"/>
              <a:t> one owns it.</a:t>
            </a:r>
          </a:p>
          <a:p>
            <a:r>
              <a:rPr lang="en-IN" dirty="0" smtClean="0"/>
              <a:t>Everything published before 1923 is in public domain.</a:t>
            </a:r>
          </a:p>
          <a:p>
            <a:r>
              <a:rPr lang="en-IN" dirty="0" smtClean="0"/>
              <a:t>Authors can choose to put work in public domain by including a notice that the item is in public domain.</a:t>
            </a:r>
            <a:endParaRPr lang="en-IN" dirty="0"/>
          </a:p>
        </p:txBody>
      </p:sp>
      <p:pic>
        <p:nvPicPr>
          <p:cNvPr id="1028" name="Picture 4" descr="Image result for public domain copyright free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29200"/>
            <a:ext cx="1385623" cy="129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8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Indian Copyright Act,1957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 smtClean="0"/>
              <a:t>First right in India in </a:t>
            </a:r>
            <a:r>
              <a:rPr lang="en-IN" dirty="0" smtClean="0"/>
              <a:t>1914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err="1" smtClean="0"/>
              <a:t>Now,Indian</a:t>
            </a:r>
            <a:r>
              <a:rPr lang="en-IN" dirty="0" smtClean="0"/>
              <a:t> Copyright Act,1957; </a:t>
            </a:r>
            <a:r>
              <a:rPr lang="en-IN" dirty="0" err="1" smtClean="0"/>
              <a:t>w.e.f</a:t>
            </a:r>
            <a:r>
              <a:rPr lang="en-IN" dirty="0" smtClean="0"/>
              <a:t>. </a:t>
            </a:r>
            <a:r>
              <a:rPr lang="en-IN" dirty="0" smtClean="0"/>
              <a:t>1958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Further amendments in </a:t>
            </a:r>
            <a:r>
              <a:rPr lang="en-IN" dirty="0" smtClean="0"/>
              <a:t>1983,1984,1992,1993,1999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Adopted many </a:t>
            </a:r>
            <a:r>
              <a:rPr lang="en-IN" dirty="0" err="1" smtClean="0"/>
              <a:t>english</a:t>
            </a:r>
            <a:r>
              <a:rPr lang="en-IN" dirty="0" smtClean="0"/>
              <a:t> provisions and also introduced new ideas and concepts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Created copyright office and Copyright Board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Introduced civil and criminal remedies against infringement.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600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 of Copyright 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to encourage the authors, music </a:t>
            </a:r>
            <a:r>
              <a:rPr lang="en-IN" dirty="0" err="1" smtClean="0"/>
              <a:t>composers,singers</a:t>
            </a:r>
            <a:r>
              <a:rPr lang="en-IN" dirty="0" smtClean="0"/>
              <a:t> etc.to create their original piece of works by granting them exclusive rights.</a:t>
            </a:r>
          </a:p>
          <a:p>
            <a:r>
              <a:rPr lang="en-IN" dirty="0" smtClean="0"/>
              <a:t>to stop misuse of original work.</a:t>
            </a:r>
          </a:p>
          <a:p>
            <a:r>
              <a:rPr lang="en-IN" dirty="0" smtClean="0"/>
              <a:t>to give copyright holders civil and criminal remedies in case of infringement.</a:t>
            </a:r>
          </a:p>
          <a:p>
            <a:r>
              <a:rPr lang="en-IN" dirty="0" smtClean="0"/>
              <a:t>to provide methods of acquiring copyrights.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526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Fair use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Fair use is the right of the public to make reasonable use of copyrighted material in special circumstances without the copyright holder’s permission.</a:t>
            </a:r>
          </a:p>
          <a:p>
            <a:r>
              <a:rPr lang="en-IN" dirty="0" smtClean="0"/>
              <a:t>The U.S. Copyright Act recognises that fair use of copyrighted work may be used for purposes such as “</a:t>
            </a:r>
            <a:r>
              <a:rPr lang="en-IN" dirty="0" err="1" smtClean="0"/>
              <a:t>criticism,comment,news,reporting,teaching</a:t>
            </a:r>
            <a:r>
              <a:rPr lang="en-IN" dirty="0" smtClean="0"/>
              <a:t> or research”.</a:t>
            </a:r>
          </a:p>
          <a:p>
            <a:r>
              <a:rPr lang="en-IN" dirty="0" smtClean="0"/>
              <a:t>The use is for non-</a:t>
            </a:r>
            <a:r>
              <a:rPr lang="en-IN" dirty="0" err="1" smtClean="0"/>
              <a:t>profit,educational</a:t>
            </a:r>
            <a:r>
              <a:rPr lang="en-IN" dirty="0" smtClean="0"/>
              <a:t> purposes.</a:t>
            </a:r>
          </a:p>
          <a:p>
            <a:r>
              <a:rPr lang="en-IN" dirty="0" smtClean="0"/>
              <a:t>Gives credit for the sources of the work.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92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292</TotalTime>
  <Words>420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If you copy-paste, first know about  COPYRIGHTS</vt:lpstr>
      <vt:lpstr>PowerPoint Presentation</vt:lpstr>
      <vt:lpstr>What is Copyright? </vt:lpstr>
      <vt:lpstr>What can be protected</vt:lpstr>
      <vt:lpstr>Rights of copyright holder</vt:lpstr>
      <vt:lpstr>Public Domain</vt:lpstr>
      <vt:lpstr>Indian Copyright Act,1957</vt:lpstr>
      <vt:lpstr>Objectives of Copyright Act</vt:lpstr>
      <vt:lpstr>Fair use</vt:lpstr>
      <vt:lpstr>Limitation of Copyright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</dc:title>
  <dc:creator>d62</dc:creator>
  <cp:lastModifiedBy>d62</cp:lastModifiedBy>
  <cp:revision>25</cp:revision>
  <dcterms:created xsi:type="dcterms:W3CDTF">2019-11-03T11:44:57Z</dcterms:created>
  <dcterms:modified xsi:type="dcterms:W3CDTF">2019-11-04T17:35:02Z</dcterms:modified>
</cp:coreProperties>
</file>