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90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002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74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92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52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182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7143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47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09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331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753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237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684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163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2153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52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42E4-E020-49DC-96AC-F2E4B0555B1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DCD93-CE5E-4873-A282-080E9B61C3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4461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pmaymis.gov.in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nishapradhanmantriaavasyojana.ppt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5336" y="318655"/>
            <a:ext cx="66525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7200" b="1" cap="all" dirty="0" smtClean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welcome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C:\Users\Krishna\Desktop\Navya Yugacha Aarambh\YASH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6" y="1408936"/>
            <a:ext cx="10146059" cy="53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64" y="2079812"/>
            <a:ext cx="10354235" cy="4643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65294" y="206188"/>
            <a:ext cx="7324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1- Personal Details</a:t>
            </a:r>
            <a:endParaRPr lang="en-IN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8564" y="976267"/>
            <a:ext cx="1035423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add beneficiary registration details concern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panchayat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social category of beneficiary have to select as shown in picture below. On this selection a auto generated “search” button will appear for displaying the list of respective household.</a:t>
            </a:r>
          </a:p>
        </p:txBody>
      </p:sp>
    </p:spTree>
    <p:extLst>
      <p:ext uri="{BB962C8B-B14F-4D97-AF65-F5344CB8AC3E}">
        <p14:creationId xmlns:p14="http://schemas.microsoft.com/office/powerpoint/2010/main" val="5029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151529"/>
            <a:ext cx="10605340" cy="446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04047" y="143436"/>
            <a:ext cx="7772400" cy="806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1- Personal Details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799" y="1143000"/>
            <a:ext cx="105783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clicking on “search” button a list of corresponding beneficiary name along with PMAY ID and priority will appear and user can select the beneficiary to register from the list. </a:t>
            </a:r>
          </a:p>
        </p:txBody>
      </p:sp>
    </p:spTree>
    <p:extLst>
      <p:ext uri="{BB962C8B-B14F-4D97-AF65-F5344CB8AC3E}">
        <p14:creationId xmlns:p14="http://schemas.microsoft.com/office/powerpoint/2010/main" val="8451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2 - Beneficiary Bank Account Details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9" y="3433482"/>
            <a:ext cx="9054354" cy="31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63706"/>
            <a:ext cx="8763000" cy="2532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Add Beneficiary Bank Account Details following parameters are required as mentioned below.</a:t>
            </a:r>
          </a:p>
          <a:p>
            <a:pPr marL="1028700" lvl="1" indent="-571500" algn="l">
              <a:buFont typeface="Franklin Gothic Medium" panose="020B0603020102020204" pitchFamily="34" charset="0"/>
              <a:buAutoNum type="arabicParenR"/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Type</a:t>
            </a:r>
          </a:p>
          <a:p>
            <a:pPr marL="1028700" lvl="1" indent="-571500" algn="l">
              <a:buFont typeface="Franklin Gothic Medium" panose="020B0603020102020204" pitchFamily="34" charset="0"/>
              <a:buAutoNum type="arabicParenR"/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Name </a:t>
            </a:r>
          </a:p>
          <a:p>
            <a:pPr marL="1028700" lvl="1" indent="-571500" algn="l">
              <a:buFont typeface="Franklin Gothic Medium" panose="020B0603020102020204" pitchFamily="34" charset="0"/>
              <a:buAutoNum type="arabicParenR"/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 Name </a:t>
            </a:r>
          </a:p>
          <a:p>
            <a:pPr marL="1028700" lvl="1" indent="-571500" algn="l">
              <a:buFont typeface="Franklin Gothic Medium" panose="020B0603020102020204" pitchFamily="34" charset="0"/>
              <a:buAutoNum type="arabicParenR"/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Account Number</a:t>
            </a:r>
          </a:p>
          <a:p>
            <a:pPr marL="1028700" lvl="1" indent="-571500" algn="l">
              <a:buFont typeface="Franklin Gothic Medium" panose="020B0603020102020204" pitchFamily="34" charset="0"/>
              <a:buAutoNum type="arabicParenR"/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Beneficiary Name as per bank account</a:t>
            </a:r>
          </a:p>
          <a:p>
            <a:pPr marL="1028700" lvl="1" indent="-571500" algn="l">
              <a:buFont typeface="Franklin Gothic Medium" panose="020B0603020102020204" pitchFamily="34" charset="0"/>
              <a:buAutoNum type="arabicParenR"/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beneficiary want to avail loan(if it is Yes; Loan Amount can be between Rs.10000 to Rs.70000)</a:t>
            </a:r>
          </a:p>
        </p:txBody>
      </p:sp>
    </p:spTree>
    <p:extLst>
      <p:ext uri="{BB962C8B-B14F-4D97-AF65-F5344CB8AC3E}">
        <p14:creationId xmlns:p14="http://schemas.microsoft.com/office/powerpoint/2010/main" val="28733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2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3 - Beneficiary Convergence Details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" y="3429000"/>
            <a:ext cx="8686800" cy="252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4478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of beneficiary registration require the following details.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Franklin Gothic Medium" panose="020B0603020102020204" pitchFamily="34" charset="0"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Beneficiary Job Card Number as registered with MGNREGA *.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Franklin Gothic Medium" panose="020B0603020102020204" pitchFamily="34" charset="0"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Beneficiary SBM(Swachh Bharat Mission) Number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39589" y="313766"/>
            <a:ext cx="8861611" cy="1873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4 - Details filled by concern Office </a:t>
            </a:r>
            <a:b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124199"/>
            <a:ext cx="9860149" cy="2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96863" y="1174375"/>
            <a:ext cx="9725678" cy="18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This section to be filled by the concern office with following parameters.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Whether Beneficiary wants to get enrolled in Mason Training? (Default it is Yes)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Whether Beneficiary wants to use house design typology developed for the region? (Default it is Yes)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56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83659" y="76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Beneficiary Registration Form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1" y="2438400"/>
            <a:ext cx="9977717" cy="410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4175" y="1147482"/>
            <a:ext cx="8686800" cy="119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edit beneficiary registration details on the basis of Panchayat and social category selection a “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button will appear. On this selection a auto generated “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button will appear for displaying the list of respective household.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6470" y="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Beneficiary Convergence Details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2" y="2746002"/>
            <a:ext cx="9910482" cy="20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4082" y="1272987"/>
            <a:ext cx="8969188" cy="108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MGNREGA Job Card Number details of the beneficiary can be edited.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SBM (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Swachh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Bharat Mission) number can also be edited.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225" y="1138133"/>
            <a:ext cx="911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http://pmaymis.gov.in/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currently living in slum area, then select “For Slum Dwellers”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otherwise select “Benefits under other 3 Components” from the drop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down menu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271" y="484094"/>
            <a:ext cx="662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 PMAY -URBAN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15" y="2338462"/>
            <a:ext cx="9281832" cy="42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28" y="2316535"/>
            <a:ext cx="10628219" cy="2924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375" y="1452283"/>
            <a:ext cx="780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When we select “For slum dwellers” then following screen will appear on screen. 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271" y="484094"/>
            <a:ext cx="793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 PMAY –URBAN CONT…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647" y="1270809"/>
            <a:ext cx="9529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 3:If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Aadhar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 is correct, a new page will open which will look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the below image. If your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Aadhar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 is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incorrect,try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 by entering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your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Aadhar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number. If you do not have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Aadhar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number, you will not be able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PMAY.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271" y="484094"/>
            <a:ext cx="793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 PMAY –URBAN CONT…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7" y="2749388"/>
            <a:ext cx="8633011" cy="402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3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rishna\Desktop\Navya Yugacha Aarambh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64" y="147782"/>
            <a:ext cx="2296053" cy="16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0462" y="1862010"/>
            <a:ext cx="9005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dirty="0" smtClean="0">
                <a:solidFill>
                  <a:schemeClr val="bg2"/>
                </a:solidFill>
              </a:rPr>
              <a:t>APPLY FOR PRADHANMANTRI AWAS YOJANA ONLINE…</a:t>
            </a:r>
            <a:endParaRPr lang="en-IN" sz="6600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582" y="3906982"/>
            <a:ext cx="1976582" cy="923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2582" y="5366328"/>
            <a:ext cx="362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3">
                    <a:lumMod val="75000"/>
                  </a:schemeClr>
                </a:solidFill>
              </a:rPr>
              <a:t>BY </a:t>
            </a:r>
          </a:p>
          <a:p>
            <a:r>
              <a:rPr lang="en-IN" dirty="0" smtClean="0">
                <a:solidFill>
                  <a:schemeClr val="accent3">
                    <a:lumMod val="75000"/>
                  </a:schemeClr>
                </a:solidFill>
              </a:rPr>
              <a:t>MANISHA BABASAHEB KAMBALE </a:t>
            </a:r>
          </a:p>
          <a:p>
            <a:r>
              <a:rPr lang="en-IN" dirty="0" smtClean="0">
                <a:solidFill>
                  <a:schemeClr val="accent3">
                    <a:lumMod val="75000"/>
                  </a:schemeClr>
                </a:solidFill>
              </a:rPr>
              <a:t>PROBATIONARY ASSISTANT COMMISSIONER OF STATE TAX </a:t>
            </a:r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1271" y="1846566"/>
            <a:ext cx="70567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Fill the details correctly including your personal details, contact details, current residential address, </a:t>
            </a:r>
            <a:r>
              <a:rPr lang="en-IN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Aadhar</a:t>
            </a: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Number, Bank Account details and income details in the application form. </a:t>
            </a:r>
            <a:endParaRPr lang="en-I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271" y="484094"/>
            <a:ext cx="793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 PMAY –URBAN CONT…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175" y="1484131"/>
            <a:ext cx="8032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 5: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Click the checkbox which says “I am aware of….”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click the “Save” Button at the end of application form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271" y="484094"/>
            <a:ext cx="793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 PMAY –URBAN CONT…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MAY Online Application Form Subm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2" y="2292479"/>
            <a:ext cx="9359154" cy="43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317" y="1771074"/>
            <a:ext cx="908124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Once you click “Save”, you will see a new screen where a system generated application number will be given to you, you can either print this directly if a printer is attached with your computer or save it for your future reference.</a:t>
            </a:r>
            <a:endParaRPr lang="en-I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271" y="484094"/>
            <a:ext cx="793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 PMAY –URBAN CONT…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65545" y="1927495"/>
            <a:ext cx="9112769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solidFill>
                  <a:schemeClr val="bg1"/>
                </a:solidFill>
                <a:latin typeface="Comic Sans MS" pitchFamily="66" charset="0"/>
              </a:rPr>
              <a:t>         </a:t>
            </a:r>
            <a:r>
              <a:rPr lang="en-US" sz="6600" b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THANK YOU</a:t>
            </a:r>
            <a:endParaRPr lang="en-US" sz="6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1" y="249382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I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327" y="1311563"/>
            <a:ext cx="87837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chemeClr val="bg1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WHO IS </a:t>
            </a:r>
            <a:r>
              <a:rPr lang="en-IN" sz="2800" dirty="0" smtClean="0">
                <a:solidFill>
                  <a:schemeClr val="bg1"/>
                </a:solidFill>
              </a:rPr>
              <a:t>BENEFICIARY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chemeClr val="bg1"/>
                </a:solidFill>
              </a:rPr>
              <a:t>REQUIREMENT </a:t>
            </a:r>
            <a:r>
              <a:rPr lang="en-IN" sz="2800" dirty="0">
                <a:solidFill>
                  <a:schemeClr val="bg1"/>
                </a:solidFill>
              </a:rPr>
              <a:t>ONLINE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chemeClr val="bg1"/>
                </a:solidFill>
              </a:rPr>
              <a:t> </a:t>
            </a:r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 </a:t>
            </a:r>
            <a:r>
              <a:rPr lang="e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 PMAY -URBAN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 smtClean="0">
              <a:solidFill>
                <a:schemeClr val="bg1"/>
              </a:solidFill>
            </a:endParaRPr>
          </a:p>
          <a:p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3926" y="415636"/>
            <a:ext cx="438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32" y="1680519"/>
            <a:ext cx="10668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with the government’s vision of “Housing for All” by 2022, the Ministry of Housing and Urban Affairs is implementing PMAY-U since June 2015 </a:t>
            </a:r>
            <a:r>
              <a:rPr lang="en-I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aims to build 1 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crore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houses under the scheme</a:t>
            </a:r>
            <a:r>
              <a:rPr lang="en-I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rural housing </a:t>
            </a:r>
            <a:r>
              <a:rPr lang="en-I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“Housing for All’’ by the scheme 2022, the of has IAY has been re-structured into Pradhan 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Mantri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Awaas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Yojana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Gramin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(PMAY-G) 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w.e.f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1st April 2016</a:t>
            </a:r>
            <a:endParaRPr lang="en-IN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2466" y="229690"/>
            <a:ext cx="4766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BENEFICIARY</a:t>
            </a:r>
            <a:endParaRPr lang="en-I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871" y="1676400"/>
            <a:ext cx="10425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PMAY-G aims at providing a 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pucca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house, with basic amenities, to all houseless householder and those households living in 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kutcha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dilapidated house, by 2022. </a:t>
            </a:r>
            <a:endParaRPr lang="en-IN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PMAY-Urban ,to provide 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houses under following verticals of the Scheme:</a:t>
            </a:r>
            <a:b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“In-situ” Slum Redevelopment (ISSR)</a:t>
            </a:r>
            <a:b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Credit Linked Subsidy Scheme (CLSS)</a:t>
            </a:r>
            <a:b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Affordable Housing in Partnership (AHP)</a:t>
            </a:r>
            <a:b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Beneficiary-led individual house construction/enhancements (BLC) .</a:t>
            </a:r>
          </a:p>
        </p:txBody>
      </p:sp>
    </p:spTree>
    <p:extLst>
      <p:ext uri="{BB962C8B-B14F-4D97-AF65-F5344CB8AC3E}">
        <p14:creationId xmlns:p14="http://schemas.microsoft.com/office/powerpoint/2010/main" val="23002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558" y="1771456"/>
            <a:ext cx="802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Before applying for PM </a:t>
            </a:r>
            <a:r>
              <a:rPr lang="en-IN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Awas</a:t>
            </a: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Yojana</a:t>
            </a: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online, please make sure that</a:t>
            </a:r>
            <a:endParaRPr lang="en-I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are eligible to apply for the scheme (Check your name in the PMAY beneficiary list).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have your </a:t>
            </a:r>
            <a:r>
              <a:rPr lang="en-IN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Aadhar</a:t>
            </a: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Number with you, </a:t>
            </a:r>
            <a:r>
              <a:rPr lang="en-IN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Aadhar</a:t>
            </a: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mandatory for PMAY online application.</a:t>
            </a:r>
            <a:endParaRPr lang="en-I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Your computer is connected to a reliable internet connection.</a:t>
            </a:r>
            <a:endParaRPr lang="en-I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have the details of your saving bank account with you.</a:t>
            </a:r>
            <a:endParaRPr lang="en-I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have the actual details of your household income.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518" y="564776"/>
            <a:ext cx="6714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ONLINE APPLY</a:t>
            </a:r>
            <a:endParaRPr lang="en-I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237" y="90743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 GRAMIN</a:t>
            </a:r>
            <a:endParaRPr lang="en-I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55576" y="1416424"/>
            <a:ext cx="2922493" cy="842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website </a:t>
            </a:r>
          </a:p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www.pmayg.nic.in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2" idx="2"/>
            <a:endCxn id="15" idx="0"/>
          </p:cNvCxnSpPr>
          <p:nvPr/>
        </p:nvCxnSpPr>
        <p:spPr>
          <a:xfrm>
            <a:off x="4616823" y="2259106"/>
            <a:ext cx="0" cy="49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155576" y="2756647"/>
            <a:ext cx="2922493" cy="842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DATA ENTRY TAB</a:t>
            </a:r>
            <a:endParaRPr lang="en-IN" dirty="0"/>
          </a:p>
        </p:txBody>
      </p:sp>
      <p:cxnSp>
        <p:nvCxnSpPr>
          <p:cNvPr id="20" name="Straight Arrow Connector 19"/>
          <p:cNvCxnSpPr>
            <a:endCxn id="22" idx="0"/>
          </p:cNvCxnSpPr>
          <p:nvPr/>
        </p:nvCxnSpPr>
        <p:spPr>
          <a:xfrm>
            <a:off x="4648199" y="3572434"/>
            <a:ext cx="1" cy="52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186953" y="4096870"/>
            <a:ext cx="2922493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MIS DATA ENTRY LOGIN</a:t>
            </a:r>
            <a:endParaRPr lang="en-IN" dirty="0"/>
          </a:p>
        </p:txBody>
      </p:sp>
      <p:sp>
        <p:nvSpPr>
          <p:cNvPr id="37" name="Rounded Rectangle 36"/>
          <p:cNvSpPr/>
          <p:nvPr/>
        </p:nvSpPr>
        <p:spPr>
          <a:xfrm>
            <a:off x="2707341" y="5437093"/>
            <a:ext cx="2147047" cy="72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EXISTING SERVER</a:t>
            </a:r>
            <a:endParaRPr lang="en-IN" dirty="0"/>
          </a:p>
        </p:txBody>
      </p:sp>
      <p:sp>
        <p:nvSpPr>
          <p:cNvPr id="38" name="Rounded Rectangle 37"/>
          <p:cNvSpPr/>
          <p:nvPr/>
        </p:nvSpPr>
        <p:spPr>
          <a:xfrm>
            <a:off x="5082989" y="5437093"/>
            <a:ext cx="1855693" cy="72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NEW SERVER</a:t>
            </a:r>
            <a:endParaRPr lang="en-IN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872753" y="4858871"/>
            <a:ext cx="1" cy="578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71882" y="4858871"/>
            <a:ext cx="53789" cy="573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88" y="1414182"/>
            <a:ext cx="10070287" cy="5176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237" y="90743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FOR GRAMIN CONT…</a:t>
            </a:r>
            <a:endParaRPr lang="en-I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69576"/>
            <a:ext cx="10067925" cy="58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54741" y="436122"/>
            <a:ext cx="7543800" cy="6983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Beneficiary Registration Form </a:t>
            </a:r>
            <a:b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506</TotalTime>
  <Words>749</Words>
  <Application>Microsoft Office PowerPoint</Application>
  <PresentationFormat>Widescreen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Comic Sans MS</vt:lpstr>
      <vt:lpstr>Franklin Gothic Book</vt:lpstr>
      <vt:lpstr>Franklin Gothic Medium</vt:lpstr>
      <vt:lpstr>Times New Roman</vt:lpstr>
      <vt:lpstr>Trebuchet MS</vt:lpstr>
      <vt:lpstr>Tw Cen MT</vt:lpstr>
      <vt:lpstr>Wingdings 2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room33</dc:creator>
  <cp:lastModifiedBy>room33</cp:lastModifiedBy>
  <cp:revision>51</cp:revision>
  <dcterms:created xsi:type="dcterms:W3CDTF">2019-10-20T16:15:13Z</dcterms:created>
  <dcterms:modified xsi:type="dcterms:W3CDTF">2019-11-03T18:01:30Z</dcterms:modified>
</cp:coreProperties>
</file>