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8" r:id="rId5"/>
    <p:sldId id="259"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F5F914C-4892-4EE7-A5D6-5560A1DC5B66}"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34665615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5F914C-4892-4EE7-A5D6-5560A1DC5B66}"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4251215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5F914C-4892-4EE7-A5D6-5560A1DC5B66}"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1273046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5F914C-4892-4EE7-A5D6-5560A1DC5B66}"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2856079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5F914C-4892-4EE7-A5D6-5560A1DC5B66}" type="datetimeFigureOut">
              <a:rPr lang="en-US" smtClean="0"/>
              <a:t>11/11/2019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1595954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F5F914C-4892-4EE7-A5D6-5560A1DC5B66}"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1797224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F5F914C-4892-4EE7-A5D6-5560A1DC5B66}" type="datetimeFigureOut">
              <a:rPr lang="en-US" smtClean="0"/>
              <a:t>11/11/2019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22783127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F5F914C-4892-4EE7-A5D6-5560A1DC5B66}" type="datetimeFigureOut">
              <a:rPr lang="en-US" smtClean="0"/>
              <a:t>11/11/2019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37000562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5F914C-4892-4EE7-A5D6-5560A1DC5B66}" type="datetimeFigureOut">
              <a:rPr lang="en-US" smtClean="0"/>
              <a:t>11/11/2019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29791930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5F914C-4892-4EE7-A5D6-5560A1DC5B66}"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2091472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5F914C-4892-4EE7-A5D6-5560A1DC5B66}" type="datetimeFigureOut">
              <a:rPr lang="en-US" smtClean="0"/>
              <a:t>11/11/2019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04D954-5838-4F6B-9FFE-E1E4111AE7B5}" type="slidenum">
              <a:rPr lang="en-US" smtClean="0"/>
              <a:t>‹#›</a:t>
            </a:fld>
            <a:endParaRPr lang="en-US"/>
          </a:p>
        </p:txBody>
      </p:sp>
    </p:spTree>
    <p:extLst>
      <p:ext uri="{BB962C8B-B14F-4D97-AF65-F5344CB8AC3E}">
        <p14:creationId xmlns:p14="http://schemas.microsoft.com/office/powerpoint/2010/main" val="8265215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5F914C-4892-4EE7-A5D6-5560A1DC5B66}" type="datetimeFigureOut">
              <a:rPr lang="en-US" smtClean="0"/>
              <a:t>11/11/2019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04D954-5838-4F6B-9FFE-E1E4111AE7B5}" type="slidenum">
              <a:rPr lang="en-US" smtClean="0"/>
              <a:t>‹#›</a:t>
            </a:fld>
            <a:endParaRPr lang="en-US"/>
          </a:p>
        </p:txBody>
      </p:sp>
    </p:spTree>
    <p:extLst>
      <p:ext uri="{BB962C8B-B14F-4D97-AF65-F5344CB8AC3E}">
        <p14:creationId xmlns:p14="http://schemas.microsoft.com/office/powerpoint/2010/main" val="12367342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990600"/>
            <a:ext cx="7772400" cy="2057400"/>
          </a:xfrm>
        </p:spPr>
        <p:txBody>
          <a:bodyPr>
            <a:normAutofit fontScale="90000"/>
          </a:bodyPr>
          <a:lstStyle/>
          <a:p>
            <a:r>
              <a:rPr lang="en-US" dirty="0" smtClean="0">
                <a:solidFill>
                  <a:schemeClr val="accent2">
                    <a:lumMod val="75000"/>
                  </a:schemeClr>
                </a:solidFill>
                <a:latin typeface="Algerian" pitchFamily="82" charset="0"/>
              </a:rPr>
              <a:t>HOW TO SECURE NETBANKING AND ONLINE TRANSACTIONS ON PUBLIC COMPUTERS</a:t>
            </a:r>
            <a:endParaRPr lang="en-US" dirty="0">
              <a:solidFill>
                <a:schemeClr val="accent2">
                  <a:lumMod val="75000"/>
                </a:schemeClr>
              </a:solidFill>
              <a:latin typeface="Algerian" pitchFamily="82" charset="0"/>
            </a:endParaRPr>
          </a:p>
        </p:txBody>
      </p:sp>
      <p:sp>
        <p:nvSpPr>
          <p:cNvPr id="3" name="Subtitle 2"/>
          <p:cNvSpPr>
            <a:spLocks noGrp="1"/>
          </p:cNvSpPr>
          <p:nvPr>
            <p:ph type="subTitle" idx="1"/>
          </p:nvPr>
        </p:nvSpPr>
        <p:spPr/>
        <p:txBody>
          <a:bodyPr>
            <a:noAutofit/>
          </a:bodyPr>
          <a:lstStyle/>
          <a:p>
            <a:r>
              <a:rPr lang="en-US" sz="2800" dirty="0" smtClean="0">
                <a:solidFill>
                  <a:schemeClr val="tx2">
                    <a:lumMod val="60000"/>
                    <a:lumOff val="40000"/>
                  </a:schemeClr>
                </a:solidFill>
              </a:rPr>
              <a:t>PRESENTED BY:</a:t>
            </a:r>
          </a:p>
          <a:p>
            <a:r>
              <a:rPr lang="en-US" sz="2800" dirty="0" smtClean="0">
                <a:solidFill>
                  <a:schemeClr val="tx2">
                    <a:lumMod val="60000"/>
                    <a:lumOff val="40000"/>
                  </a:schemeClr>
                </a:solidFill>
              </a:rPr>
              <a:t>YOGESH GOVIND JOSHI</a:t>
            </a:r>
          </a:p>
          <a:p>
            <a:r>
              <a:rPr lang="en-US" sz="2800" dirty="0" smtClean="0">
                <a:solidFill>
                  <a:schemeClr val="tx2">
                    <a:lumMod val="60000"/>
                    <a:lumOff val="40000"/>
                  </a:schemeClr>
                </a:solidFill>
              </a:rPr>
              <a:t>ACST(CPTP-5)</a:t>
            </a:r>
          </a:p>
          <a:p>
            <a:r>
              <a:rPr lang="en-US" sz="2800" dirty="0" smtClean="0">
                <a:solidFill>
                  <a:schemeClr val="tx2">
                    <a:lumMod val="60000"/>
                    <a:lumOff val="40000"/>
                  </a:schemeClr>
                </a:solidFill>
              </a:rPr>
              <a:t>BATCH-C</a:t>
            </a:r>
            <a:endParaRPr lang="en-US" sz="2800" dirty="0">
              <a:solidFill>
                <a:schemeClr val="tx2">
                  <a:lumMod val="60000"/>
                  <a:lumOff val="40000"/>
                </a:schemeClr>
              </a:solidFill>
            </a:endParaRPr>
          </a:p>
        </p:txBody>
      </p:sp>
    </p:spTree>
    <p:extLst>
      <p:ext uri="{BB962C8B-B14F-4D97-AF65-F5344CB8AC3E}">
        <p14:creationId xmlns:p14="http://schemas.microsoft.com/office/powerpoint/2010/main" val="3958728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229600" cy="1143000"/>
          </a:xfrm>
        </p:spPr>
        <p:txBody>
          <a:bodyPr>
            <a:noAutofit/>
          </a:bodyPr>
          <a:lstStyle/>
          <a:p>
            <a:r>
              <a:rPr lang="en-US" sz="4000" dirty="0">
                <a:solidFill>
                  <a:schemeClr val="accent2">
                    <a:lumMod val="75000"/>
                  </a:schemeClr>
                </a:solidFill>
                <a:latin typeface="Algerian" pitchFamily="82" charset="0"/>
              </a:rPr>
              <a:t>What is Net Banking?</a:t>
            </a:r>
            <a:br>
              <a:rPr lang="en-US" sz="4000" dirty="0">
                <a:solidFill>
                  <a:schemeClr val="accent2">
                    <a:lumMod val="75000"/>
                  </a:schemeClr>
                </a:solidFill>
                <a:latin typeface="Algerian" pitchFamily="82" charset="0"/>
              </a:rPr>
            </a:br>
            <a:endParaRPr lang="en-US" sz="4000" dirty="0">
              <a:solidFill>
                <a:schemeClr val="accent2">
                  <a:lumMod val="75000"/>
                </a:schemeClr>
              </a:solidFill>
              <a:latin typeface="Algerian" pitchFamily="82" charset="0"/>
            </a:endParaRPr>
          </a:p>
        </p:txBody>
      </p:sp>
      <p:sp>
        <p:nvSpPr>
          <p:cNvPr id="3" name="Content Placeholder 2"/>
          <p:cNvSpPr>
            <a:spLocks noGrp="1"/>
          </p:cNvSpPr>
          <p:nvPr>
            <p:ph idx="1"/>
          </p:nvPr>
        </p:nvSpPr>
        <p:spPr/>
        <p:txBody>
          <a:bodyPr>
            <a:normAutofit/>
          </a:bodyPr>
          <a:lstStyle/>
          <a:p>
            <a:r>
              <a:rPr lang="en-US" sz="2800" dirty="0" smtClean="0">
                <a:solidFill>
                  <a:schemeClr val="tx2">
                    <a:lumMod val="60000"/>
                    <a:lumOff val="40000"/>
                  </a:schemeClr>
                </a:solidFill>
              </a:rPr>
              <a:t>Using the Internet to access certain banking functions is what is net banking. With the advance technology and the Internet Banks have introduced net banking which allows users to access their banking information without actually going to the Bank any longer. </a:t>
            </a:r>
            <a:endParaRPr lang="en-US" sz="2800" dirty="0">
              <a:solidFill>
                <a:schemeClr val="tx2">
                  <a:lumMod val="60000"/>
                  <a:lumOff val="40000"/>
                </a:schemeClr>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4495800"/>
            <a:ext cx="4571850" cy="2155463"/>
          </a:xfrm>
          <a:prstGeom prst="rect">
            <a:avLst/>
          </a:prstGeom>
        </p:spPr>
      </p:pic>
    </p:spTree>
    <p:extLst>
      <p:ext uri="{BB962C8B-B14F-4D97-AF65-F5344CB8AC3E}">
        <p14:creationId xmlns:p14="http://schemas.microsoft.com/office/powerpoint/2010/main" val="2918438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143000"/>
          </a:xfrm>
        </p:spPr>
        <p:txBody>
          <a:bodyPr>
            <a:normAutofit fontScale="90000"/>
          </a:bodyPr>
          <a:lstStyle/>
          <a:p>
            <a:pPr algn="l"/>
            <a:r>
              <a:rPr lang="en-US" dirty="0" smtClean="0">
                <a:solidFill>
                  <a:schemeClr val="accent2">
                    <a:lumMod val="75000"/>
                  </a:schemeClr>
                </a:solidFill>
                <a:latin typeface="Algerian" pitchFamily="82" charset="0"/>
              </a:rPr>
              <a:t> </a:t>
            </a:r>
            <a:r>
              <a:rPr lang="en-US" dirty="0" smtClean="0">
                <a:solidFill>
                  <a:schemeClr val="accent2">
                    <a:lumMod val="75000"/>
                  </a:schemeClr>
                </a:solidFill>
                <a:latin typeface="Algerian" pitchFamily="82" charset="0"/>
              </a:rPr>
              <a:t>Online transactions </a:t>
            </a:r>
            <a:r>
              <a:rPr lang="en-US" dirty="0" smtClean="0">
                <a:solidFill>
                  <a:schemeClr val="accent2">
                    <a:lumMod val="75000"/>
                  </a:schemeClr>
                </a:solidFill>
                <a:latin typeface="Algerian" pitchFamily="82" charset="0"/>
              </a:rPr>
              <a:t>: </a:t>
            </a:r>
            <a:br>
              <a:rPr lang="en-US" dirty="0" smtClean="0">
                <a:solidFill>
                  <a:schemeClr val="accent2">
                    <a:lumMod val="75000"/>
                  </a:schemeClr>
                </a:solidFill>
                <a:latin typeface="Algerian" pitchFamily="82" charset="0"/>
              </a:rPr>
            </a:br>
            <a:r>
              <a:rPr lang="en-US" dirty="0" smtClean="0">
                <a:solidFill>
                  <a:schemeClr val="accent2">
                    <a:lumMod val="75000"/>
                  </a:schemeClr>
                </a:solidFill>
                <a:latin typeface="Algerian" pitchFamily="82" charset="0"/>
              </a:rPr>
              <a:t/>
            </a:r>
            <a:br>
              <a:rPr lang="en-US" dirty="0" smtClean="0">
                <a:solidFill>
                  <a:schemeClr val="accent2">
                    <a:lumMod val="75000"/>
                  </a:schemeClr>
                </a:solidFill>
                <a:latin typeface="Algerian" pitchFamily="82" charset="0"/>
              </a:rPr>
            </a:br>
            <a:r>
              <a:rPr lang="en-US" sz="2800" dirty="0" smtClean="0">
                <a:solidFill>
                  <a:schemeClr val="tx2">
                    <a:lumMod val="60000"/>
                    <a:lumOff val="40000"/>
                  </a:schemeClr>
                </a:solidFill>
              </a:rPr>
              <a:t>Online </a:t>
            </a:r>
            <a:r>
              <a:rPr lang="en-US" sz="2800" dirty="0" smtClean="0">
                <a:solidFill>
                  <a:schemeClr val="tx2">
                    <a:lumMod val="60000"/>
                    <a:lumOff val="40000"/>
                  </a:schemeClr>
                </a:solidFill>
              </a:rPr>
              <a:t>transaction is a payment method in which transfer of fund or money happens online over electronic fund transfer. Online transaction process is secure and password protected. Three steps involved in online transaction are-</a:t>
            </a:r>
            <a:br>
              <a:rPr lang="en-US" sz="2800" dirty="0" smtClean="0">
                <a:solidFill>
                  <a:schemeClr val="tx2">
                    <a:lumMod val="60000"/>
                    <a:lumOff val="40000"/>
                  </a:schemeClr>
                </a:solidFill>
              </a:rPr>
            </a:br>
            <a:r>
              <a:rPr lang="en-US" sz="2800" dirty="0" smtClean="0">
                <a:solidFill>
                  <a:schemeClr val="tx2">
                    <a:lumMod val="60000"/>
                    <a:lumOff val="40000"/>
                  </a:schemeClr>
                </a:solidFill>
              </a:rPr>
              <a:t>1.Registratrion</a:t>
            </a:r>
            <a:br>
              <a:rPr lang="en-US" sz="2800" dirty="0" smtClean="0">
                <a:solidFill>
                  <a:schemeClr val="tx2">
                    <a:lumMod val="60000"/>
                    <a:lumOff val="40000"/>
                  </a:schemeClr>
                </a:solidFill>
              </a:rPr>
            </a:br>
            <a:r>
              <a:rPr lang="en-US" sz="2800" dirty="0" smtClean="0">
                <a:solidFill>
                  <a:schemeClr val="tx2">
                    <a:lumMod val="60000"/>
                    <a:lumOff val="40000"/>
                  </a:schemeClr>
                </a:solidFill>
              </a:rPr>
              <a:t>2.Placing an order</a:t>
            </a:r>
            <a:br>
              <a:rPr lang="en-US" sz="2800" dirty="0" smtClean="0">
                <a:solidFill>
                  <a:schemeClr val="tx2">
                    <a:lumMod val="60000"/>
                    <a:lumOff val="40000"/>
                  </a:schemeClr>
                </a:solidFill>
              </a:rPr>
            </a:br>
            <a:r>
              <a:rPr lang="en-US" sz="2800" dirty="0" smtClean="0">
                <a:solidFill>
                  <a:schemeClr val="tx2">
                    <a:lumMod val="60000"/>
                    <a:lumOff val="40000"/>
                  </a:schemeClr>
                </a:solidFill>
              </a:rPr>
              <a:t>3.Payment</a:t>
            </a:r>
            <a:br>
              <a:rPr lang="en-US" sz="2800" dirty="0" smtClean="0">
                <a:solidFill>
                  <a:schemeClr val="tx2">
                    <a:lumMod val="60000"/>
                    <a:lumOff val="40000"/>
                  </a:schemeClr>
                </a:solidFill>
              </a:rPr>
            </a:br>
            <a:endParaRPr lang="en-US" sz="2800" dirty="0">
              <a:solidFill>
                <a:schemeClr val="tx2">
                  <a:lumMod val="60000"/>
                  <a:lumOff val="40000"/>
                </a:schemeClr>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0" y="4343400"/>
            <a:ext cx="2667000" cy="1986455"/>
          </a:xfrm>
          <a:prstGeom prst="rect">
            <a:avLst/>
          </a:prstGeom>
        </p:spPr>
      </p:pic>
    </p:spTree>
    <p:extLst>
      <p:ext uri="{BB962C8B-B14F-4D97-AF65-F5344CB8AC3E}">
        <p14:creationId xmlns:p14="http://schemas.microsoft.com/office/powerpoint/2010/main" val="1239108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00"/>
            <a:ext cx="7772400" cy="1470025"/>
          </a:xfrm>
        </p:spPr>
        <p:txBody>
          <a:bodyPr>
            <a:noAutofit/>
          </a:bodyPr>
          <a:lstStyle/>
          <a:p>
            <a:pPr algn="l"/>
            <a:r>
              <a:rPr lang="en-US" sz="2800" dirty="0" smtClean="0">
                <a:solidFill>
                  <a:schemeClr val="tx2">
                    <a:lumMod val="60000"/>
                    <a:lumOff val="40000"/>
                  </a:schemeClr>
                </a:solidFill>
                <a:latin typeface="+mn-lt"/>
              </a:rPr>
              <a:t>There are always some risks involved when using public computer in libraries , internet cafes , airports and coffee shops. Public computers are not safe as personal devices because you don’t know  if the latest security </a:t>
            </a:r>
            <a:r>
              <a:rPr lang="en-US" sz="2800" dirty="0" err="1" smtClean="0">
                <a:solidFill>
                  <a:schemeClr val="tx2">
                    <a:lumMod val="60000"/>
                    <a:lumOff val="40000"/>
                  </a:schemeClr>
                </a:solidFill>
                <a:latin typeface="+mn-lt"/>
              </a:rPr>
              <a:t>protocals</a:t>
            </a:r>
            <a:r>
              <a:rPr lang="en-US" sz="2800" dirty="0" smtClean="0">
                <a:solidFill>
                  <a:schemeClr val="tx2">
                    <a:lumMod val="60000"/>
                    <a:lumOff val="40000"/>
                  </a:schemeClr>
                </a:solidFill>
                <a:latin typeface="+mn-lt"/>
              </a:rPr>
              <a:t> </a:t>
            </a:r>
            <a:r>
              <a:rPr lang="en-US" sz="2800" dirty="0" smtClean="0">
                <a:solidFill>
                  <a:schemeClr val="tx2">
                    <a:lumMod val="60000"/>
                    <a:lumOff val="40000"/>
                  </a:schemeClr>
                </a:solidFill>
                <a:latin typeface="+mn-lt"/>
              </a:rPr>
              <a:t>, like antivirus protections </a:t>
            </a:r>
            <a:r>
              <a:rPr lang="en-US" sz="2800" dirty="0" smtClean="0">
                <a:solidFill>
                  <a:schemeClr val="tx2">
                    <a:lumMod val="60000"/>
                    <a:lumOff val="40000"/>
                  </a:schemeClr>
                </a:solidFill>
                <a:latin typeface="+mn-lt"/>
              </a:rPr>
              <a:t>have </a:t>
            </a:r>
            <a:r>
              <a:rPr lang="en-US" sz="2800" dirty="0" smtClean="0">
                <a:solidFill>
                  <a:schemeClr val="tx2">
                    <a:lumMod val="60000"/>
                    <a:lumOff val="40000"/>
                  </a:schemeClr>
                </a:solidFill>
                <a:latin typeface="+mn-lt"/>
              </a:rPr>
              <a:t>been installed.</a:t>
            </a:r>
            <a:br>
              <a:rPr lang="en-US" sz="2800" dirty="0" smtClean="0">
                <a:solidFill>
                  <a:schemeClr val="tx2">
                    <a:lumMod val="60000"/>
                    <a:lumOff val="40000"/>
                  </a:schemeClr>
                </a:solidFill>
                <a:latin typeface="+mn-lt"/>
              </a:rPr>
            </a:br>
            <a:endParaRPr lang="en-US" sz="2800" dirty="0">
              <a:solidFill>
                <a:schemeClr val="tx2">
                  <a:lumMod val="60000"/>
                  <a:lumOff val="40000"/>
                </a:schemeClr>
              </a:solidFill>
              <a:latin typeface="+mn-lt"/>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1000" y="3733800"/>
            <a:ext cx="2895600" cy="1766887"/>
          </a:xfrm>
          <a:prstGeom prst="rect">
            <a:avLst/>
          </a:prstGeom>
        </p:spPr>
      </p:pic>
    </p:spTree>
    <p:extLst>
      <p:ext uri="{BB962C8B-B14F-4D97-AF65-F5344CB8AC3E}">
        <p14:creationId xmlns:p14="http://schemas.microsoft.com/office/powerpoint/2010/main" val="4962658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4000"/>
          </a:xfrm>
        </p:spPr>
        <p:txBody>
          <a:bodyPr>
            <a:normAutofit fontScale="90000"/>
          </a:bodyPr>
          <a:lstStyle/>
          <a:p>
            <a:r>
              <a:rPr lang="en-US" dirty="0" smtClean="0">
                <a:solidFill>
                  <a:schemeClr val="accent2">
                    <a:lumMod val="75000"/>
                  </a:schemeClr>
                </a:solidFill>
                <a:latin typeface="Algerian" pitchFamily="82" charset="0"/>
              </a:rPr>
              <a:t>Tips to use internet banking on public computer</a:t>
            </a:r>
            <a:br>
              <a:rPr lang="en-US" dirty="0" smtClean="0">
                <a:solidFill>
                  <a:schemeClr val="accent2">
                    <a:lumMod val="75000"/>
                  </a:schemeClr>
                </a:solidFill>
                <a:latin typeface="Algerian" pitchFamily="82" charset="0"/>
              </a:rPr>
            </a:br>
            <a:r>
              <a:rPr lang="en-US" dirty="0" smtClean="0">
                <a:solidFill>
                  <a:schemeClr val="accent2">
                    <a:lumMod val="75000"/>
                  </a:schemeClr>
                </a:solidFill>
                <a:latin typeface="Algerian" pitchFamily="82" charset="0"/>
              </a:rPr>
              <a:t>  </a:t>
            </a:r>
            <a:endParaRPr lang="en-US" dirty="0">
              <a:solidFill>
                <a:schemeClr val="accent2">
                  <a:lumMod val="75000"/>
                </a:schemeClr>
              </a:solidFill>
              <a:latin typeface="Algerian" pitchFamily="82" charset="0"/>
            </a:endParaRPr>
          </a:p>
        </p:txBody>
      </p:sp>
      <p:sp>
        <p:nvSpPr>
          <p:cNvPr id="3" name="Content Placeholder 2"/>
          <p:cNvSpPr>
            <a:spLocks noGrp="1"/>
          </p:cNvSpPr>
          <p:nvPr>
            <p:ph idx="1"/>
          </p:nvPr>
        </p:nvSpPr>
        <p:spPr>
          <a:xfrm>
            <a:off x="609600" y="1600200"/>
            <a:ext cx="8229600" cy="4953000"/>
          </a:xfrm>
        </p:spPr>
        <p:txBody>
          <a:bodyPr>
            <a:normAutofit/>
          </a:bodyPr>
          <a:lstStyle/>
          <a:p>
            <a:pPr marL="514350" indent="-514350">
              <a:buAutoNum type="arabicPeriod"/>
            </a:pPr>
            <a:r>
              <a:rPr lang="en-US" sz="2800" dirty="0" smtClean="0">
                <a:solidFill>
                  <a:schemeClr val="tx2">
                    <a:lumMod val="60000"/>
                    <a:lumOff val="40000"/>
                  </a:schemeClr>
                </a:solidFill>
              </a:rPr>
              <a:t>Don’t save log in information</a:t>
            </a:r>
          </a:p>
          <a:p>
            <a:pPr marL="514350" indent="-514350">
              <a:buAutoNum type="arabicPeriod"/>
            </a:pPr>
            <a:r>
              <a:rPr lang="en-US" sz="2800" dirty="0" smtClean="0">
                <a:solidFill>
                  <a:schemeClr val="tx2">
                    <a:lumMod val="60000"/>
                    <a:lumOff val="40000"/>
                  </a:schemeClr>
                </a:solidFill>
              </a:rPr>
              <a:t>Disable password saving</a:t>
            </a:r>
          </a:p>
          <a:p>
            <a:pPr marL="514350" indent="-514350">
              <a:buAutoNum type="arabicPeriod"/>
            </a:pPr>
            <a:r>
              <a:rPr lang="en-US" sz="2800" dirty="0" smtClean="0">
                <a:solidFill>
                  <a:schemeClr val="tx2">
                    <a:lumMod val="60000"/>
                    <a:lumOff val="40000"/>
                  </a:schemeClr>
                </a:solidFill>
              </a:rPr>
              <a:t>Be mindful what you</a:t>
            </a:r>
            <a:r>
              <a:rPr lang="en-US" sz="2800" dirty="0">
                <a:solidFill>
                  <a:schemeClr val="tx2">
                    <a:lumMod val="60000"/>
                    <a:lumOff val="40000"/>
                  </a:schemeClr>
                </a:solidFill>
              </a:rPr>
              <a:t> </a:t>
            </a:r>
            <a:r>
              <a:rPr lang="en-US" sz="2800" dirty="0" smtClean="0">
                <a:solidFill>
                  <a:schemeClr val="tx2">
                    <a:lumMod val="60000"/>
                    <a:lumOff val="40000"/>
                  </a:schemeClr>
                </a:solidFill>
              </a:rPr>
              <a:t>are </a:t>
            </a:r>
            <a:r>
              <a:rPr lang="en-US" sz="2800" dirty="0" smtClean="0">
                <a:solidFill>
                  <a:schemeClr val="tx2">
                    <a:lumMod val="60000"/>
                    <a:lumOff val="40000"/>
                  </a:schemeClr>
                </a:solidFill>
              </a:rPr>
              <a:t>doing</a:t>
            </a:r>
            <a:endParaRPr lang="en-US" sz="2800" dirty="0" smtClean="0">
              <a:solidFill>
                <a:schemeClr val="tx2">
                  <a:lumMod val="60000"/>
                  <a:lumOff val="40000"/>
                </a:schemeClr>
              </a:solidFill>
            </a:endParaRPr>
          </a:p>
          <a:p>
            <a:pPr marL="0" indent="0">
              <a:buNone/>
            </a:pPr>
            <a:r>
              <a:rPr lang="en-US" sz="2800" dirty="0" smtClean="0">
                <a:solidFill>
                  <a:schemeClr val="tx2">
                    <a:lumMod val="60000"/>
                    <a:lumOff val="40000"/>
                  </a:schemeClr>
                </a:solidFill>
              </a:rPr>
              <a:t>4.   Do </a:t>
            </a:r>
            <a:r>
              <a:rPr lang="en-US" sz="2800" dirty="0" smtClean="0">
                <a:solidFill>
                  <a:schemeClr val="tx2">
                    <a:lumMod val="60000"/>
                    <a:lumOff val="40000"/>
                  </a:schemeClr>
                </a:solidFill>
              </a:rPr>
              <a:t>not walk away from machine while it’s in use</a:t>
            </a:r>
          </a:p>
          <a:p>
            <a:pPr marL="0" indent="0">
              <a:buNone/>
            </a:pPr>
            <a:r>
              <a:rPr lang="en-US" sz="2800" dirty="0" smtClean="0">
                <a:solidFill>
                  <a:schemeClr val="tx2">
                    <a:lumMod val="60000"/>
                    <a:lumOff val="40000"/>
                  </a:schemeClr>
                </a:solidFill>
              </a:rPr>
              <a:t>5.   Erase </a:t>
            </a:r>
            <a:r>
              <a:rPr lang="en-US" sz="2800" dirty="0" smtClean="0">
                <a:solidFill>
                  <a:schemeClr val="tx2">
                    <a:lumMod val="60000"/>
                    <a:lumOff val="40000"/>
                  </a:schemeClr>
                </a:solidFill>
              </a:rPr>
              <a:t>your activity</a:t>
            </a:r>
          </a:p>
          <a:p>
            <a:pPr marL="0" indent="0">
              <a:buNone/>
            </a:pPr>
            <a:r>
              <a:rPr lang="en-US" sz="2800" dirty="0" smtClean="0">
                <a:solidFill>
                  <a:schemeClr val="tx2">
                    <a:lumMod val="60000"/>
                    <a:lumOff val="40000"/>
                  </a:schemeClr>
                </a:solidFill>
              </a:rPr>
              <a:t>6.   Clear </a:t>
            </a:r>
            <a:r>
              <a:rPr lang="en-US" sz="2800" dirty="0" smtClean="0">
                <a:solidFill>
                  <a:schemeClr val="tx2">
                    <a:lumMod val="60000"/>
                    <a:lumOff val="40000"/>
                  </a:schemeClr>
                </a:solidFill>
              </a:rPr>
              <a:t>browser </a:t>
            </a:r>
            <a:r>
              <a:rPr lang="en-US" sz="2800" dirty="0" smtClean="0">
                <a:solidFill>
                  <a:schemeClr val="tx2">
                    <a:lumMod val="60000"/>
                    <a:lumOff val="40000"/>
                  </a:schemeClr>
                </a:solidFill>
              </a:rPr>
              <a:t>history </a:t>
            </a:r>
          </a:p>
          <a:p>
            <a:pPr marL="0" indent="0">
              <a:buNone/>
            </a:pPr>
            <a:r>
              <a:rPr lang="en-US" sz="2800" dirty="0" smtClean="0">
                <a:solidFill>
                  <a:schemeClr val="tx2">
                    <a:lumMod val="60000"/>
                    <a:lumOff val="40000"/>
                  </a:schemeClr>
                </a:solidFill>
              </a:rPr>
              <a:t>7.   </a:t>
            </a:r>
            <a:r>
              <a:rPr lang="en-US" sz="2800" dirty="0" smtClean="0">
                <a:solidFill>
                  <a:schemeClr val="tx2">
                    <a:lumMod val="60000"/>
                    <a:lumOff val="40000"/>
                  </a:schemeClr>
                </a:solidFill>
              </a:rPr>
              <a:t>Change </a:t>
            </a:r>
            <a:r>
              <a:rPr lang="en-US" sz="2800" dirty="0" smtClean="0">
                <a:solidFill>
                  <a:schemeClr val="tx2">
                    <a:lumMod val="60000"/>
                    <a:lumOff val="40000"/>
                  </a:schemeClr>
                </a:solidFill>
              </a:rPr>
              <a:t>password once you are on secured machine</a:t>
            </a:r>
            <a:r>
              <a:rPr lang="en-US" dirty="0" smtClean="0">
                <a:solidFill>
                  <a:schemeClr val="tx2">
                    <a:lumMod val="60000"/>
                    <a:lumOff val="40000"/>
                  </a:schemeClr>
                </a:solidFill>
              </a:rPr>
              <a:t>	</a:t>
            </a:r>
          </a:p>
          <a:p>
            <a:endParaRPr lang="en-US" dirty="0"/>
          </a:p>
        </p:txBody>
      </p:sp>
      <p:pic>
        <p:nvPicPr>
          <p:cNvPr id="1026" name="Picture 2" descr="C:\Users\d89\Downloads\IMG_20191104_22045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43357" y="1524000"/>
            <a:ext cx="2057400" cy="144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08653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Algerian" pitchFamily="82" charset="0"/>
              </a:rPr>
              <a:t>Online Banking </a:t>
            </a:r>
            <a:r>
              <a:rPr lang="en-US" dirty="0">
                <a:solidFill>
                  <a:schemeClr val="accent2">
                    <a:lumMod val="75000"/>
                  </a:schemeClr>
                </a:solidFill>
                <a:latin typeface="Algerian" pitchFamily="82" charset="0"/>
              </a:rPr>
              <a:t>f</a:t>
            </a:r>
            <a:r>
              <a:rPr lang="en-US" dirty="0" smtClean="0">
                <a:solidFill>
                  <a:schemeClr val="accent2">
                    <a:lumMod val="75000"/>
                  </a:schemeClr>
                </a:solidFill>
                <a:latin typeface="Algerian" pitchFamily="82" charset="0"/>
              </a:rPr>
              <a:t>rauds in India:</a:t>
            </a:r>
            <a:endParaRPr lang="en-US" dirty="0">
              <a:solidFill>
                <a:schemeClr val="accent2">
                  <a:lumMod val="75000"/>
                </a:schemeClr>
              </a:solidFill>
              <a:latin typeface="Algerian" pitchFamily="82" charset="0"/>
            </a:endParaRPr>
          </a:p>
        </p:txBody>
      </p:sp>
      <p:sp>
        <p:nvSpPr>
          <p:cNvPr id="3" name="Content Placeholder 2"/>
          <p:cNvSpPr>
            <a:spLocks noGrp="1"/>
          </p:cNvSpPr>
          <p:nvPr>
            <p:ph idx="1"/>
          </p:nvPr>
        </p:nvSpPr>
        <p:spPr>
          <a:xfrm>
            <a:off x="533400" y="914400"/>
            <a:ext cx="8229600" cy="4525963"/>
          </a:xfrm>
        </p:spPr>
        <p:txBody>
          <a:bodyPr>
            <a:normAutofit/>
          </a:bodyPr>
          <a:lstStyle/>
          <a:p>
            <a:pPr marL="0" indent="0">
              <a:buNone/>
            </a:pPr>
            <a:endParaRPr lang="en-US" dirty="0" smtClean="0">
              <a:solidFill>
                <a:schemeClr val="tx2">
                  <a:lumMod val="60000"/>
                  <a:lumOff val="40000"/>
                </a:schemeClr>
              </a:solidFill>
            </a:endParaRPr>
          </a:p>
          <a:p>
            <a:pPr marL="0" indent="0">
              <a:buNone/>
            </a:pPr>
            <a:r>
              <a:rPr lang="en-US" sz="2800" dirty="0">
                <a:solidFill>
                  <a:schemeClr val="tx2">
                    <a:lumMod val="60000"/>
                    <a:lumOff val="40000"/>
                  </a:schemeClr>
                </a:solidFill>
              </a:rPr>
              <a:t>1. Stolen credit or debit cards</a:t>
            </a:r>
          </a:p>
          <a:p>
            <a:pPr marL="0" indent="0">
              <a:buNone/>
            </a:pPr>
            <a:r>
              <a:rPr lang="en-US" sz="2800" dirty="0">
                <a:solidFill>
                  <a:schemeClr val="tx2">
                    <a:lumMod val="60000"/>
                    <a:lumOff val="40000"/>
                  </a:schemeClr>
                </a:solidFill>
              </a:rPr>
              <a:t>2. Cloning of credit or debit cards  </a:t>
            </a:r>
          </a:p>
          <a:p>
            <a:pPr marL="0" indent="0">
              <a:buNone/>
            </a:pPr>
            <a:r>
              <a:rPr lang="en-US" sz="2800" dirty="0">
                <a:solidFill>
                  <a:schemeClr val="tx2">
                    <a:lumMod val="60000"/>
                    <a:lumOff val="40000"/>
                  </a:schemeClr>
                </a:solidFill>
              </a:rPr>
              <a:t>3. Phishing or fraudulently making customers give their own information </a:t>
            </a:r>
          </a:p>
          <a:p>
            <a:pPr marL="0" indent="0">
              <a:buNone/>
            </a:pPr>
            <a:r>
              <a:rPr lang="en-US" sz="2800" dirty="0">
                <a:solidFill>
                  <a:schemeClr val="tx2">
                    <a:lumMod val="60000"/>
                    <a:lumOff val="40000"/>
                  </a:schemeClr>
                </a:solidFill>
              </a:rPr>
              <a:t>4. Stolen PIN number or banking passwords</a:t>
            </a:r>
          </a:p>
          <a:p>
            <a:pPr marL="0" indent="0">
              <a:buNone/>
            </a:pPr>
            <a:r>
              <a:rPr lang="en-US" sz="2800" dirty="0">
                <a:solidFill>
                  <a:schemeClr val="tx2">
                    <a:lumMod val="60000"/>
                    <a:lumOff val="40000"/>
                  </a:schemeClr>
                </a:solidFill>
              </a:rPr>
              <a:t>5. Hacked accounts and mobile apps</a:t>
            </a:r>
          </a:p>
          <a:p>
            <a:pPr marL="0" indent="0">
              <a:buNone/>
            </a:pPr>
            <a:r>
              <a:rPr lang="en-US" sz="2800" dirty="0">
                <a:solidFill>
                  <a:schemeClr val="tx2">
                    <a:lumMod val="60000"/>
                    <a:lumOff val="40000"/>
                  </a:schemeClr>
                </a:solidFill>
              </a:rPr>
              <a:t>6. Stolen CVV and OTP </a:t>
            </a:r>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5029200"/>
            <a:ext cx="2553712" cy="1509712"/>
          </a:xfrm>
          <a:prstGeom prst="rect">
            <a:avLst/>
          </a:prstGeom>
        </p:spPr>
      </p:pic>
    </p:spTree>
    <p:extLst>
      <p:ext uri="{BB962C8B-B14F-4D97-AF65-F5344CB8AC3E}">
        <p14:creationId xmlns:p14="http://schemas.microsoft.com/office/powerpoint/2010/main" val="585182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accent2">
                    <a:lumMod val="75000"/>
                  </a:schemeClr>
                </a:solidFill>
                <a:latin typeface="Algerian" pitchFamily="82" charset="0"/>
              </a:rPr>
              <a:t>Cyber law in India</a:t>
            </a:r>
            <a:br>
              <a:rPr lang="en-US" dirty="0" smtClean="0">
                <a:solidFill>
                  <a:schemeClr val="accent2">
                    <a:lumMod val="75000"/>
                  </a:schemeClr>
                </a:solidFill>
                <a:latin typeface="Algerian" pitchFamily="82" charset="0"/>
              </a:rPr>
            </a:br>
            <a:r>
              <a:rPr lang="en-US" dirty="0" smtClean="0">
                <a:solidFill>
                  <a:schemeClr val="accent2">
                    <a:lumMod val="75000"/>
                  </a:schemeClr>
                </a:solidFill>
                <a:latin typeface="Algerian" pitchFamily="82" charset="0"/>
              </a:rPr>
              <a:t> </a:t>
            </a:r>
            <a:endParaRPr lang="en-US" dirty="0">
              <a:solidFill>
                <a:schemeClr val="accent2">
                  <a:lumMod val="75000"/>
                </a:schemeClr>
              </a:solidFill>
              <a:latin typeface="Algerian" pitchFamily="82" charset="0"/>
            </a:endParaRPr>
          </a:p>
        </p:txBody>
      </p:sp>
      <p:sp>
        <p:nvSpPr>
          <p:cNvPr id="3" name="Content Placeholder 2"/>
          <p:cNvSpPr>
            <a:spLocks noGrp="1"/>
          </p:cNvSpPr>
          <p:nvPr>
            <p:ph idx="1"/>
          </p:nvPr>
        </p:nvSpPr>
        <p:spPr>
          <a:xfrm>
            <a:off x="609600" y="838200"/>
            <a:ext cx="8229600" cy="5211763"/>
          </a:xfrm>
        </p:spPr>
        <p:txBody>
          <a:bodyPr>
            <a:normAutofit/>
          </a:bodyPr>
          <a:lstStyle/>
          <a:p>
            <a:pPr marL="0" indent="0" algn="just">
              <a:buNone/>
            </a:pPr>
            <a:endParaRPr lang="en-US" dirty="0" smtClean="0">
              <a:solidFill>
                <a:schemeClr val="tx2">
                  <a:lumMod val="60000"/>
                  <a:lumOff val="40000"/>
                </a:schemeClr>
              </a:solidFill>
            </a:endParaRPr>
          </a:p>
          <a:p>
            <a:pPr marL="514350" indent="-514350" algn="just">
              <a:buFont typeface="+mj-lt"/>
              <a:buAutoNum type="arabicPeriod"/>
            </a:pPr>
            <a:r>
              <a:rPr lang="en-US" sz="2800" dirty="0" smtClean="0">
                <a:solidFill>
                  <a:schemeClr val="tx2">
                    <a:lumMod val="60000"/>
                    <a:lumOff val="40000"/>
                  </a:schemeClr>
                </a:solidFill>
              </a:rPr>
              <a:t>Cyber law deals with crime done through computer or digital </a:t>
            </a:r>
            <a:r>
              <a:rPr lang="en-US" sz="2800" dirty="0" smtClean="0">
                <a:solidFill>
                  <a:schemeClr val="tx2">
                    <a:lumMod val="60000"/>
                    <a:lumOff val="40000"/>
                  </a:schemeClr>
                </a:solidFill>
              </a:rPr>
              <a:t>device.</a:t>
            </a:r>
            <a:endParaRPr lang="en-US" sz="2800" dirty="0" smtClean="0">
              <a:solidFill>
                <a:schemeClr val="tx2">
                  <a:lumMod val="60000"/>
                  <a:lumOff val="40000"/>
                </a:schemeClr>
              </a:solidFill>
            </a:endParaRPr>
          </a:p>
          <a:p>
            <a:pPr marL="514350" indent="-514350" algn="just">
              <a:buFont typeface="+mj-lt"/>
              <a:buAutoNum type="arabicPeriod"/>
            </a:pPr>
            <a:r>
              <a:rPr lang="en-US" sz="2800" dirty="0" smtClean="0">
                <a:solidFill>
                  <a:schemeClr val="tx2">
                    <a:lumMod val="60000"/>
                    <a:lumOff val="40000"/>
                  </a:schemeClr>
                </a:solidFill>
              </a:rPr>
              <a:t>Information Technology Act,2000 deals with cyber crime and electronic commerce in India. This act amended in </a:t>
            </a:r>
            <a:r>
              <a:rPr lang="en-US" sz="2800" dirty="0" smtClean="0">
                <a:solidFill>
                  <a:schemeClr val="tx2">
                    <a:lumMod val="60000"/>
                    <a:lumOff val="40000"/>
                  </a:schemeClr>
                </a:solidFill>
              </a:rPr>
              <a:t>2008. </a:t>
            </a:r>
          </a:p>
          <a:p>
            <a:pPr marL="514350" indent="-514350" algn="just">
              <a:buFont typeface="+mj-lt"/>
              <a:buAutoNum type="arabicPeriod"/>
            </a:pPr>
            <a:r>
              <a:rPr lang="en-US" sz="2800" dirty="0" smtClean="0">
                <a:solidFill>
                  <a:schemeClr val="tx2">
                    <a:lumMod val="60000"/>
                    <a:lumOff val="40000"/>
                  </a:schemeClr>
                </a:solidFill>
              </a:rPr>
              <a:t>Net banking fraud</a:t>
            </a:r>
            <a:r>
              <a:rPr lang="en-US" sz="2800" dirty="0" smtClean="0"/>
              <a:t> </a:t>
            </a:r>
            <a:r>
              <a:rPr lang="en-US" sz="2800" dirty="0" smtClean="0">
                <a:solidFill>
                  <a:schemeClr val="tx2">
                    <a:lumMod val="60000"/>
                    <a:lumOff val="40000"/>
                  </a:schemeClr>
                </a:solidFill>
              </a:rPr>
              <a:t>punishment for this act is up to  3 years jail or five lack rupees or both.</a:t>
            </a:r>
            <a:endParaRPr lang="en-US" sz="2800" dirty="0">
              <a:solidFill>
                <a:schemeClr val="tx2">
                  <a:lumMod val="60000"/>
                  <a:lumOff val="40000"/>
                </a:schemeClr>
              </a:solidFill>
            </a:endParaRPr>
          </a:p>
        </p:txBody>
      </p:sp>
    </p:spTree>
    <p:extLst>
      <p:ext uri="{BB962C8B-B14F-4D97-AF65-F5344CB8AC3E}">
        <p14:creationId xmlns:p14="http://schemas.microsoft.com/office/powerpoint/2010/main" val="2511358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96129"/>
            <a:ext cx="7772400" cy="5105400"/>
          </a:xfrm>
        </p:spPr>
        <p:txBody>
          <a:bodyPr>
            <a:normAutofit fontScale="90000"/>
          </a:bodyPr>
          <a:lstStyle/>
          <a:p>
            <a:pPr marL="457200" indent="-457200" algn="l">
              <a:buFont typeface="Arial" pitchFamily="34" charset="0"/>
              <a:buChar char="•"/>
            </a:pPr>
            <a:r>
              <a:rPr lang="en-US" sz="2800" dirty="0" smtClean="0">
                <a:solidFill>
                  <a:schemeClr val="tx2">
                    <a:lumMod val="60000"/>
                    <a:lumOff val="40000"/>
                  </a:schemeClr>
                </a:solidFill>
              </a:rPr>
              <a:t>According </a:t>
            </a:r>
            <a:r>
              <a:rPr lang="en-US" sz="2800" dirty="0" smtClean="0">
                <a:solidFill>
                  <a:schemeClr val="tx2">
                    <a:lumMod val="60000"/>
                    <a:lumOff val="40000"/>
                  </a:schemeClr>
                </a:solidFill>
              </a:rPr>
              <a:t>to recent survey , cyber crime ranks 3 in </a:t>
            </a:r>
            <a:r>
              <a:rPr lang="en-US" sz="2800" dirty="0" smtClean="0">
                <a:solidFill>
                  <a:schemeClr val="tx2">
                    <a:lumMod val="60000"/>
                    <a:lumOff val="40000"/>
                  </a:schemeClr>
                </a:solidFill>
              </a:rPr>
              <a:t>   common </a:t>
            </a:r>
            <a:r>
              <a:rPr lang="en-US" sz="2800" dirty="0" smtClean="0">
                <a:solidFill>
                  <a:schemeClr val="tx2">
                    <a:lumMod val="60000"/>
                    <a:lumOff val="40000"/>
                  </a:schemeClr>
                </a:solidFill>
              </a:rPr>
              <a:t>crimes in India.</a:t>
            </a:r>
            <a:br>
              <a:rPr lang="en-US" sz="2800" dirty="0" smtClean="0">
                <a:solidFill>
                  <a:schemeClr val="tx2">
                    <a:lumMod val="60000"/>
                    <a:lumOff val="40000"/>
                  </a:schemeClr>
                </a:solidFill>
              </a:rPr>
            </a:br>
            <a:r>
              <a:rPr lang="en-US" sz="2800" dirty="0">
                <a:solidFill>
                  <a:schemeClr val="tx2">
                    <a:lumMod val="60000"/>
                    <a:lumOff val="40000"/>
                  </a:schemeClr>
                </a:solidFill>
              </a:rPr>
              <a:t/>
            </a:r>
            <a:br>
              <a:rPr lang="en-US" sz="2800" dirty="0">
                <a:solidFill>
                  <a:schemeClr val="tx2">
                    <a:lumMod val="60000"/>
                    <a:lumOff val="40000"/>
                  </a:schemeClr>
                </a:solidFill>
              </a:rPr>
            </a:br>
            <a:r>
              <a:rPr lang="en-US" sz="2800" dirty="0" smtClean="0">
                <a:solidFill>
                  <a:schemeClr val="tx2">
                    <a:lumMod val="60000"/>
                    <a:lumOff val="40000"/>
                  </a:schemeClr>
                </a:solidFill>
              </a:rPr>
              <a:t>Criminals </a:t>
            </a:r>
            <a:r>
              <a:rPr lang="en-US" sz="2800" dirty="0" smtClean="0">
                <a:solidFill>
                  <a:schemeClr val="tx2">
                    <a:lumMod val="60000"/>
                    <a:lumOff val="40000"/>
                  </a:schemeClr>
                </a:solidFill>
              </a:rPr>
              <a:t>are targeting online banking facilities  , credit /debit/ATM cards ,Payment gateways and other net </a:t>
            </a:r>
            <a:br>
              <a:rPr lang="en-US" sz="2800" dirty="0" smtClean="0">
                <a:solidFill>
                  <a:schemeClr val="tx2">
                    <a:lumMod val="60000"/>
                    <a:lumOff val="40000"/>
                  </a:schemeClr>
                </a:solidFill>
              </a:rPr>
            </a:br>
            <a:r>
              <a:rPr lang="en-US" sz="2800" dirty="0" smtClean="0">
                <a:solidFill>
                  <a:schemeClr val="tx2">
                    <a:lumMod val="60000"/>
                    <a:lumOff val="40000"/>
                  </a:schemeClr>
                </a:solidFill>
              </a:rPr>
              <a:t>banking techniques to commit illegal transactions. </a:t>
            </a:r>
            <a:br>
              <a:rPr lang="en-US" sz="2800" dirty="0" smtClean="0">
                <a:solidFill>
                  <a:schemeClr val="tx2">
                    <a:lumMod val="60000"/>
                    <a:lumOff val="40000"/>
                  </a:schemeClr>
                </a:solidFill>
              </a:rPr>
            </a:br>
            <a:r>
              <a:rPr lang="en-US" sz="2800" dirty="0" smtClean="0">
                <a:solidFill>
                  <a:schemeClr val="tx2">
                    <a:lumMod val="60000"/>
                    <a:lumOff val="40000"/>
                  </a:schemeClr>
                </a:solidFill>
              </a:rPr>
              <a:t/>
            </a:r>
            <a:br>
              <a:rPr lang="en-US" sz="2800" dirty="0" smtClean="0">
                <a:solidFill>
                  <a:schemeClr val="tx2">
                    <a:lumMod val="60000"/>
                    <a:lumOff val="40000"/>
                  </a:schemeClr>
                </a:solidFill>
              </a:rPr>
            </a:br>
            <a:r>
              <a:rPr lang="en-US" sz="2800" dirty="0" smtClean="0">
                <a:solidFill>
                  <a:schemeClr val="tx2">
                    <a:lumMod val="60000"/>
                    <a:lumOff val="40000"/>
                  </a:schemeClr>
                </a:solidFill>
              </a:rPr>
              <a:t>The </a:t>
            </a:r>
            <a:r>
              <a:rPr lang="en-US" sz="2800" dirty="0" smtClean="0">
                <a:solidFill>
                  <a:schemeClr val="tx2">
                    <a:lumMod val="60000"/>
                    <a:lumOff val="40000"/>
                  </a:schemeClr>
                </a:solidFill>
              </a:rPr>
              <a:t>internet has become breeding ground for cyber criminals.</a:t>
            </a:r>
            <a:br>
              <a:rPr lang="en-US" sz="2800" dirty="0" smtClean="0">
                <a:solidFill>
                  <a:schemeClr val="tx2">
                    <a:lumMod val="60000"/>
                    <a:lumOff val="40000"/>
                  </a:schemeClr>
                </a:solidFill>
              </a:rPr>
            </a:br>
            <a:r>
              <a:rPr lang="en-US" sz="2800" dirty="0">
                <a:solidFill>
                  <a:schemeClr val="tx2">
                    <a:lumMod val="60000"/>
                    <a:lumOff val="40000"/>
                  </a:schemeClr>
                </a:solidFill>
              </a:rPr>
              <a:t/>
            </a:r>
            <a:br>
              <a:rPr lang="en-US" sz="2800" dirty="0">
                <a:solidFill>
                  <a:schemeClr val="tx2">
                    <a:lumMod val="60000"/>
                    <a:lumOff val="40000"/>
                  </a:schemeClr>
                </a:solidFill>
              </a:rPr>
            </a:br>
            <a:r>
              <a:rPr lang="en-US" sz="2800" dirty="0" smtClean="0">
                <a:solidFill>
                  <a:schemeClr val="tx2">
                    <a:lumMod val="60000"/>
                    <a:lumOff val="40000"/>
                  </a:schemeClr>
                </a:solidFill>
              </a:rPr>
              <a:t>Over </a:t>
            </a:r>
            <a:r>
              <a:rPr lang="en-US" sz="2800" dirty="0" smtClean="0">
                <a:solidFill>
                  <a:schemeClr val="tx2">
                    <a:lumMod val="60000"/>
                    <a:lumOff val="40000"/>
                  </a:schemeClr>
                </a:solidFill>
              </a:rPr>
              <a:t>9000 cases of frauds involving cards , net banking register in April-September 2019 .</a:t>
            </a:r>
            <a:endParaRPr lang="en-US" sz="2800" dirty="0">
              <a:solidFill>
                <a:schemeClr val="tx2">
                  <a:lumMod val="60000"/>
                  <a:lumOff val="40000"/>
                </a:schemeClr>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196840"/>
            <a:ext cx="3124200" cy="1066800"/>
          </a:xfrm>
          <a:prstGeom prst="rect">
            <a:avLst/>
          </a:prstGeom>
        </p:spPr>
      </p:pic>
    </p:spTree>
    <p:extLst>
      <p:ext uri="{BB962C8B-B14F-4D97-AF65-F5344CB8AC3E}">
        <p14:creationId xmlns:p14="http://schemas.microsoft.com/office/powerpoint/2010/main" val="14476658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r>
              <a:rPr lang="en-US" sz="9600" dirty="0" smtClean="0">
                <a:solidFill>
                  <a:schemeClr val="accent6">
                    <a:lumMod val="75000"/>
                  </a:schemeClr>
                </a:solidFill>
                <a:latin typeface="Algerian" pitchFamily="82" charset="0"/>
              </a:rPr>
              <a:t>     </a:t>
            </a:r>
            <a:r>
              <a:rPr lang="en-US" sz="9600" dirty="0" smtClean="0">
                <a:solidFill>
                  <a:schemeClr val="accent6">
                    <a:lumMod val="75000"/>
                  </a:schemeClr>
                </a:solidFill>
                <a:latin typeface="Algerian" pitchFamily="82" charset="0"/>
              </a:rPr>
              <a:t>  </a:t>
            </a:r>
            <a:r>
              <a:rPr lang="en-US" sz="9600" dirty="0" smtClean="0">
                <a:solidFill>
                  <a:schemeClr val="accent6">
                    <a:lumMod val="75000"/>
                  </a:schemeClr>
                </a:solidFill>
                <a:latin typeface="Algerian" pitchFamily="82" charset="0"/>
              </a:rPr>
              <a:t>THANKS</a:t>
            </a:r>
            <a:endParaRPr lang="en-US" sz="9600" dirty="0">
              <a:solidFill>
                <a:schemeClr val="accent6">
                  <a:lumMod val="75000"/>
                </a:schemeClr>
              </a:solidFill>
              <a:latin typeface="Algerian" pitchFamily="82" charset="0"/>
            </a:endParaRPr>
          </a:p>
          <a:p>
            <a:pPr marL="0" indent="0">
              <a:buNone/>
            </a:pPr>
            <a:r>
              <a:rPr lang="en-US" sz="9600" dirty="0" smtClean="0">
                <a:solidFill>
                  <a:schemeClr val="accent6">
                    <a:lumMod val="75000"/>
                  </a:schemeClr>
                </a:solidFill>
                <a:latin typeface="Algerian" pitchFamily="82" charset="0"/>
              </a:rPr>
              <a:t>             &amp;</a:t>
            </a:r>
            <a:endParaRPr lang="en-US" sz="9600" dirty="0" smtClean="0">
              <a:solidFill>
                <a:schemeClr val="accent6">
                  <a:lumMod val="75000"/>
                </a:schemeClr>
              </a:solidFill>
              <a:latin typeface="Algerian" pitchFamily="82" charset="0"/>
            </a:endParaRPr>
          </a:p>
          <a:p>
            <a:pPr marL="0" indent="0">
              <a:buNone/>
            </a:pPr>
            <a:r>
              <a:rPr lang="en-US" sz="9600" dirty="0">
                <a:solidFill>
                  <a:schemeClr val="accent6">
                    <a:lumMod val="75000"/>
                  </a:schemeClr>
                </a:solidFill>
                <a:latin typeface="Algerian" pitchFamily="82" charset="0"/>
              </a:rPr>
              <a:t> </a:t>
            </a:r>
            <a:r>
              <a:rPr lang="en-US" sz="9600" dirty="0" smtClean="0">
                <a:solidFill>
                  <a:schemeClr val="accent6">
                    <a:lumMod val="75000"/>
                  </a:schemeClr>
                </a:solidFill>
                <a:latin typeface="Algerian" pitchFamily="82" charset="0"/>
              </a:rPr>
              <a:t>  </a:t>
            </a:r>
            <a:r>
              <a:rPr lang="en-US" sz="9600" dirty="0" smtClean="0">
                <a:solidFill>
                  <a:schemeClr val="accent6">
                    <a:lumMod val="75000"/>
                  </a:schemeClr>
                </a:solidFill>
                <a:latin typeface="Algerian" pitchFamily="82" charset="0"/>
              </a:rPr>
              <a:t> be careful</a:t>
            </a:r>
            <a:endParaRPr lang="en-US" sz="9600" dirty="0">
              <a:solidFill>
                <a:schemeClr val="accent6">
                  <a:lumMod val="75000"/>
                </a:schemeClr>
              </a:solidFill>
              <a:latin typeface="Algerian" pitchFamily="82" charset="0"/>
            </a:endParaRPr>
          </a:p>
        </p:txBody>
      </p:sp>
    </p:spTree>
    <p:extLst>
      <p:ext uri="{BB962C8B-B14F-4D97-AF65-F5344CB8AC3E}">
        <p14:creationId xmlns:p14="http://schemas.microsoft.com/office/powerpoint/2010/main" val="1426246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arn(inVertic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301</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HOW TO SECURE NETBANKING AND ONLINE TRANSACTIONS ON PUBLIC COMPUTERS</vt:lpstr>
      <vt:lpstr>What is Net Banking? </vt:lpstr>
      <vt:lpstr> Online transactions :   Online transaction is a payment method in which transfer of fund or money happens online over electronic fund transfer. Online transaction process is secure and password protected. Three steps involved in online transaction are- 1.Registratrion 2.Placing an order 3.Payment </vt:lpstr>
      <vt:lpstr>There are always some risks involved when using public computer in libraries , internet cafes , airports and coffee shops. Public computers are not safe as personal devices because you don’t know  if the latest security protocals , like antivirus protections have been installed. </vt:lpstr>
      <vt:lpstr>Tips to use internet banking on public computer   </vt:lpstr>
      <vt:lpstr>Online Banking frauds in India:</vt:lpstr>
      <vt:lpstr>Cyber law in India  </vt:lpstr>
      <vt:lpstr>According to recent survey , cyber crime ranks 3 in    common crimes in India.  Criminals are targeting online banking facilities  , credit /debit/ATM cards ,Payment gateways and other net  banking techniques to commit illegal transactions.   The internet has become breeding ground for cyber criminals.  Over 9000 cases of frauds involving cards , net banking register in April-September 2019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SECURE NETBANKING AND ONLINE TRANSACTIONS ON PUBLIC COMPUTERS</dc:title>
  <dc:creator>d89</dc:creator>
  <cp:lastModifiedBy>d89</cp:lastModifiedBy>
  <cp:revision>30</cp:revision>
  <dcterms:created xsi:type="dcterms:W3CDTF">2019-11-04T14:39:39Z</dcterms:created>
  <dcterms:modified xsi:type="dcterms:W3CDTF">2019-11-11T14:27:01Z</dcterms:modified>
</cp:coreProperties>
</file>