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4" r:id="rId2"/>
    <p:sldId id="275" r:id="rId3"/>
    <p:sldId id="256" r:id="rId4"/>
    <p:sldId id="258" r:id="rId5"/>
    <p:sldId id="259" r:id="rId6"/>
    <p:sldId id="272" r:id="rId7"/>
    <p:sldId id="261" r:id="rId8"/>
    <p:sldId id="273" r:id="rId9"/>
    <p:sldId id="262" r:id="rId10"/>
    <p:sldId id="271" r:id="rId11"/>
    <p:sldId id="263" r:id="rId12"/>
    <p:sldId id="264" r:id="rId13"/>
    <p:sldId id="265" r:id="rId14"/>
    <p:sldId id="276" r:id="rId15"/>
    <p:sldId id="266" r:id="rId16"/>
    <p:sldId id="267" r:id="rId17"/>
    <p:sldId id="268"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737" autoAdjust="0"/>
  </p:normalViewPr>
  <p:slideViewPr>
    <p:cSldViewPr>
      <p:cViewPr varScale="1">
        <p:scale>
          <a:sx n="66" d="100"/>
          <a:sy n="66" d="100"/>
        </p:scale>
        <p:origin x="-142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14AB47-15D1-4465-AFC1-DB3456DA07CA}"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4E5C-B8FD-401E-9FAD-B661A4D4AE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4AB47-15D1-4465-AFC1-DB3456DA07CA}"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4E5C-B8FD-401E-9FAD-B661A4D4AE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4AB47-15D1-4465-AFC1-DB3456DA07CA}"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4E5C-B8FD-401E-9FAD-B661A4D4AE8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14AB47-15D1-4465-AFC1-DB3456DA07CA}" type="datetimeFigureOut">
              <a:rPr lang="en-US" smtClean="0"/>
              <a:pPr/>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4E5C-B8FD-401E-9FAD-B661A4D4AE8F}" type="slidenum">
              <a:rPr lang="en-US" smtClean="0"/>
              <a:pPr/>
              <a:t>‹#›</a:t>
            </a:fld>
            <a:endParaRPr lang="en-US"/>
          </a:p>
        </p:txBody>
      </p:sp>
    </p:spTree>
    <p:extLst>
      <p:ext uri="{BB962C8B-B14F-4D97-AF65-F5344CB8AC3E}">
        <p14:creationId xmlns:p14="http://schemas.microsoft.com/office/powerpoint/2010/main" xmlns="" val="38959331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14AB47-15D1-4465-AFC1-DB3456DA07CA}"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4E5C-B8FD-401E-9FAD-B661A4D4AE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C14AB47-15D1-4465-AFC1-DB3456DA07CA}" type="datetimeFigureOut">
              <a:rPr lang="en-US" smtClean="0"/>
              <a:pPr/>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64E5C-B8FD-401E-9FAD-B661A4D4AE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14AB47-15D1-4465-AFC1-DB3456DA07CA}"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4E5C-B8FD-401E-9FAD-B661A4D4AE8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14AB47-15D1-4465-AFC1-DB3456DA07CA}" type="datetimeFigureOut">
              <a:rPr lang="en-US" smtClean="0"/>
              <a:pPr/>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64E5C-B8FD-401E-9FAD-B661A4D4AE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14AB47-15D1-4465-AFC1-DB3456DA07CA}" type="datetimeFigureOut">
              <a:rPr lang="en-US" smtClean="0"/>
              <a:pPr/>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64E5C-B8FD-401E-9FAD-B661A4D4AE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4AB47-15D1-4465-AFC1-DB3456DA07CA}" type="datetimeFigureOut">
              <a:rPr lang="en-US" smtClean="0"/>
              <a:pPr/>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64E5C-B8FD-401E-9FAD-B661A4D4AE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C14AB47-15D1-4465-AFC1-DB3456DA07CA}" type="datetimeFigureOut">
              <a:rPr lang="en-US" smtClean="0"/>
              <a:pPr/>
              <a:t>11/7/2019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9764E5C-B8FD-401E-9FAD-B661A4D4AE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4AB47-15D1-4465-AFC1-DB3456DA07CA}" type="datetimeFigureOut">
              <a:rPr lang="en-US" smtClean="0"/>
              <a:pPr/>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64E5C-B8FD-401E-9FAD-B661A4D4AE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0340" y="990600"/>
            <a:ext cx="7520940" cy="3579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C14AB47-15D1-4465-AFC1-DB3456DA07CA}" type="datetimeFigureOut">
              <a:rPr lang="en-US" smtClean="0"/>
              <a:pPr/>
              <a:t>11/7/2019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9764E5C-B8FD-401E-9FAD-B661A4D4AE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20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crsorgi.gov.in/web/index.php/auth/signU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aplesarkar.maharashtra.gov.in/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aplesarkar.mahaonline.gov.in/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sorgi.gov.in/web/index.php/auth/log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520940" cy="548640"/>
          </a:xfrm>
        </p:spPr>
        <p:txBody>
          <a:bodyPr/>
          <a:lstStyle/>
          <a:p>
            <a:pPr algn="ctr"/>
            <a:r>
              <a:rPr lang="en-US" sz="3600" dirty="0" smtClean="0"/>
              <a:t>Apply for death certificate (and duplicate) online</a:t>
            </a:r>
            <a:endParaRPr lang="en-US" sz="3600" dirty="0"/>
          </a:p>
        </p:txBody>
      </p:sp>
      <p:sp>
        <p:nvSpPr>
          <p:cNvPr id="3" name="Content Placeholder 2"/>
          <p:cNvSpPr>
            <a:spLocks noGrp="1"/>
          </p:cNvSpPr>
          <p:nvPr>
            <p:ph idx="1"/>
          </p:nvPr>
        </p:nvSpPr>
        <p:spPr>
          <a:xfrm>
            <a:off x="838200" y="2590800"/>
            <a:ext cx="7520940" cy="1905000"/>
          </a:xfrm>
        </p:spPr>
        <p:txBody>
          <a:bodyPr>
            <a:normAutofit/>
          </a:bodyPr>
          <a:lstStyle/>
          <a:p>
            <a:r>
              <a:rPr lang="en-US" sz="2400" dirty="0" err="1" smtClean="0"/>
              <a:t>Ingole</a:t>
            </a:r>
            <a:r>
              <a:rPr lang="en-US" sz="2400" dirty="0" smtClean="0"/>
              <a:t> </a:t>
            </a:r>
            <a:r>
              <a:rPr lang="en-US" sz="2400" dirty="0" err="1" smtClean="0"/>
              <a:t>Gaurav</a:t>
            </a:r>
            <a:r>
              <a:rPr lang="en-US" sz="2400" dirty="0" smtClean="0"/>
              <a:t> </a:t>
            </a:r>
            <a:r>
              <a:rPr lang="en-US" sz="2400" dirty="0" err="1" smtClean="0"/>
              <a:t>Sahebrao</a:t>
            </a:r>
            <a:endParaRPr lang="en-US" sz="2400" dirty="0" smtClean="0"/>
          </a:p>
          <a:p>
            <a:r>
              <a:rPr lang="en-US" sz="2400" dirty="0" smtClean="0"/>
              <a:t>Asst. Dir. Skills , employment and entrepreneurship.</a:t>
            </a:r>
          </a:p>
          <a:p>
            <a:r>
              <a:rPr lang="en-US" sz="2400" dirty="0" smtClean="0"/>
              <a:t>CPTP Batch -  B- (Roll No. 30)</a:t>
            </a:r>
          </a:p>
          <a:p>
            <a:r>
              <a:rPr lang="en-US" sz="2400" dirty="0" smtClean="0"/>
              <a:t>Presentation day- 10</a:t>
            </a:r>
            <a:r>
              <a:rPr lang="en-US" sz="2400" baseline="30000" dirty="0" smtClean="0"/>
              <a:t>th</a:t>
            </a:r>
            <a:r>
              <a:rPr lang="en-US" sz="2400" dirty="0" smtClean="0"/>
              <a:t> Nov. 2019</a:t>
            </a:r>
          </a:p>
          <a:p>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Through </a:t>
            </a:r>
            <a:r>
              <a:rPr lang="en-US" dirty="0"/>
              <a:t>this portal, </a:t>
            </a:r>
            <a:r>
              <a:rPr lang="en-US" dirty="0" smtClean="0"/>
              <a:t>report </a:t>
            </a:r>
            <a:r>
              <a:rPr lang="en-US" dirty="0"/>
              <a:t>only domiciliary </a:t>
            </a:r>
            <a:r>
              <a:rPr lang="en-US" dirty="0" smtClean="0"/>
              <a:t>events </a:t>
            </a:r>
            <a:r>
              <a:rPr lang="en-US" dirty="0"/>
              <a:t>within 21 </a:t>
            </a:r>
            <a:r>
              <a:rPr lang="en-US" dirty="0" smtClean="0"/>
              <a:t>days</a:t>
            </a:r>
          </a:p>
          <a:p>
            <a:endParaRPr lang="en-US" dirty="0" smtClean="0"/>
          </a:p>
          <a:p>
            <a:r>
              <a:rPr lang="en-US" dirty="0" smtClean="0"/>
              <a:t>If </a:t>
            </a:r>
            <a:r>
              <a:rPr lang="en-US" dirty="0"/>
              <a:t>the event has crossed the limit of 21 days, one must approach the office of the concerned Registrar (B&amp;D). </a:t>
            </a:r>
          </a:p>
          <a:p>
            <a:r>
              <a:rPr lang="en-US" dirty="0" smtClean="0"/>
              <a:t>  </a:t>
            </a:r>
          </a:p>
          <a:p>
            <a:r>
              <a:rPr lang="en-US" dirty="0" smtClean="0"/>
              <a:t>This </a:t>
            </a:r>
            <a:r>
              <a:rPr lang="en-US" dirty="0"/>
              <a:t>login id will work for a single birth/death event </a:t>
            </a:r>
          </a:p>
        </p:txBody>
      </p:sp>
    </p:spTree>
    <p:extLst>
      <p:ext uri="{BB962C8B-B14F-4D97-AF65-F5344CB8AC3E}">
        <p14:creationId xmlns:p14="http://schemas.microsoft.com/office/powerpoint/2010/main" xmlns="" val="1501721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53400" cy="1752600"/>
          </a:xfrm>
        </p:spPr>
        <p:txBody>
          <a:bodyPr>
            <a:normAutofit/>
          </a:bodyPr>
          <a:lstStyle/>
          <a:p>
            <a:r>
              <a:rPr lang="en-US" sz="3600" dirty="0" smtClean="0"/>
              <a:t>   </a:t>
            </a:r>
            <a:br>
              <a:rPr lang="en-US" sz="3600" dirty="0" smtClean="0"/>
            </a:br>
            <a:endParaRPr lang="en-US" dirty="0"/>
          </a:p>
        </p:txBody>
      </p:sp>
      <p:sp>
        <p:nvSpPr>
          <p:cNvPr id="3" name="Content Placeholder 2"/>
          <p:cNvSpPr>
            <a:spLocks noGrp="1"/>
          </p:cNvSpPr>
          <p:nvPr>
            <p:ph idx="1"/>
          </p:nvPr>
        </p:nvSpPr>
        <p:spPr>
          <a:xfrm>
            <a:off x="609600" y="990600"/>
            <a:ext cx="8077200" cy="5135563"/>
          </a:xfrm>
        </p:spPr>
        <p:txBody>
          <a:bodyPr/>
          <a:lstStyle/>
          <a:p>
            <a:r>
              <a:rPr lang="en-US" dirty="0" smtClean="0"/>
              <a:t>step 1 : Type below link in web browser </a:t>
            </a:r>
            <a:r>
              <a:rPr lang="en-US" dirty="0" smtClean="0">
                <a:hlinkClick r:id="rId2"/>
              </a:rPr>
              <a:t>http://</a:t>
            </a:r>
            <a:r>
              <a:rPr lang="en-US" dirty="0" smtClean="0">
                <a:hlinkClick r:id="rId2"/>
              </a:rPr>
              <a:t>crsorgi.gov.in/web/index.php/auth/signUp</a:t>
            </a:r>
            <a:endParaRPr lang="en-US" dirty="0" smtClean="0"/>
          </a:p>
          <a:p>
            <a:endParaRPr lang="en-US" dirty="0" smtClean="0"/>
          </a:p>
          <a:p>
            <a:r>
              <a:rPr lang="en-US" dirty="0" smtClean="0"/>
              <a:t>step </a:t>
            </a:r>
            <a:r>
              <a:rPr lang="en-US" dirty="0" smtClean="0"/>
              <a:t>2. </a:t>
            </a:r>
            <a:r>
              <a:rPr lang="en-US" dirty="0" smtClean="0">
                <a:solidFill>
                  <a:schemeClr val="bg2">
                    <a:lumMod val="10000"/>
                  </a:schemeClr>
                </a:solidFill>
              </a:rPr>
              <a:t>Login to the portal for registration.</a:t>
            </a:r>
            <a:br>
              <a:rPr lang="en-US" dirty="0" smtClean="0">
                <a:solidFill>
                  <a:schemeClr val="bg2">
                    <a:lumMod val="10000"/>
                  </a:schemeClr>
                </a:solidFill>
              </a:rPr>
            </a:br>
            <a:endParaRPr lang="en-US" b="1" dirty="0" smtClean="0"/>
          </a:p>
          <a:p>
            <a:r>
              <a:rPr lang="en-US" b="1" dirty="0" smtClean="0"/>
              <a:t>Step </a:t>
            </a:r>
            <a:r>
              <a:rPr lang="en-US" b="1" dirty="0"/>
              <a:t>3</a:t>
            </a:r>
            <a:r>
              <a:rPr lang="en-US" b="1" dirty="0" smtClean="0"/>
              <a:t>:</a:t>
            </a:r>
            <a:r>
              <a:rPr lang="en-US" dirty="0"/>
              <a:t> Fill all mandatory details and click on submit.</a:t>
            </a:r>
          </a:p>
          <a:p>
            <a:pPr marL="0" indent="0">
              <a:buNone/>
            </a:pPr>
            <a:endParaRPr lang="en-US" dirty="0" smtClean="0">
              <a:hlinkClick r:id="rId2"/>
            </a:endParaRPr>
          </a:p>
          <a:p>
            <a:endParaRPr lang="en-US" dirty="0"/>
          </a:p>
          <a:p>
            <a:endParaRPr lang="en-US" dirty="0"/>
          </a:p>
        </p:txBody>
      </p:sp>
    </p:spTree>
    <p:extLst>
      <p:ext uri="{BB962C8B-B14F-4D97-AF65-F5344CB8AC3E}">
        <p14:creationId xmlns:p14="http://schemas.microsoft.com/office/powerpoint/2010/main" xmlns="" val="126545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0"/>
            <a:ext cx="8229600" cy="1676400"/>
          </a:xfrm>
        </p:spPr>
        <p:txBody>
          <a:bodyPr/>
          <a:lstStyle/>
          <a:p>
            <a:endParaRPr lang="en-US" dirty="0"/>
          </a:p>
        </p:txBody>
      </p:sp>
      <p:sp>
        <p:nvSpPr>
          <p:cNvPr id="3" name="Content Placeholder 2"/>
          <p:cNvSpPr>
            <a:spLocks noGrp="1"/>
          </p:cNvSpPr>
          <p:nvPr>
            <p:ph idx="1"/>
          </p:nvPr>
        </p:nvSpPr>
        <p:spPr>
          <a:xfrm>
            <a:off x="533400" y="304801"/>
            <a:ext cx="8153400" cy="4876799"/>
          </a:xfrm>
        </p:spPr>
        <p:txBody>
          <a:bodyPr>
            <a:normAutofit/>
          </a:bodyPr>
          <a:lstStyle/>
          <a:p>
            <a:r>
              <a:rPr lang="en-US" b="1" dirty="0"/>
              <a:t>Step 4:</a:t>
            </a:r>
            <a:r>
              <a:rPr lang="en-US" dirty="0"/>
              <a:t> Take print out of this application form and </a:t>
            </a:r>
            <a:r>
              <a:rPr lang="en-US" dirty="0" smtClean="0"/>
              <a:t>submit it to concerned Registrar.</a:t>
            </a:r>
          </a:p>
          <a:p>
            <a:endParaRPr lang="en-US" dirty="0"/>
          </a:p>
          <a:p>
            <a:r>
              <a:rPr lang="en-US" b="1" dirty="0"/>
              <a:t>Step 5:</a:t>
            </a:r>
            <a:r>
              <a:rPr lang="en-US" dirty="0"/>
              <a:t> After successful submission of the application, you will get a confirmation mail on the registered </a:t>
            </a:r>
            <a:r>
              <a:rPr lang="en-US" dirty="0" smtClean="0"/>
              <a:t>e mail </a:t>
            </a:r>
            <a:r>
              <a:rPr lang="en-US" dirty="0"/>
              <a:t>id</a:t>
            </a:r>
            <a:r>
              <a:rPr lang="en-US" dirty="0" smtClean="0"/>
              <a:t>.</a:t>
            </a:r>
          </a:p>
          <a:p>
            <a:endParaRPr lang="en-US" dirty="0"/>
          </a:p>
          <a:p>
            <a:r>
              <a:rPr lang="en-US" b="1" dirty="0"/>
              <a:t>Step 6:</a:t>
            </a:r>
            <a:r>
              <a:rPr lang="en-US" dirty="0"/>
              <a:t> The status of the application will also be updated through the </a:t>
            </a:r>
            <a:r>
              <a:rPr lang="en-US" dirty="0" smtClean="0"/>
              <a:t>       e mail</a:t>
            </a:r>
            <a:r>
              <a:rPr lang="en-US" dirty="0"/>
              <a:t>.</a:t>
            </a:r>
          </a:p>
          <a:p>
            <a:r>
              <a:rPr lang="en-US" dirty="0"/>
              <a:t>Once the death is registered, you can get a death certificate.</a:t>
            </a:r>
          </a:p>
          <a:p>
            <a:endParaRPr lang="en-US" dirty="0"/>
          </a:p>
        </p:txBody>
      </p:sp>
    </p:spTree>
    <p:extLst>
      <p:ext uri="{BB962C8B-B14F-4D97-AF65-F5344CB8AC3E}">
        <p14:creationId xmlns:p14="http://schemas.microsoft.com/office/powerpoint/2010/main" xmlns="" val="3756442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70560"/>
            <a:ext cx="7520940" cy="548640"/>
          </a:xfrm>
        </p:spPr>
        <p:txBody>
          <a:bodyPr>
            <a:normAutofit fontScale="90000"/>
          </a:bodyPr>
          <a:lstStyle/>
          <a:p>
            <a:r>
              <a:rPr lang="en-US" b="1" dirty="0"/>
              <a:t>Apply Death Certificate through Urban Development Departments</a:t>
            </a:r>
            <a:br>
              <a:rPr lang="en-US" b="1" dirty="0"/>
            </a:br>
            <a:endParaRPr lang="en-US" dirty="0"/>
          </a:p>
        </p:txBody>
      </p:sp>
      <p:sp>
        <p:nvSpPr>
          <p:cNvPr id="3" name="Content Placeholder 2"/>
          <p:cNvSpPr>
            <a:spLocks noGrp="1"/>
          </p:cNvSpPr>
          <p:nvPr>
            <p:ph idx="1"/>
          </p:nvPr>
        </p:nvSpPr>
        <p:spPr>
          <a:xfrm>
            <a:off x="810340" y="1373151"/>
            <a:ext cx="7520940" cy="3579849"/>
          </a:xfrm>
        </p:spPr>
        <p:txBody>
          <a:bodyPr>
            <a:noAutofit/>
          </a:bodyPr>
          <a:lstStyle/>
          <a:p>
            <a:r>
              <a:rPr lang="en-US" b="1" dirty="0"/>
              <a:t>Step 1: </a:t>
            </a:r>
            <a:r>
              <a:rPr lang="en-US" dirty="0"/>
              <a:t>Visit </a:t>
            </a:r>
            <a:r>
              <a:rPr lang="en-US" dirty="0" err="1">
                <a:solidFill>
                  <a:srgbClr val="FF0000"/>
                </a:solidFill>
                <a:hlinkClick r:id="rId2"/>
              </a:rPr>
              <a:t>Aaple</a:t>
            </a:r>
            <a:r>
              <a:rPr lang="en-US" dirty="0">
                <a:solidFill>
                  <a:srgbClr val="FF0000"/>
                </a:solidFill>
                <a:hlinkClick r:id="rId2"/>
              </a:rPr>
              <a:t> </a:t>
            </a:r>
            <a:r>
              <a:rPr lang="en-US" dirty="0" err="1">
                <a:solidFill>
                  <a:srgbClr val="FF0000"/>
                </a:solidFill>
                <a:hlinkClick r:id="rId2"/>
              </a:rPr>
              <a:t>sarkar</a:t>
            </a:r>
            <a:r>
              <a:rPr lang="en-US" dirty="0">
                <a:solidFill>
                  <a:srgbClr val="FF0000"/>
                </a:solidFill>
              </a:rPr>
              <a:t> </a:t>
            </a:r>
            <a:r>
              <a:rPr lang="en-US" dirty="0"/>
              <a:t>official </a:t>
            </a:r>
            <a:r>
              <a:rPr lang="en-US" dirty="0" smtClean="0"/>
              <a:t>website</a:t>
            </a:r>
          </a:p>
          <a:p>
            <a:endParaRPr lang="en-US" dirty="0"/>
          </a:p>
          <a:p>
            <a:r>
              <a:rPr lang="en-US" b="1" dirty="0"/>
              <a:t>Step 2: </a:t>
            </a:r>
            <a:r>
              <a:rPr lang="en-US" dirty="0"/>
              <a:t>Select RTS option from home page. The page will redirect to new page</a:t>
            </a:r>
            <a:r>
              <a:rPr lang="en-US" dirty="0" smtClean="0"/>
              <a:t>.</a:t>
            </a:r>
          </a:p>
          <a:p>
            <a:endParaRPr lang="en-US" dirty="0"/>
          </a:p>
          <a:p>
            <a:r>
              <a:rPr lang="en-US" b="1" dirty="0"/>
              <a:t>Step 3: </a:t>
            </a:r>
            <a:r>
              <a:rPr lang="en-US" dirty="0"/>
              <a:t>Login to the portal using username and password. In case of new user, register in the </a:t>
            </a:r>
            <a:r>
              <a:rPr lang="en-US" dirty="0" smtClean="0"/>
              <a:t>portal </a:t>
            </a:r>
            <a:r>
              <a:rPr lang="en-US" dirty="0"/>
              <a:t>for applying certificate</a:t>
            </a:r>
            <a:r>
              <a:rPr lang="en-US" dirty="0" smtClean="0"/>
              <a:t>.</a:t>
            </a:r>
          </a:p>
          <a:p>
            <a:endParaRPr lang="en-US" dirty="0" smtClean="0"/>
          </a:p>
          <a:p>
            <a:r>
              <a:rPr lang="en-US" b="1" dirty="0"/>
              <a:t>Step 4: </a:t>
            </a:r>
            <a:r>
              <a:rPr lang="en-US" dirty="0"/>
              <a:t>Search for Rural development or urban development and click on Death certificate option from the menu</a:t>
            </a:r>
            <a:r>
              <a:rPr lang="en-US" dirty="0" smtClean="0"/>
              <a:t>.</a:t>
            </a:r>
            <a:endParaRPr lang="en-US" dirty="0"/>
          </a:p>
        </p:txBody>
      </p:sp>
    </p:spTree>
    <p:extLst>
      <p:ext uri="{BB962C8B-B14F-4D97-AF65-F5344CB8AC3E}">
        <p14:creationId xmlns:p14="http://schemas.microsoft.com/office/powerpoint/2010/main" xmlns="" val="1274246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340" y="990600"/>
            <a:ext cx="7520940" cy="3886200"/>
          </a:xfrm>
        </p:spPr>
        <p:txBody>
          <a:bodyPr>
            <a:normAutofit lnSpcReduction="10000"/>
          </a:bodyPr>
          <a:lstStyle/>
          <a:p>
            <a:r>
              <a:rPr lang="en-US" dirty="0" smtClean="0"/>
              <a:t>Step 5: In the new page, fill all information for certificate</a:t>
            </a:r>
            <a:r>
              <a:rPr lang="en-US" dirty="0" smtClean="0"/>
              <a:t>.</a:t>
            </a:r>
          </a:p>
          <a:p>
            <a:endParaRPr lang="en-US" dirty="0" smtClean="0"/>
          </a:p>
          <a:p>
            <a:r>
              <a:rPr lang="en-US" dirty="0" smtClean="0"/>
              <a:t>Step 6: Go through the details entered and click on payment option.  After payment, note the application number. Application will be forward to concerned department</a:t>
            </a:r>
            <a:r>
              <a:rPr lang="en-US" dirty="0" smtClean="0"/>
              <a:t>.</a:t>
            </a:r>
          </a:p>
          <a:p>
            <a:endParaRPr lang="en-US" dirty="0" smtClean="0"/>
          </a:p>
          <a:p>
            <a:r>
              <a:rPr lang="en-US" dirty="0" smtClean="0"/>
              <a:t>Step 7: You can check </a:t>
            </a:r>
            <a:r>
              <a:rPr lang="en-US" dirty="0" smtClean="0">
                <a:hlinkClick r:id="rId2"/>
              </a:rPr>
              <a:t>status of application</a:t>
            </a:r>
            <a:r>
              <a:rPr lang="en-US" dirty="0" smtClean="0"/>
              <a:t> by visiting the </a:t>
            </a:r>
            <a:r>
              <a:rPr lang="en-US" dirty="0" err="1" smtClean="0"/>
              <a:t>Aaple</a:t>
            </a:r>
            <a:r>
              <a:rPr lang="en-US" dirty="0" smtClean="0"/>
              <a:t> </a:t>
            </a:r>
            <a:r>
              <a:rPr lang="en-US" dirty="0" err="1" smtClean="0"/>
              <a:t>sarkar</a:t>
            </a:r>
            <a:r>
              <a:rPr lang="en-US" dirty="0" smtClean="0"/>
              <a:t> page</a:t>
            </a:r>
            <a:r>
              <a:rPr lang="en-US" dirty="0" smtClean="0"/>
              <a:t>.</a:t>
            </a:r>
          </a:p>
          <a:p>
            <a:endParaRPr lang="en-US" dirty="0" smtClean="0"/>
          </a:p>
          <a:p>
            <a:r>
              <a:rPr lang="en-US" dirty="0" smtClean="0"/>
              <a:t>Step 8: Once </a:t>
            </a:r>
            <a:r>
              <a:rPr lang="en-US" dirty="0" smtClean="0"/>
              <a:t>the application is approved you can download death certificate from the </a:t>
            </a:r>
            <a:r>
              <a:rPr lang="en-US" dirty="0" err="1" smtClean="0"/>
              <a:t>Aaple</a:t>
            </a:r>
            <a:r>
              <a:rPr lang="en-US" dirty="0" smtClean="0"/>
              <a:t> </a:t>
            </a:r>
            <a:r>
              <a:rPr lang="en-US" dirty="0" err="1" smtClean="0"/>
              <a:t>sarkar</a:t>
            </a:r>
            <a:r>
              <a:rPr lang="en-US" dirty="0" smtClean="0"/>
              <a:t> portal.</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12484" t="273" r="13871" b="14543"/>
          <a:stretch/>
        </p:blipFill>
        <p:spPr bwMode="auto">
          <a:xfrm>
            <a:off x="67993" y="304799"/>
            <a:ext cx="9076007" cy="6553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04800" y="2133600"/>
            <a:ext cx="1676400" cy="2743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295400" y="10668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72731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5032" t="3333" r="13649" b="22222"/>
          <a:stretch>
            <a:fillRect/>
          </a:stretch>
        </p:blipFill>
        <p:spPr bwMode="auto">
          <a:xfrm>
            <a:off x="0" y="748145"/>
            <a:ext cx="9144000" cy="4738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324600" y="1752600"/>
            <a:ext cx="2819400" cy="3505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7516368" y="697992"/>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2304144"/>
            <a:ext cx="16764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657600" y="1155192"/>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72409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15533" t="16984" r="17157" b="4334"/>
          <a:stretch/>
        </p:blipFill>
        <p:spPr bwMode="auto">
          <a:xfrm>
            <a:off x="762000" y="609600"/>
            <a:ext cx="7772400" cy="5219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581400" y="4463142"/>
            <a:ext cx="21336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0800000">
            <a:off x="4468368" y="5117591"/>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2318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1783140"/>
            <a:ext cx="5492016" cy="1569660"/>
          </a:xfrm>
          <a:prstGeom prst="rect">
            <a:avLst/>
          </a:prstGeom>
          <a:noFill/>
        </p:spPr>
        <p:txBody>
          <a:bodyPr wrap="none" rtlCol="0">
            <a:spAutoFit/>
          </a:bodyPr>
          <a:lstStyle/>
          <a:p>
            <a:r>
              <a:rPr lang="en-US" sz="9600" dirty="0" smtClean="0">
                <a:solidFill>
                  <a:srgbClr val="FF0000"/>
                </a:solidFill>
              </a:rPr>
              <a:t>Thank you</a:t>
            </a:r>
            <a:endParaRPr lang="en-US" sz="96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of the death certificate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To prove the time and date in a well defined system of registration.</a:t>
            </a:r>
          </a:p>
          <a:p>
            <a:pPr marL="457200" indent="-457200">
              <a:buFont typeface="+mj-lt"/>
              <a:buAutoNum type="arabicPeriod"/>
            </a:pPr>
            <a:r>
              <a:rPr lang="en-US" dirty="0" smtClean="0"/>
              <a:t>To enable legal settlement and authorise the family to collect benefits.</a:t>
            </a:r>
          </a:p>
          <a:p>
            <a:pPr marL="457200" indent="-457200">
              <a:buFont typeface="+mj-lt"/>
              <a:buAutoNum type="arabicPeriod"/>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467600" cy="914400"/>
          </a:xfrm>
        </p:spPr>
        <p:style>
          <a:lnRef idx="2">
            <a:schemeClr val="accent2"/>
          </a:lnRef>
          <a:fillRef idx="1">
            <a:schemeClr val="lt1"/>
          </a:fillRef>
          <a:effectRef idx="0">
            <a:schemeClr val="accent2"/>
          </a:effectRef>
          <a:fontRef idx="minor">
            <a:schemeClr val="dk1"/>
          </a:fontRef>
        </p:style>
        <p:txBody>
          <a:bodyPr/>
          <a:lstStyle/>
          <a:p>
            <a:r>
              <a:rPr lang="en-US" dirty="0" smtClean="0"/>
              <a:t>Apply for Death Certificate</a:t>
            </a:r>
            <a:endParaRPr lang="en-US" dirty="0"/>
          </a:p>
        </p:txBody>
      </p:sp>
      <p:sp>
        <p:nvSpPr>
          <p:cNvPr id="3" name="Subtitle 2"/>
          <p:cNvSpPr>
            <a:spLocks noGrp="1"/>
          </p:cNvSpPr>
          <p:nvPr>
            <p:ph type="subTitle" idx="1"/>
          </p:nvPr>
        </p:nvSpPr>
        <p:spPr>
          <a:xfrm>
            <a:off x="990600" y="2514600"/>
            <a:ext cx="7162800" cy="3124200"/>
          </a:xfrm>
        </p:spPr>
        <p:txBody>
          <a:bodyPr vert="horz" lIns="91440" tIns="45720" rIns="91440" bIns="45720" rtlCol="0">
            <a:normAutofit/>
          </a:bodyPr>
          <a:lstStyle/>
          <a:p>
            <a:pPr marL="457200" indent="-457200">
              <a:buFont typeface="+mj-lt"/>
              <a:buAutoNum type="arabicPeriod"/>
            </a:pPr>
            <a:r>
              <a:rPr sz="2000">
                <a:ea typeface="+mn-ea"/>
                <a:cs typeface="+mn-cs"/>
              </a:rPr>
              <a:t>Registration of Birth &amp; Deaths Act, </a:t>
            </a:r>
            <a:r>
              <a:rPr sz="2000" b="1">
                <a:ea typeface="+mn-ea"/>
                <a:cs typeface="+mn-cs"/>
              </a:rPr>
              <a:t>1969</a:t>
            </a:r>
            <a:r>
              <a:rPr sz="2000">
                <a:ea typeface="+mn-ea"/>
                <a:cs typeface="+mn-cs"/>
              </a:rPr>
              <a:t> provides the procedure for registering birth and death in India. As per the provision of this registration act, every death has to be registered with the concerned state Governments within </a:t>
            </a:r>
            <a:r>
              <a:rPr sz="2000" b="1">
                <a:solidFill>
                  <a:srgbClr val="FF0000"/>
                </a:solidFill>
                <a:ea typeface="+mn-ea"/>
                <a:cs typeface="+mn-cs"/>
              </a:rPr>
              <a:t>21 days </a:t>
            </a:r>
            <a:r>
              <a:rPr sz="2000">
                <a:ea typeface="+mn-ea"/>
                <a:cs typeface="+mn-cs"/>
              </a:rPr>
              <a:t>of its occurrence</a:t>
            </a:r>
            <a:endParaRPr sz="2000">
              <a:ea typeface="+mn-ea"/>
              <a:cs typeface="+mn-cs"/>
            </a:endParaRPr>
          </a:p>
        </p:txBody>
      </p:sp>
    </p:spTree>
    <p:extLst>
      <p:ext uri="{BB962C8B-B14F-4D97-AF65-F5344CB8AC3E}">
        <p14:creationId xmlns:p14="http://schemas.microsoft.com/office/powerpoint/2010/main" xmlns="" val="3613764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Department issuing death certificate </a:t>
            </a:r>
          </a:p>
        </p:txBody>
      </p:sp>
      <p:sp>
        <p:nvSpPr>
          <p:cNvPr id="5" name="Content Placeholder 4"/>
          <p:cNvSpPr>
            <a:spLocks noGrp="1"/>
          </p:cNvSpPr>
          <p:nvPr>
            <p:ph idx="1"/>
          </p:nvPr>
        </p:nvSpPr>
        <p:spPr>
          <a:xfrm>
            <a:off x="685800" y="1752600"/>
            <a:ext cx="8001000" cy="4373563"/>
          </a:xfrm>
        </p:spPr>
        <p:txBody>
          <a:bodyPr>
            <a:normAutofit/>
          </a:bodyPr>
          <a:lstStyle/>
          <a:p>
            <a:pPr marL="457200" indent="-457200">
              <a:buFont typeface="+mj-lt"/>
              <a:buAutoNum type="arabicPeriod"/>
            </a:pPr>
            <a:r>
              <a:rPr lang="en-US" dirty="0" smtClean="0"/>
              <a:t>Rural </a:t>
            </a:r>
            <a:r>
              <a:rPr lang="en-US" dirty="0"/>
              <a:t>Development Department</a:t>
            </a:r>
          </a:p>
          <a:p>
            <a:pPr marL="457200" indent="-457200">
              <a:buFont typeface="+mj-lt"/>
              <a:buAutoNum type="arabicPeriod"/>
            </a:pPr>
            <a:r>
              <a:rPr lang="en-US" dirty="0"/>
              <a:t>Municipal corporation of Greater Mumbai</a:t>
            </a:r>
          </a:p>
          <a:p>
            <a:pPr marL="457200" indent="-457200">
              <a:buFont typeface="+mj-lt"/>
              <a:buAutoNum type="arabicPeriod"/>
            </a:pPr>
            <a:r>
              <a:rPr lang="en-US" dirty="0"/>
              <a:t>Urban Development </a:t>
            </a:r>
            <a:r>
              <a:rPr lang="en-US" dirty="0" smtClean="0"/>
              <a:t>Department</a:t>
            </a:r>
          </a:p>
          <a:p>
            <a:pPr marL="457200" indent="-457200">
              <a:buFont typeface="+mj-lt"/>
              <a:buAutoNum type="arabicPeriod"/>
            </a:pPr>
            <a:r>
              <a:rPr lang="en-US" dirty="0" smtClean="0"/>
              <a:t>Every </a:t>
            </a:r>
            <a:r>
              <a:rPr lang="en-US" dirty="0"/>
              <a:t>death in Maharashtra needs to be registered in the Concern Registrar Office in order to obtain Death Certificate</a:t>
            </a:r>
            <a:r>
              <a:rPr lang="en-US" dirty="0" smtClean="0"/>
              <a:t>.</a:t>
            </a: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xmlns="" val="680672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Documents Required</a:t>
            </a:r>
            <a:br>
              <a:rPr lang="en-US" b="1" dirty="0" smtClean="0"/>
            </a:b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Declaration </a:t>
            </a:r>
            <a:r>
              <a:rPr lang="en-US" dirty="0"/>
              <a:t>by close relative or family member in prescribed format</a:t>
            </a:r>
          </a:p>
          <a:p>
            <a:pPr marL="457200" indent="-457200">
              <a:buFont typeface="+mj-lt"/>
              <a:buAutoNum type="arabicPeriod"/>
            </a:pPr>
            <a:r>
              <a:rPr lang="en-US" dirty="0"/>
              <a:t>Application Form</a:t>
            </a:r>
          </a:p>
          <a:p>
            <a:pPr marL="457200" indent="-457200">
              <a:buFont typeface="+mj-lt"/>
              <a:buAutoNum type="arabicPeriod"/>
            </a:pPr>
            <a:r>
              <a:rPr lang="en-US" dirty="0"/>
              <a:t>Address Proof of deceased (Voter ID card, electricity, gas, water, telephone bill passport, valid ration card or </a:t>
            </a:r>
            <a:r>
              <a:rPr lang="en-US" dirty="0" err="1"/>
              <a:t>Aadhaar</a:t>
            </a:r>
            <a:r>
              <a:rPr lang="en-US" dirty="0"/>
              <a:t> card, Name of the deceased.</a:t>
            </a:r>
          </a:p>
          <a:p>
            <a:pPr marL="457200" indent="-457200">
              <a:buFont typeface="+mj-lt"/>
              <a:buAutoNum type="arabicPeriod"/>
            </a:pPr>
            <a:endParaRPr lang="en-US" dirty="0"/>
          </a:p>
        </p:txBody>
      </p:sp>
    </p:spTree>
    <p:extLst>
      <p:ext uri="{BB962C8B-B14F-4D97-AF65-F5344CB8AC3E}">
        <p14:creationId xmlns:p14="http://schemas.microsoft.com/office/powerpoint/2010/main" xmlns="" val="1100404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5133" t="22307" r="25133" b="8496"/>
          <a:stretch/>
        </p:blipFill>
        <p:spPr bwMode="auto">
          <a:xfrm>
            <a:off x="655092" y="-1"/>
            <a:ext cx="8126394" cy="6172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9966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8153400" cy="5016758"/>
          </a:xfrm>
          <a:prstGeom prst="rect">
            <a:avLst/>
          </a:prstGeom>
          <a:noFill/>
        </p:spPr>
        <p:txBody>
          <a:bodyPr wrap="square" rtlCol="0">
            <a:spAutoFit/>
          </a:bodyPr>
          <a:lstStyle/>
          <a:p>
            <a:r>
              <a:rPr lang="en-US" sz="2400" b="1" dirty="0" smtClean="0"/>
              <a:t>Offline Method  (Old)</a:t>
            </a:r>
            <a:endParaRPr lang="en-US" sz="2400" dirty="0"/>
          </a:p>
          <a:p>
            <a:endParaRPr lang="en-US" sz="2000" dirty="0" smtClean="0"/>
          </a:p>
          <a:p>
            <a:r>
              <a:rPr lang="en-US" sz="2000" dirty="0" smtClean="0"/>
              <a:t>An </a:t>
            </a:r>
            <a:r>
              <a:rPr lang="en-US" sz="2000" dirty="0"/>
              <a:t>application form in prescribed format along with declaration needs to be furnished at the Registrar office. After verification, details of such death will be updated correspondingly to Maharashtra state death records</a:t>
            </a:r>
            <a:r>
              <a:rPr lang="en-US" sz="2000" dirty="0" smtClean="0"/>
              <a:t>.</a:t>
            </a:r>
          </a:p>
          <a:p>
            <a:endParaRPr lang="en-US" sz="2000" dirty="0"/>
          </a:p>
          <a:p>
            <a:r>
              <a:rPr lang="en-US" sz="2000" b="1" dirty="0" smtClean="0"/>
              <a:t>Time Frame</a:t>
            </a:r>
          </a:p>
          <a:p>
            <a:r>
              <a:rPr lang="en-US" sz="2000" dirty="0" smtClean="0"/>
              <a:t>Maharashtra death certificate will be issued within 5 days from the date of application.</a:t>
            </a:r>
          </a:p>
          <a:p>
            <a:endParaRPr lang="en-US" sz="2000" dirty="0" smtClean="0"/>
          </a:p>
          <a:p>
            <a:r>
              <a:rPr lang="en-US" sz="2000" b="1" dirty="0" smtClean="0"/>
              <a:t>Fee for Death Certificate</a:t>
            </a:r>
          </a:p>
          <a:p>
            <a:r>
              <a:rPr lang="en-US" sz="2000" dirty="0" err="1" smtClean="0"/>
              <a:t>Rs</a:t>
            </a:r>
            <a:r>
              <a:rPr lang="en-US" sz="2000" dirty="0" smtClean="0"/>
              <a:t>. 25 to 30 need to be paid for getting a death certificate in </a:t>
            </a:r>
            <a:r>
              <a:rPr lang="en-US" sz="2000" dirty="0" smtClean="0"/>
              <a:t>Maharashtra.</a:t>
            </a:r>
            <a:endParaRPr lang="en-US" dirty="0" smtClean="0"/>
          </a:p>
          <a:p>
            <a:endParaRPr lang="en-US" dirty="0"/>
          </a:p>
          <a:p>
            <a:endParaRPr lang="en-US" dirty="0"/>
          </a:p>
        </p:txBody>
      </p:sp>
    </p:spTree>
    <p:extLst>
      <p:ext uri="{BB962C8B-B14F-4D97-AF65-F5344CB8AC3E}">
        <p14:creationId xmlns:p14="http://schemas.microsoft.com/office/powerpoint/2010/main" xmlns="" val="1480828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514601"/>
            <a:ext cx="6858000" cy="461665"/>
          </a:xfrm>
          <a:prstGeom prst="rect">
            <a:avLst/>
          </a:prstGeom>
        </p:spPr>
        <p:txBody>
          <a:bodyPr wrap="square">
            <a:spAutoFit/>
          </a:bodyPr>
          <a:lstStyle/>
          <a:p>
            <a:r>
              <a:rPr lang="en-US" sz="2400" dirty="0" smtClean="0">
                <a:solidFill>
                  <a:srgbClr val="FF0000"/>
                </a:solidFill>
              </a:rPr>
              <a:t>http://crsorgi.gov.in/web/index.php/auth/signUp</a:t>
            </a:r>
            <a:endParaRPr lang="en-US" sz="2400" dirty="0">
              <a:solidFill>
                <a:srgbClr val="FF0000"/>
              </a:solidFill>
            </a:endParaRPr>
          </a:p>
        </p:txBody>
      </p:sp>
      <p:sp>
        <p:nvSpPr>
          <p:cNvPr id="3" name="Rectangle 2"/>
          <p:cNvSpPr/>
          <p:nvPr/>
        </p:nvSpPr>
        <p:spPr>
          <a:xfrm>
            <a:off x="2171700" y="990600"/>
            <a:ext cx="4572000" cy="830997"/>
          </a:xfrm>
          <a:prstGeom prst="rect">
            <a:avLst/>
          </a:prstGeom>
        </p:spPr>
        <p:txBody>
          <a:bodyPr>
            <a:spAutoFit/>
          </a:bodyPr>
          <a:lstStyle/>
          <a:p>
            <a:r>
              <a:rPr lang="en-US" sz="2400" b="1" dirty="0" smtClean="0"/>
              <a:t>Online </a:t>
            </a:r>
            <a:r>
              <a:rPr lang="en-US" sz="2400" b="1" dirty="0" smtClean="0"/>
              <a:t>Method</a:t>
            </a:r>
            <a:br>
              <a:rPr lang="en-US" sz="2400" b="1" dirty="0" smtClean="0"/>
            </a:br>
            <a:endParaRPr lang="en-US" sz="2400" dirty="0"/>
          </a:p>
        </p:txBody>
      </p:sp>
    </p:spTree>
    <p:extLst>
      <p:ext uri="{BB962C8B-B14F-4D97-AF65-F5344CB8AC3E}">
        <p14:creationId xmlns:p14="http://schemas.microsoft.com/office/powerpoint/2010/main" xmlns="" val="2730549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4" name="TextBox 3"/>
          <p:cNvSpPr txBox="1"/>
          <p:nvPr/>
        </p:nvSpPr>
        <p:spPr>
          <a:xfrm>
            <a:off x="1918855" y="5715000"/>
            <a:ext cx="5410200" cy="954107"/>
          </a:xfrm>
          <a:prstGeom prst="rect">
            <a:avLst/>
          </a:prstGeom>
          <a:noFill/>
        </p:spPr>
        <p:txBody>
          <a:bodyPr wrap="square" rtlCol="0">
            <a:spAutoFit/>
          </a:bodyPr>
          <a:lstStyle/>
          <a:p>
            <a:r>
              <a:rPr lang="en-US" dirty="0"/>
              <a:t> </a:t>
            </a:r>
            <a:r>
              <a:rPr lang="en-US" sz="2800" b="1" dirty="0" smtClean="0">
                <a:solidFill>
                  <a:schemeClr val="tx2">
                    <a:lumMod val="20000"/>
                    <a:lumOff val="80000"/>
                  </a:schemeClr>
                </a:solidFill>
                <a:hlinkClick r:id="rId2"/>
              </a:rPr>
              <a:t>http://crsorgi.gov.in/web/index.php/auth/login</a:t>
            </a:r>
            <a:endParaRPr lang="en-US" sz="2800" b="1" dirty="0">
              <a:solidFill>
                <a:schemeClr val="tx2">
                  <a:lumMod val="20000"/>
                  <a:lumOff val="80000"/>
                </a:schemeClr>
              </a:solidFill>
            </a:endParaRPr>
          </a:p>
        </p:txBody>
      </p:sp>
      <p:pic>
        <p:nvPicPr>
          <p:cNvPr id="3075" name="Picture 3"/>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l="8356" t="159" r="11393"/>
          <a:stretch/>
        </p:blipFill>
        <p:spPr bwMode="auto">
          <a:xfrm>
            <a:off x="685800" y="152400"/>
            <a:ext cx="8269906"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9534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146</TotalTime>
  <Words>367</Words>
  <Application>Microsoft Office PowerPoint</Application>
  <PresentationFormat>On-screen Show (4:3)</PresentationFormat>
  <Paragraphs>65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Angles</vt:lpstr>
      <vt:lpstr>Apply for death certificate (and duplicate) online</vt:lpstr>
      <vt:lpstr>Need of the death certificate</vt:lpstr>
      <vt:lpstr>Apply for Death Certificate</vt:lpstr>
      <vt:lpstr>Department issuing death certificate </vt:lpstr>
      <vt:lpstr>Documents Required </vt:lpstr>
      <vt:lpstr>Slide 6</vt:lpstr>
      <vt:lpstr>Slide 7</vt:lpstr>
      <vt:lpstr>Slide 8</vt:lpstr>
      <vt:lpstr>Slide 9</vt:lpstr>
      <vt:lpstr>Slide 10</vt:lpstr>
      <vt:lpstr>    </vt:lpstr>
      <vt:lpstr>Slide 12</vt:lpstr>
      <vt:lpstr>Apply Death Certificate through Urban Development Departments </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Cptp 5</dc:title>
  <dc:creator>Citlab2-04</dc:creator>
  <cp:lastModifiedBy>Satpute Brothers</cp:lastModifiedBy>
  <cp:revision>27</cp:revision>
  <dcterms:created xsi:type="dcterms:W3CDTF">2019-10-22T10:31:01Z</dcterms:created>
  <dcterms:modified xsi:type="dcterms:W3CDTF">2019-11-07T05:11:47Z</dcterms:modified>
</cp:coreProperties>
</file>