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2929B57-0830-46C1-A444-4E2535EC931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6F0A77-25C1-427F-9150-93912834E4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732" y="762000"/>
            <a:ext cx="8472268" cy="1648968"/>
          </a:xfrm>
        </p:spPr>
        <p:txBody>
          <a:bodyPr/>
          <a:lstStyle/>
          <a:p>
            <a:r>
              <a:rPr lang="en-US" sz="4400" dirty="0" smtClean="0"/>
              <a:t>How to apply for job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124200"/>
            <a:ext cx="5114778" cy="110124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By</a:t>
            </a:r>
          </a:p>
          <a:p>
            <a:pPr algn="ctr"/>
            <a:r>
              <a:rPr lang="en-US" sz="2400" b="1" dirty="0" smtClean="0"/>
              <a:t>DEV HIRCHAND GHUNAWAT</a:t>
            </a:r>
          </a:p>
          <a:p>
            <a:pPr algn="ctr"/>
            <a:r>
              <a:rPr lang="en-US" sz="2400" b="1" dirty="0" smtClean="0"/>
              <a:t>Deputy Chief Executive Officer</a:t>
            </a:r>
          </a:p>
          <a:p>
            <a:pPr algn="ctr"/>
            <a:r>
              <a:rPr lang="en-US" sz="2400" b="1" dirty="0" smtClean="0"/>
              <a:t>CPTP 5 , </a:t>
            </a:r>
          </a:p>
          <a:p>
            <a:pPr algn="ctr"/>
            <a:r>
              <a:rPr lang="en-US" sz="2400" b="1" dirty="0" smtClean="0"/>
              <a:t>Class A , Roll No.14</a:t>
            </a:r>
          </a:p>
          <a:p>
            <a:pPr algn="ctr"/>
            <a:r>
              <a:rPr lang="en-US" sz="2400" b="1" dirty="0" smtClean="0"/>
              <a:t>Yashada , PUNE.411007. 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303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C000"/>
                </a:solidFill>
              </a:rPr>
              <a:t>Preparing Resumes and Cover Letters</a:t>
            </a:r>
            <a:endParaRPr lang="en-US" sz="2400" dirty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495800"/>
          </a:xfrm>
        </p:spPr>
        <p:txBody>
          <a:bodyPr/>
          <a:lstStyle/>
          <a:p>
            <a:pPr lvl="1" algn="just">
              <a:spcAft>
                <a:spcPct val="40000"/>
              </a:spcAft>
            </a:pPr>
            <a:r>
              <a:rPr lang="en-US" dirty="0">
                <a:latin typeface="Arial" charset="0"/>
              </a:rPr>
              <a:t>A </a:t>
            </a:r>
            <a:r>
              <a:rPr lang="en-US" b="1" dirty="0">
                <a:latin typeface="Arial" charset="0"/>
              </a:rPr>
              <a:t>resume </a:t>
            </a:r>
            <a:r>
              <a:rPr lang="en-US" dirty="0">
                <a:latin typeface="Arial" charset="0"/>
              </a:rPr>
              <a:t>is a brief summary of personal information, education, skills, work experience, activities, and interests. </a:t>
            </a:r>
          </a:p>
          <a:p>
            <a:pPr lvl="1">
              <a:spcAft>
                <a:spcPct val="40000"/>
              </a:spcAft>
            </a:pPr>
            <a:r>
              <a:rPr lang="en-US" dirty="0">
                <a:latin typeface="Arial" charset="0"/>
              </a:rPr>
              <a:t>A </a:t>
            </a:r>
            <a:r>
              <a:rPr lang="en-US" b="1" dirty="0">
                <a:latin typeface="Arial" charset="0"/>
              </a:rPr>
              <a:t>cover letter </a:t>
            </a:r>
            <a:r>
              <a:rPr lang="en-US" dirty="0">
                <a:latin typeface="Arial" charset="0"/>
              </a:rPr>
              <a:t>is similar to a letter of application and accompanies a resume. </a:t>
            </a:r>
            <a:endParaRPr lang="en-US" dirty="0" smtClean="0">
              <a:latin typeface="Arial" charset="0"/>
            </a:endParaRPr>
          </a:p>
          <a:p>
            <a:pPr lvl="1" algn="just">
              <a:spcAft>
                <a:spcPct val="40000"/>
              </a:spcAft>
            </a:pPr>
            <a:r>
              <a:rPr lang="en-US" dirty="0" smtClean="0">
                <a:latin typeface="Arial" charset="0"/>
              </a:rPr>
              <a:t>Your </a:t>
            </a:r>
            <a:r>
              <a:rPr lang="en-US" dirty="0">
                <a:latin typeface="Arial" charset="0"/>
              </a:rPr>
              <a:t>cover letter should reflect your understanding of the company and how </a:t>
            </a:r>
            <a:r>
              <a:rPr lang="en-US" dirty="0" smtClean="0">
                <a:latin typeface="Arial" charset="0"/>
              </a:rPr>
              <a:t>you </a:t>
            </a:r>
            <a:r>
              <a:rPr lang="en-US" dirty="0">
                <a:latin typeface="Arial" charset="0"/>
              </a:rPr>
              <a:t>may be able to meet their needs.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850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7239000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Resume</a:t>
            </a:r>
            <a:r>
              <a:rPr lang="en-US" sz="3600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2200" dirty="0">
                <a:latin typeface="Arial" charset="0"/>
              </a:rPr>
              <a:t>A resume tells prospective employers what you are like and what you can do for them. A good resume shows you at your best in a one or two page outline. It usually includes the following information</a:t>
            </a:r>
            <a:r>
              <a:rPr lang="en-US" sz="2200" dirty="0" smtClean="0">
                <a:latin typeface="Arial" charset="0"/>
              </a:rPr>
              <a:t>:</a:t>
            </a:r>
          </a:p>
          <a:p>
            <a:pPr lvl="2">
              <a:lnSpc>
                <a:spcPct val="90000"/>
              </a:lnSpc>
              <a:spcAft>
                <a:spcPct val="1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identification (</a:t>
            </a:r>
            <a:r>
              <a:rPr lang="en-US" sz="2200" dirty="0" err="1" smtClean="0">
                <a:latin typeface="Arial" charset="0"/>
              </a:rPr>
              <a:t>name,address</a:t>
            </a:r>
            <a:r>
              <a:rPr lang="en-US" sz="2200" dirty="0">
                <a:latin typeface="Arial" charset="0"/>
              </a:rPr>
              <a:t>, </a:t>
            </a:r>
            <a:r>
              <a:rPr lang="en-US" sz="2200" dirty="0" smtClean="0">
                <a:latin typeface="Arial" charset="0"/>
              </a:rPr>
              <a:t>telephone number</a:t>
            </a:r>
            <a:r>
              <a:rPr lang="en-US" sz="2200" dirty="0">
                <a:latin typeface="Arial" charset="0"/>
              </a:rPr>
              <a:t>, e-mail address)</a:t>
            </a:r>
          </a:p>
          <a:p>
            <a:pPr lvl="2">
              <a:lnSpc>
                <a:spcPct val="90000"/>
              </a:lnSpc>
              <a:spcAft>
                <a:spcPct val="1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position for which </a:t>
            </a:r>
            <a:r>
              <a:rPr lang="en-US" sz="2200" dirty="0" smtClean="0">
                <a:latin typeface="Arial" charset="0"/>
              </a:rPr>
              <a:t>you are </a:t>
            </a:r>
            <a:r>
              <a:rPr lang="en-US" sz="2200" dirty="0">
                <a:latin typeface="Arial" charset="0"/>
              </a:rPr>
              <a:t>applying</a:t>
            </a:r>
          </a:p>
          <a:p>
            <a:pPr lvl="2">
              <a:lnSpc>
                <a:spcPct val="90000"/>
              </a:lnSpc>
              <a:spcAft>
                <a:spcPct val="1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experience, including volunteer work</a:t>
            </a:r>
          </a:p>
          <a:p>
            <a:pPr lvl="2">
              <a:spcAft>
                <a:spcPct val="1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education, emphasizing </a:t>
            </a:r>
            <a:br>
              <a:rPr lang="en-US" sz="2200" dirty="0">
                <a:latin typeface="Arial" charset="0"/>
              </a:rPr>
            </a:br>
            <a:r>
              <a:rPr lang="en-US" sz="2200" dirty="0">
                <a:latin typeface="Arial" charset="0"/>
              </a:rPr>
              <a:t>relevant course work</a:t>
            </a:r>
          </a:p>
          <a:p>
            <a:pPr lvl="2">
              <a:spcAft>
                <a:spcPct val="1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activities and awards</a:t>
            </a:r>
          </a:p>
          <a:p>
            <a:pPr lvl="2">
              <a:spcAft>
                <a:spcPct val="1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references</a:t>
            </a:r>
            <a:endParaRPr lang="en-US" dirty="0">
              <a:latin typeface="Arial Black" charset="0"/>
            </a:endParaRPr>
          </a:p>
          <a:p>
            <a:pPr marL="274320" lvl="1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endParaRPr lang="en-US" sz="2200" dirty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63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Arial" charset="0"/>
              </a:rPr>
              <a:t>Reviewing Key Terms and Concepts</a:t>
            </a:r>
            <a:br>
              <a:rPr lang="en-US" sz="2800" dirty="0">
                <a:solidFill>
                  <a:srgbClr val="FFC000"/>
                </a:solidFill>
                <a:latin typeface="Arial" charset="0"/>
              </a:rPr>
            </a:b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What are four important components of </a:t>
            </a:r>
            <a:br>
              <a:rPr lang="en-US" sz="2200" dirty="0">
                <a:latin typeface="Arial" charset="0"/>
              </a:rPr>
            </a:br>
            <a:r>
              <a:rPr lang="en-US" sz="2200" dirty="0">
                <a:latin typeface="Arial" charset="0"/>
              </a:rPr>
              <a:t>standard English?</a:t>
            </a:r>
          </a:p>
          <a:p>
            <a:pPr lvl="1"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200" dirty="0" smtClean="0">
                <a:latin typeface="Arial" charset="0"/>
              </a:rPr>
              <a:t>Why </a:t>
            </a:r>
            <a:r>
              <a:rPr lang="en-US" sz="2200" dirty="0">
                <a:latin typeface="Arial" charset="0"/>
              </a:rPr>
              <a:t>do most employers prefer application forms?</a:t>
            </a:r>
          </a:p>
          <a:p>
            <a:pPr lvl="1"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200" dirty="0" smtClean="0">
                <a:latin typeface="Arial" charset="0"/>
              </a:rPr>
              <a:t>What </a:t>
            </a:r>
            <a:r>
              <a:rPr lang="en-US" sz="2200" dirty="0">
                <a:latin typeface="Arial" charset="0"/>
              </a:rPr>
              <a:t>is the purpose of a letter of application?</a:t>
            </a:r>
          </a:p>
          <a:p>
            <a:pPr lvl="1"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200" dirty="0" smtClean="0">
                <a:latin typeface="Arial" charset="0"/>
              </a:rPr>
              <a:t>What </a:t>
            </a:r>
            <a:r>
              <a:rPr lang="en-US" sz="2200" dirty="0">
                <a:latin typeface="Arial" charset="0"/>
              </a:rPr>
              <a:t>are the basic types of information that are contained in a resume?</a:t>
            </a:r>
          </a:p>
          <a:p>
            <a:pPr lvl="1">
              <a:spcAft>
                <a:spcPct val="40000"/>
              </a:spcAft>
              <a:buFont typeface="Wingdings" pitchFamily="2" charset="2"/>
              <a:buChar char="Ø"/>
            </a:pPr>
            <a:r>
              <a:rPr lang="en-US" sz="2200" dirty="0" smtClean="0">
                <a:latin typeface="Arial" charset="0"/>
              </a:rPr>
              <a:t>What </a:t>
            </a:r>
            <a:r>
              <a:rPr lang="en-US" sz="2200" dirty="0">
                <a:latin typeface="Arial" charset="0"/>
              </a:rPr>
              <a:t>is the purpose of a cover letter?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86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22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3FBF"/>
                </a:solidFill>
                <a:latin typeface="Times New Roman" charset="0"/>
              </a:rPr>
              <a:t>Applying for a Job</a:t>
            </a:r>
            <a:br>
              <a:rPr lang="en-US" sz="4000" dirty="0">
                <a:solidFill>
                  <a:srgbClr val="003FBF"/>
                </a:solidFill>
                <a:latin typeface="Times New Roman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7239000" cy="3419784"/>
          </a:xfrm>
        </p:spPr>
        <p:txBody>
          <a:bodyPr>
            <a:normAutofit/>
          </a:bodyPr>
          <a:lstStyle/>
          <a:p>
            <a:pPr lvl="1">
              <a:spcAft>
                <a:spcPct val="40000"/>
              </a:spcAft>
              <a:buClr>
                <a:srgbClr val="007546"/>
              </a:buClr>
              <a:buFont typeface="Webdings" charset="2"/>
              <a:buChar char="="/>
            </a:pPr>
            <a:r>
              <a:rPr lang="en-US" sz="2800" dirty="0">
                <a:latin typeface="Arial" charset="0"/>
              </a:rPr>
              <a:t>The legal document that you must have before you can begin working</a:t>
            </a:r>
          </a:p>
          <a:p>
            <a:pPr lvl="1">
              <a:spcAft>
                <a:spcPct val="40000"/>
              </a:spcAft>
              <a:buClr>
                <a:srgbClr val="007546"/>
              </a:buClr>
              <a:buFont typeface="Webdings" charset="2"/>
              <a:buChar char="="/>
            </a:pPr>
            <a:r>
              <a:rPr lang="en-US" sz="2800" dirty="0">
                <a:latin typeface="Arial" charset="0"/>
              </a:rPr>
              <a:t>How to write a letter of application and complete an application form</a:t>
            </a:r>
          </a:p>
          <a:p>
            <a:pPr lvl="1">
              <a:spcAft>
                <a:spcPct val="40000"/>
              </a:spcAft>
              <a:buClr>
                <a:srgbClr val="007546"/>
              </a:buClr>
              <a:buFont typeface="Webdings" charset="2"/>
              <a:buChar char="="/>
            </a:pPr>
            <a:r>
              <a:rPr lang="en-US" sz="2800" dirty="0">
                <a:latin typeface="Arial" charset="0"/>
              </a:rPr>
              <a:t>How to write a resume and cover letter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37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0668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Arial" charset="0"/>
              </a:rPr>
              <a:t>Why </a:t>
            </a:r>
            <a:r>
              <a:rPr lang="en-US" sz="4000" dirty="0">
                <a:solidFill>
                  <a:srgbClr val="FFC000"/>
                </a:solidFill>
                <a:latin typeface="Arial" charset="0"/>
              </a:rPr>
              <a:t>It's Important</a:t>
            </a:r>
            <a:br>
              <a:rPr lang="en-US" sz="4000" dirty="0">
                <a:solidFill>
                  <a:srgbClr val="FFC000"/>
                </a:solidFill>
                <a:latin typeface="Arial" charset="0"/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 Box 15"/>
          <p:cNvSpPr txBox="1">
            <a:spLocks noGrp="1" noChangeArrowheads="1"/>
          </p:cNvSpPr>
          <p:nvPr>
            <p:ph idx="1"/>
          </p:nvPr>
        </p:nvSpPr>
        <p:spPr bwMode="auto">
          <a:xfrm>
            <a:off x="381000" y="2209800"/>
            <a:ext cx="7239000" cy="245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9pPr>
          </a:lstStyle>
          <a:p>
            <a:pPr lvl="1" eaLnBrk="1" hangingPunct="1">
              <a:spcAft>
                <a:spcPct val="40000"/>
              </a:spcAft>
            </a:pPr>
            <a:endParaRPr lang="en-US" dirty="0" smtClean="0">
              <a:latin typeface="Arial" charset="0"/>
            </a:endParaRPr>
          </a:p>
          <a:p>
            <a:pPr lvl="1" algn="just" eaLnBrk="1" hangingPunct="1">
              <a:spcAft>
                <a:spcPct val="40000"/>
              </a:spcAft>
            </a:pPr>
            <a:r>
              <a:rPr lang="en-US" dirty="0" smtClean="0">
                <a:latin typeface="Arial" charset="0"/>
              </a:rPr>
              <a:t>You’ve </a:t>
            </a:r>
            <a:r>
              <a:rPr lang="en-US" dirty="0">
                <a:latin typeface="Arial" charset="0"/>
              </a:rPr>
              <a:t>contacted the sources of job leads and found some jobs that interest you; your next step is to apply for them. This is done by completing application forms, writing letters of application, and preparing your own resume.</a:t>
            </a:r>
          </a:p>
        </p:txBody>
      </p:sp>
    </p:spTree>
    <p:extLst>
      <p:ext uri="{BB962C8B-B14F-4D97-AF65-F5344CB8AC3E}">
        <p14:creationId xmlns:p14="http://schemas.microsoft.com/office/powerpoint/2010/main" val="47590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239000" cy="7467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FFC000"/>
                </a:solidFill>
                <a:latin typeface="Arial" charset="0"/>
              </a:rPr>
              <a:t>Key Terms</a:t>
            </a:r>
            <a:br>
              <a:rPr lang="en-US" sz="4000" dirty="0">
                <a:solidFill>
                  <a:srgbClr val="FFC000"/>
                </a:solidFill>
                <a:latin typeface="Arial" charset="0"/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362200"/>
            <a:ext cx="7239000" cy="4846320"/>
          </a:xfrm>
        </p:spPr>
        <p:txBody>
          <a:bodyPr/>
          <a:lstStyle/>
          <a:p>
            <a:pPr lvl="1">
              <a:spcAft>
                <a:spcPct val="40000"/>
              </a:spcAft>
              <a:buClr>
                <a:srgbClr val="007546"/>
              </a:buClr>
              <a:buFont typeface="Webdings" charset="2"/>
              <a:buChar char="="/>
            </a:pPr>
            <a:r>
              <a:rPr lang="en-US" dirty="0">
                <a:latin typeface="Arial" charset="0"/>
              </a:rPr>
              <a:t>standard English</a:t>
            </a:r>
          </a:p>
          <a:p>
            <a:pPr lvl="1">
              <a:spcAft>
                <a:spcPct val="40000"/>
              </a:spcAft>
              <a:buClr>
                <a:srgbClr val="007546"/>
              </a:buClr>
              <a:buFont typeface="Webdings" charset="2"/>
              <a:buChar char="="/>
            </a:pPr>
            <a:r>
              <a:rPr lang="en-US" dirty="0">
                <a:latin typeface="Arial" charset="0"/>
              </a:rPr>
              <a:t>references</a:t>
            </a:r>
          </a:p>
          <a:p>
            <a:pPr lvl="1">
              <a:spcAft>
                <a:spcPct val="40000"/>
              </a:spcAft>
              <a:buClr>
                <a:srgbClr val="007546"/>
              </a:buClr>
              <a:buFont typeface="Webdings" charset="2"/>
              <a:buChar char="="/>
            </a:pPr>
            <a:r>
              <a:rPr lang="en-US" dirty="0">
                <a:latin typeface="Arial" charset="0"/>
              </a:rPr>
              <a:t>resume</a:t>
            </a:r>
          </a:p>
          <a:p>
            <a:pPr lvl="1">
              <a:spcAft>
                <a:spcPct val="40000"/>
              </a:spcAft>
              <a:buClr>
                <a:srgbClr val="007546"/>
              </a:buClr>
              <a:buFont typeface="Webdings" charset="2"/>
              <a:buChar char="="/>
            </a:pPr>
            <a:r>
              <a:rPr lang="en-US" dirty="0">
                <a:latin typeface="Arial" charset="0"/>
              </a:rPr>
              <a:t>cover letter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7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/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Getting </a:t>
            </a:r>
            <a:r>
              <a:rPr lang="en-US" dirty="0">
                <a:solidFill>
                  <a:srgbClr val="FFC000"/>
                </a:solidFill>
              </a:rPr>
              <a:t>a Work Permit</a:t>
            </a:r>
            <a:r>
              <a:rPr lang="en-US" sz="3600" dirty="0">
                <a:solidFill>
                  <a:srgbClr val="FFC000"/>
                </a:solidFill>
                <a:latin typeface="Arial" charset="0"/>
              </a:rPr>
              <a:t/>
            </a:r>
            <a:br>
              <a:rPr lang="en-US" sz="3600" dirty="0">
                <a:solidFill>
                  <a:srgbClr val="FFC000"/>
                </a:solidFill>
                <a:latin typeface="Arial" charset="0"/>
              </a:rPr>
            </a:br>
            <a:endParaRPr lang="en-US" b="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7239000" cy="4846320"/>
          </a:xfrm>
        </p:spPr>
        <p:txBody>
          <a:bodyPr/>
          <a:lstStyle/>
          <a:p>
            <a:pPr marL="274320" lvl="1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dirty="0">
                <a:latin typeface="Arial" charset="0"/>
              </a:rPr>
              <a:t>If you are under the age of 18, most states require that you have a </a:t>
            </a:r>
            <a:r>
              <a:rPr lang="en-US" b="1" dirty="0">
                <a:latin typeface="Arial" charset="0"/>
              </a:rPr>
              <a:t>work permit</a:t>
            </a:r>
            <a:r>
              <a:rPr lang="en-US" dirty="0">
                <a:latin typeface="Arial" charset="0"/>
              </a:rPr>
              <a:t> before you can legally begin working. A work permit establishes for the employer that it is legal for a young worker to do the type of work offered.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56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Applying for a Job</a:t>
            </a:r>
            <a:r>
              <a:rPr lang="en-US" sz="3600" dirty="0">
                <a:solidFill>
                  <a:srgbClr val="FFC000"/>
                </a:solidFill>
                <a:latin typeface="Arial" charset="0"/>
              </a:rPr>
              <a:t/>
            </a:r>
            <a:br>
              <a:rPr lang="en-US" sz="3600" dirty="0">
                <a:solidFill>
                  <a:srgbClr val="FFC000"/>
                </a:solidFill>
                <a:latin typeface="Arial" charset="0"/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57200" y="2133600"/>
            <a:ext cx="7010400" cy="368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Black" charset="0"/>
                <a:ea typeface="+mn-ea"/>
                <a:cs typeface="+mn-cs"/>
              </a:defRPr>
            </a:lvl9pPr>
          </a:lstStyle>
          <a:p>
            <a:pPr lvl="1" algn="just" eaLnBrk="1" hangingPunct="1">
              <a:spcAft>
                <a:spcPct val="40000"/>
              </a:spcAft>
            </a:pPr>
            <a:r>
              <a:rPr lang="en-US" sz="2200" dirty="0">
                <a:latin typeface="Arial" charset="0"/>
              </a:rPr>
              <a:t>Employers look for the most qualified person to fill a job. How you present your qualifications is likely to be the determining factor in whether you are hired. Follow these suggestions:</a:t>
            </a:r>
          </a:p>
          <a:p>
            <a:pPr marL="1257300" lvl="2" indent="-342900" algn="just" eaLnBrk="1" hangingPunct="1">
              <a:spcAft>
                <a:spcPct val="4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Use standard English.</a:t>
            </a:r>
          </a:p>
          <a:p>
            <a:pPr marL="1257300" lvl="2" indent="-342900" algn="just" eaLnBrk="1" hangingPunct="1">
              <a:spcAft>
                <a:spcPct val="4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Fill out application forms properly.</a:t>
            </a:r>
          </a:p>
          <a:p>
            <a:pPr marL="1257300" lvl="2" indent="-342900" algn="just" eaLnBrk="1" hangingPunct="1">
              <a:spcAft>
                <a:spcPct val="4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Write appropriate letters of application.</a:t>
            </a:r>
          </a:p>
          <a:p>
            <a:pPr marL="1257300" lvl="2" indent="-342900" algn="just" eaLnBrk="1" hangingPunct="1">
              <a:spcAft>
                <a:spcPct val="4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sz="2200" dirty="0">
                <a:latin typeface="Arial" charset="0"/>
              </a:rPr>
              <a:t>Prepare an excellent resume and cover letter.</a:t>
            </a:r>
          </a:p>
        </p:txBody>
      </p:sp>
    </p:spTree>
    <p:extLst>
      <p:ext uri="{BB962C8B-B14F-4D97-AF65-F5344CB8AC3E}">
        <p14:creationId xmlns:p14="http://schemas.microsoft.com/office/powerpoint/2010/main" val="103257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7239000" cy="7467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Using Standard English</a:t>
            </a:r>
            <a:r>
              <a:rPr lang="en-US" sz="3600" dirty="0">
                <a:solidFill>
                  <a:srgbClr val="FFC000"/>
                </a:solidFill>
                <a:latin typeface="Arial" charset="0"/>
              </a:rPr>
              <a:t/>
            </a:r>
            <a:br>
              <a:rPr lang="en-US" sz="3600" dirty="0">
                <a:solidFill>
                  <a:srgbClr val="FFC000"/>
                </a:solidFill>
                <a:latin typeface="Arial" charset="0"/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7239000" cy="2429184"/>
          </a:xfrm>
        </p:spPr>
        <p:txBody>
          <a:bodyPr/>
          <a:lstStyle/>
          <a:p>
            <a:pPr marL="274320" lvl="1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dirty="0">
                <a:latin typeface="Arial" charset="0"/>
              </a:rPr>
              <a:t>Everything you write and say to a prospective employer should be in standard English. </a:t>
            </a:r>
            <a:r>
              <a:rPr lang="en-US" b="1" dirty="0">
                <a:latin typeface="Arial" charset="0"/>
              </a:rPr>
              <a:t>Standard English </a:t>
            </a:r>
            <a:r>
              <a:rPr lang="en-US" dirty="0">
                <a:latin typeface="Arial" charset="0"/>
              </a:rPr>
              <a:t>is the formal style of writing and speaking that you have learned in school. Standard English employs correct grammar, spelling, pronunciation, and usage.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345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7239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Filling Out Application Forms</a:t>
            </a:r>
            <a:r>
              <a:rPr lang="en-US" sz="3600" dirty="0">
                <a:solidFill>
                  <a:srgbClr val="FFC000"/>
                </a:solidFill>
                <a:latin typeface="Arial" charset="0"/>
              </a:rPr>
              <a:t/>
            </a:r>
            <a:br>
              <a:rPr lang="en-US" sz="3600" dirty="0">
                <a:solidFill>
                  <a:srgbClr val="FFC000"/>
                </a:solidFill>
                <a:latin typeface="Arial" charset="0"/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239000" cy="3419784"/>
          </a:xfrm>
        </p:spPr>
        <p:txBody>
          <a:bodyPr/>
          <a:lstStyle/>
          <a:p>
            <a:pPr lvl="1" algn="just">
              <a:spcAft>
                <a:spcPct val="40000"/>
              </a:spcAft>
            </a:pPr>
            <a:r>
              <a:rPr lang="en-US" dirty="0">
                <a:latin typeface="Arial" charset="0"/>
              </a:rPr>
              <a:t>Most employment application forms are short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(from one to four pages) and ask similar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questions. Follow these guidelines:</a:t>
            </a:r>
          </a:p>
          <a:p>
            <a:pPr lvl="2">
              <a:spcAft>
                <a:spcPct val="4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dirty="0">
                <a:latin typeface="Arial" charset="0"/>
              </a:rPr>
              <a:t>Complete the form neatly. </a:t>
            </a:r>
          </a:p>
          <a:p>
            <a:pPr lvl="2">
              <a:spcAft>
                <a:spcPct val="4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dirty="0">
                <a:latin typeface="Arial" charset="0"/>
              </a:rPr>
              <a:t>Answer every question that applies to you. </a:t>
            </a:r>
          </a:p>
          <a:p>
            <a:pPr lvl="2">
              <a:spcAft>
                <a:spcPct val="40000"/>
              </a:spcAft>
              <a:buClr>
                <a:srgbClr val="007546"/>
              </a:buClr>
              <a:buFont typeface="Wingdings" pitchFamily="2" charset="2"/>
              <a:buChar char="Ø"/>
            </a:pPr>
            <a:r>
              <a:rPr lang="en-US" dirty="0">
                <a:latin typeface="Arial" charset="0"/>
              </a:rPr>
              <a:t>Use your full name and your complete address.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220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7239000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Writing Letters of Application</a:t>
            </a:r>
            <a:r>
              <a:rPr lang="en-US" sz="3600" dirty="0" smtClean="0">
                <a:solidFill>
                  <a:srgbClr val="FFC000"/>
                </a:solidFill>
                <a:latin typeface="Arial" charset="0"/>
              </a:rPr>
              <a:t/>
            </a:r>
            <a:br>
              <a:rPr lang="en-US" sz="3600" dirty="0" smtClean="0">
                <a:solidFill>
                  <a:srgbClr val="FFC000"/>
                </a:solidFill>
                <a:latin typeface="Arial" charset="0"/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7239000" cy="2810184"/>
          </a:xfrm>
        </p:spPr>
        <p:txBody>
          <a:bodyPr/>
          <a:lstStyle/>
          <a:p>
            <a:pPr algn="just"/>
            <a:r>
              <a:rPr lang="en-US" dirty="0">
                <a:latin typeface="Arial" charset="0"/>
              </a:rPr>
              <a:t>Writing a letter of application is like writing a sales pitch about yourself. You must convince an employer that you are the best person to fill a specific job opening. Tell why you are interested in the position and what your special qualifications for it are.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71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475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How to apply for job</vt:lpstr>
      <vt:lpstr>Applying for a Job </vt:lpstr>
      <vt:lpstr>Why It's Important </vt:lpstr>
      <vt:lpstr>Key Terms </vt:lpstr>
      <vt:lpstr>   Getting a Work Permit </vt:lpstr>
      <vt:lpstr>Applying for a Job </vt:lpstr>
      <vt:lpstr>Using Standard English </vt:lpstr>
      <vt:lpstr>Filling Out Application Forms </vt:lpstr>
      <vt:lpstr>Writing Letters of Application </vt:lpstr>
      <vt:lpstr>Preparing Resumes and Cover Letters</vt:lpstr>
      <vt:lpstr>Resume </vt:lpstr>
      <vt:lpstr>Reviewing Key Terms and Concepts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apply for job</dc:title>
  <dc:creator>D-46</dc:creator>
  <cp:lastModifiedBy>D-46</cp:lastModifiedBy>
  <cp:revision>6</cp:revision>
  <dcterms:created xsi:type="dcterms:W3CDTF">2019-11-04T13:43:15Z</dcterms:created>
  <dcterms:modified xsi:type="dcterms:W3CDTF">2019-11-04T14:35:02Z</dcterms:modified>
</cp:coreProperties>
</file>