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8" r:id="rId6"/>
    <p:sldId id="260" r:id="rId7"/>
    <p:sldId id="261" r:id="rId8"/>
    <p:sldId id="266" r:id="rId9"/>
    <p:sldId id="267" r:id="rId10"/>
    <p:sldId id="263" r:id="rId11"/>
    <p:sldId id="269" r:id="rId12"/>
    <p:sldId id="270" r:id="rId13"/>
    <p:sldId id="271" r:id="rId14"/>
    <p:sldId id="272" r:id="rId15"/>
    <p:sldId id="273" r:id="rId16"/>
    <p:sldId id="264" r:id="rId17"/>
    <p:sldId id="274" r:id="rId18"/>
    <p:sldId id="275" r:id="rId19"/>
    <p:sldId id="26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80" y="-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CD9AA8-CC5F-4995-96DB-983ED0E482FD}" type="datetimeFigureOut">
              <a:rPr lang="en-US" smtClean="0"/>
              <a:t>11/9/2019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428D76-80D3-41AD-B194-E05BDC08055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428D76-80D3-41AD-B194-E05BDC08055D}" type="slidenum">
              <a:rPr lang="en-US" smtClean="0"/>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CB6F7A-99B1-4E52-947F-4661B620010E}" type="datetimeFigureOut">
              <a:rPr lang="en-US" smtClean="0"/>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6BC44-8D56-4238-8248-6596441E00DB}" type="slidenum">
              <a:rPr lang="en-US" smtClean="0"/>
              <a:t>‹#›</a:t>
            </a:fld>
            <a:endParaRPr lang="en-US"/>
          </a:p>
        </p:txBody>
      </p:sp>
    </p:spTree>
  </p:cSld>
  <p:clrMapOvr>
    <a:masterClrMapping/>
  </p:clrMapOvr>
  <p:transition spd="med">
    <p:split orient="vert"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CB6F7A-99B1-4E52-947F-4661B620010E}" type="datetimeFigureOut">
              <a:rPr lang="en-US" smtClean="0"/>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6BC44-8D56-4238-8248-6596441E00DB}" type="slidenum">
              <a:rPr lang="en-US" smtClean="0"/>
              <a:t>‹#›</a:t>
            </a:fld>
            <a:endParaRPr lang="en-US"/>
          </a:p>
        </p:txBody>
      </p:sp>
    </p:spTree>
  </p:cSld>
  <p:clrMapOvr>
    <a:masterClrMapping/>
  </p:clrMapOvr>
  <p:transition spd="med">
    <p:split orient="vert"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CB6F7A-99B1-4E52-947F-4661B620010E}" type="datetimeFigureOut">
              <a:rPr lang="en-US" smtClean="0"/>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6BC44-8D56-4238-8248-6596441E00DB}" type="slidenum">
              <a:rPr lang="en-US" smtClean="0"/>
              <a:t>‹#›</a:t>
            </a:fld>
            <a:endParaRPr lang="en-US"/>
          </a:p>
        </p:txBody>
      </p:sp>
    </p:spTree>
  </p:cSld>
  <p:clrMapOvr>
    <a:masterClrMapping/>
  </p:clrMapOvr>
  <p:transition spd="med">
    <p:split orient="ver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CB6F7A-99B1-4E52-947F-4661B620010E}" type="datetimeFigureOut">
              <a:rPr lang="en-US" smtClean="0"/>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6BC44-8D56-4238-8248-6596441E00DB}" type="slidenum">
              <a:rPr lang="en-US" smtClean="0"/>
              <a:t>‹#›</a:t>
            </a:fld>
            <a:endParaRPr lang="en-US"/>
          </a:p>
        </p:txBody>
      </p:sp>
    </p:spTree>
  </p:cSld>
  <p:clrMapOvr>
    <a:masterClrMapping/>
  </p:clrMapOvr>
  <p:transition spd="med">
    <p:split orient="vert"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CB6F7A-99B1-4E52-947F-4661B620010E}" type="datetimeFigureOut">
              <a:rPr lang="en-US" smtClean="0"/>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6BC44-8D56-4238-8248-6596441E00DB}" type="slidenum">
              <a:rPr lang="en-US" smtClean="0"/>
              <a:t>‹#›</a:t>
            </a:fld>
            <a:endParaRPr lang="en-US"/>
          </a:p>
        </p:txBody>
      </p:sp>
    </p:spTree>
  </p:cSld>
  <p:clrMapOvr>
    <a:masterClrMapping/>
  </p:clrMapOvr>
  <p:transition spd="med">
    <p:split orient="vert"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CB6F7A-99B1-4E52-947F-4661B620010E}" type="datetimeFigureOut">
              <a:rPr lang="en-US" smtClean="0"/>
              <a:t>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16BC44-8D56-4238-8248-6596441E00DB}" type="slidenum">
              <a:rPr lang="en-US" smtClean="0"/>
              <a:t>‹#›</a:t>
            </a:fld>
            <a:endParaRPr lang="en-US"/>
          </a:p>
        </p:txBody>
      </p:sp>
    </p:spTree>
  </p:cSld>
  <p:clrMapOvr>
    <a:masterClrMapping/>
  </p:clrMapOvr>
  <p:transition spd="med">
    <p:split orient="vert"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CB6F7A-99B1-4E52-947F-4661B620010E}" type="datetimeFigureOut">
              <a:rPr lang="en-US" smtClean="0"/>
              <a:t>11/9/2019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16BC44-8D56-4238-8248-6596441E00DB}" type="slidenum">
              <a:rPr lang="en-US" smtClean="0"/>
              <a:t>‹#›</a:t>
            </a:fld>
            <a:endParaRPr lang="en-US"/>
          </a:p>
        </p:txBody>
      </p:sp>
    </p:spTree>
  </p:cSld>
  <p:clrMapOvr>
    <a:masterClrMapping/>
  </p:clrMapOvr>
  <p:transition spd="med">
    <p:split orient="vert"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CB6F7A-99B1-4E52-947F-4661B620010E}" type="datetimeFigureOut">
              <a:rPr lang="en-US" smtClean="0"/>
              <a:t>11/9/2019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16BC44-8D56-4238-8248-6596441E00DB}" type="slidenum">
              <a:rPr lang="en-US" smtClean="0"/>
              <a:t>‹#›</a:t>
            </a:fld>
            <a:endParaRPr lang="en-US"/>
          </a:p>
        </p:txBody>
      </p:sp>
    </p:spTree>
  </p:cSld>
  <p:clrMapOvr>
    <a:masterClrMapping/>
  </p:clrMapOvr>
  <p:transition spd="med">
    <p:split orient="vert"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CB6F7A-99B1-4E52-947F-4661B620010E}" type="datetimeFigureOut">
              <a:rPr lang="en-US" smtClean="0"/>
              <a:t>11/9/2019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16BC44-8D56-4238-8248-6596441E00DB}" type="slidenum">
              <a:rPr lang="en-US" smtClean="0"/>
              <a:t>‹#›</a:t>
            </a:fld>
            <a:endParaRPr lang="en-US"/>
          </a:p>
        </p:txBody>
      </p:sp>
    </p:spTree>
  </p:cSld>
  <p:clrMapOvr>
    <a:masterClrMapping/>
  </p:clrMapOvr>
  <p:transition spd="med">
    <p:split orient="vert"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CB6F7A-99B1-4E52-947F-4661B620010E}" type="datetimeFigureOut">
              <a:rPr lang="en-US" smtClean="0"/>
              <a:t>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16BC44-8D56-4238-8248-6596441E00DB}" type="slidenum">
              <a:rPr lang="en-US" smtClean="0"/>
              <a:t>‹#›</a:t>
            </a:fld>
            <a:endParaRPr lang="en-US"/>
          </a:p>
        </p:txBody>
      </p:sp>
    </p:spTree>
  </p:cSld>
  <p:clrMapOvr>
    <a:masterClrMapping/>
  </p:clrMapOvr>
  <p:transition spd="med">
    <p:split orient="vert"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CB6F7A-99B1-4E52-947F-4661B620010E}" type="datetimeFigureOut">
              <a:rPr lang="en-US" smtClean="0"/>
              <a:t>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16BC44-8D56-4238-8248-6596441E00DB}" type="slidenum">
              <a:rPr lang="en-US" smtClean="0"/>
              <a:t>‹#›</a:t>
            </a:fld>
            <a:endParaRPr lang="en-US"/>
          </a:p>
        </p:txBody>
      </p:sp>
    </p:spTree>
  </p:cSld>
  <p:clrMapOvr>
    <a:masterClrMapping/>
  </p:clrMapOvr>
  <p:transition spd="med">
    <p:split orient="vert"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CB6F7A-99B1-4E52-947F-4661B620010E}" type="datetimeFigureOut">
              <a:rPr lang="en-US" smtClean="0"/>
              <a:t>11/9/2019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16BC44-8D56-4238-8248-6596441E00D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split orient="vert" dir="in"/>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onlineservices.nsdl.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 xmlns:a16="http://schemas.microsoft.com/office/drawing/2014/main" id="{C18B5298-7968-4942-B59D-EE2A2625D2AB}"/>
              </a:ext>
            </a:extLst>
          </p:cNvPr>
          <p:cNvSpPr txBox="1">
            <a:spLocks/>
          </p:cNvSpPr>
          <p:nvPr/>
        </p:nvSpPr>
        <p:spPr>
          <a:xfrm>
            <a:off x="142844" y="4500570"/>
            <a:ext cx="8715436" cy="1928826"/>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ctr"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r>
              <a:rPr kumimoji="0" lang="en-IN" sz="5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IN" sz="5400" b="1" i="0" u="none" strike="noStrike" kern="1200" cap="none" spc="0" normalizeH="0" baseline="0" noProof="0" dirty="0" err="1" smtClean="0">
                <a:ln>
                  <a:noFill/>
                </a:ln>
                <a:solidFill>
                  <a:srgbClr val="FF0000"/>
                </a:solidFill>
                <a:effectLst/>
                <a:uLnTx/>
                <a:uFillTx/>
                <a:latin typeface="+mj-lt"/>
                <a:ea typeface="+mn-ea"/>
                <a:cs typeface="+mn-cs"/>
              </a:rPr>
              <a:t>Nitin</a:t>
            </a:r>
            <a:r>
              <a:rPr kumimoji="0" lang="en-IN" sz="5400" b="1" i="0" u="none" strike="noStrike" kern="1200" cap="none" spc="0" normalizeH="0" baseline="0" noProof="0" dirty="0" smtClean="0">
                <a:ln>
                  <a:noFill/>
                </a:ln>
                <a:solidFill>
                  <a:srgbClr val="FF0000"/>
                </a:solidFill>
                <a:effectLst/>
                <a:uLnTx/>
                <a:uFillTx/>
                <a:latin typeface="+mj-lt"/>
                <a:ea typeface="+mn-ea"/>
                <a:cs typeface="+mn-cs"/>
              </a:rPr>
              <a:t> </a:t>
            </a:r>
            <a:r>
              <a:rPr kumimoji="0" lang="en-IN" sz="5400" b="1" i="0" u="none" strike="noStrike" kern="1200" cap="none" spc="0" normalizeH="0" baseline="0" noProof="0" dirty="0" err="1" smtClean="0">
                <a:ln>
                  <a:noFill/>
                </a:ln>
                <a:solidFill>
                  <a:srgbClr val="FF0000"/>
                </a:solidFill>
                <a:effectLst/>
                <a:uLnTx/>
                <a:uFillTx/>
                <a:latin typeface="+mj-lt"/>
                <a:ea typeface="+mn-ea"/>
                <a:cs typeface="+mn-cs"/>
              </a:rPr>
              <a:t>B.Ganapure</a:t>
            </a:r>
            <a:endParaRPr kumimoji="0" lang="en-IN" sz="5400" b="1" i="0" u="none" strike="noStrike" kern="1200" cap="none" spc="0" normalizeH="0" baseline="0" noProof="0" dirty="0" smtClean="0">
              <a:ln>
                <a:noFill/>
              </a:ln>
              <a:solidFill>
                <a:srgbClr val="FF0000"/>
              </a:solidFill>
              <a:effectLst/>
              <a:uLnTx/>
              <a:uFillTx/>
              <a:latin typeface="+mj-lt"/>
              <a:ea typeface="+mn-ea"/>
              <a:cs typeface="+mn-cs"/>
            </a:endParaRPr>
          </a:p>
          <a:p>
            <a:pPr marL="342900" marR="0" lvl="0" indent="-342900" algn="ctr"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r>
              <a:rPr kumimoji="0" lang="en-IN" sz="3600" b="1" i="0" u="none" strike="noStrike" kern="1200" cap="none" spc="0" normalizeH="0" baseline="0" noProof="0" dirty="0" smtClean="0">
                <a:ln>
                  <a:noFill/>
                </a:ln>
                <a:solidFill>
                  <a:srgbClr val="FF0000"/>
                </a:solidFill>
                <a:effectLst/>
                <a:uLnTx/>
                <a:uFillTx/>
                <a:latin typeface="+mj-lt"/>
                <a:ea typeface="+mn-ea"/>
                <a:cs typeface="+mn-cs"/>
              </a:rPr>
              <a:t>   Prob. Assistant Commissioner of police </a:t>
            </a:r>
          </a:p>
          <a:p>
            <a:pPr marL="342900" marR="0" lvl="0" indent="-342900" algn="ctr"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r>
              <a:rPr kumimoji="0" lang="en-IN" sz="2400" b="1" i="0" u="none" strike="noStrike" kern="1200" cap="none" spc="0" normalizeH="0" baseline="0" noProof="0" dirty="0" smtClean="0">
                <a:ln>
                  <a:noFill/>
                </a:ln>
                <a:solidFill>
                  <a:srgbClr val="FF0000"/>
                </a:solidFill>
                <a:effectLst/>
                <a:uLnTx/>
                <a:uFillTx/>
                <a:latin typeface="+mj-lt"/>
                <a:ea typeface="+mn-ea"/>
                <a:cs typeface="+mn-cs"/>
              </a:rPr>
              <a:t>    Roll Number = B-5, CPTP 5 , Class - B</a:t>
            </a:r>
            <a:endParaRPr kumimoji="0" lang="en-US" sz="2400" b="1" i="0" u="none" strike="noStrike" kern="1200" cap="none" spc="0" normalizeH="0" baseline="0" noProof="0" dirty="0">
              <a:ln>
                <a:noFill/>
              </a:ln>
              <a:solidFill>
                <a:srgbClr val="FF0000"/>
              </a:solidFill>
              <a:effectLst/>
              <a:uLnTx/>
              <a:uFillTx/>
              <a:latin typeface="+mj-lt"/>
              <a:ea typeface="+mn-ea"/>
              <a:cs typeface="+mn-cs"/>
            </a:endParaRPr>
          </a:p>
        </p:txBody>
      </p:sp>
      <p:sp>
        <p:nvSpPr>
          <p:cNvPr id="5" name="Title 1">
            <a:extLst>
              <a:ext uri="{FF2B5EF4-FFF2-40B4-BE49-F238E27FC236}">
                <a16:creationId xmlns="" xmlns:a16="http://schemas.microsoft.com/office/drawing/2014/main" id="{4B52BC56-5C5B-2543-B831-57CB045EA94F}"/>
              </a:ext>
            </a:extLst>
          </p:cNvPr>
          <p:cNvSpPr txBox="1">
            <a:spLocks/>
          </p:cNvSpPr>
          <p:nvPr/>
        </p:nvSpPr>
        <p:spPr>
          <a:xfrm>
            <a:off x="4786282" y="285728"/>
            <a:ext cx="4214874" cy="364333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6000" b="1" i="0" u="none" strike="noStrike" kern="1200" cap="none" spc="0" normalizeH="0" baseline="0" noProof="0" dirty="0" smtClean="0">
                <a:ln>
                  <a:noFill/>
                </a:ln>
                <a:solidFill>
                  <a:srgbClr val="7030A0"/>
                </a:solidFill>
                <a:effectLst/>
                <a:uLnTx/>
                <a:uFillTx/>
                <a:latin typeface="+mj-lt"/>
                <a:ea typeface="+mj-ea"/>
                <a:cs typeface="+mj-cs"/>
              </a:rPr>
              <a:t>Online</a:t>
            </a:r>
            <a:br>
              <a:rPr kumimoji="0" lang="en-IN" sz="6000" b="1" i="0" u="none" strike="noStrike" kern="1200" cap="none" spc="0" normalizeH="0" baseline="0" noProof="0" dirty="0" smtClean="0">
                <a:ln>
                  <a:noFill/>
                </a:ln>
                <a:solidFill>
                  <a:srgbClr val="7030A0"/>
                </a:solidFill>
                <a:effectLst/>
                <a:uLnTx/>
                <a:uFillTx/>
                <a:latin typeface="+mj-lt"/>
                <a:ea typeface="+mj-ea"/>
                <a:cs typeface="+mj-cs"/>
              </a:rPr>
            </a:br>
            <a:r>
              <a:rPr kumimoji="0" lang="en-IN" sz="6000" b="1" i="0" u="none" strike="noStrike" kern="1200" cap="none" spc="0" normalizeH="0" baseline="0" noProof="0" dirty="0" smtClean="0">
                <a:ln>
                  <a:noFill/>
                </a:ln>
                <a:solidFill>
                  <a:srgbClr val="7030A0"/>
                </a:solidFill>
                <a:effectLst/>
                <a:uLnTx/>
                <a:uFillTx/>
                <a:latin typeface="+mj-lt"/>
                <a:ea typeface="+mj-ea"/>
                <a:cs typeface="+mj-cs"/>
              </a:rPr>
              <a:t>Pan Card Application</a:t>
            </a:r>
            <a:endParaRPr kumimoji="0" lang="en-US" sz="6000" b="1" i="0" u="none" strike="noStrike" kern="1200" cap="none" spc="0" normalizeH="0" baseline="0" noProof="0" dirty="0">
              <a:ln>
                <a:noFill/>
              </a:ln>
              <a:solidFill>
                <a:srgbClr val="7030A0"/>
              </a:solidFill>
              <a:effectLst/>
              <a:uLnTx/>
              <a:uFillTx/>
              <a:latin typeface="+mj-lt"/>
              <a:ea typeface="+mj-ea"/>
              <a:cs typeface="+mj-cs"/>
            </a:endParaRPr>
          </a:p>
        </p:txBody>
      </p:sp>
      <p:pic>
        <p:nvPicPr>
          <p:cNvPr id="6" name="Picture 5" descr="download.jpg"/>
          <p:cNvPicPr>
            <a:picLocks noChangeAspect="1"/>
          </p:cNvPicPr>
          <p:nvPr/>
        </p:nvPicPr>
        <p:blipFill>
          <a:blip r:embed="rId2"/>
          <a:stretch>
            <a:fillRect/>
          </a:stretch>
        </p:blipFill>
        <p:spPr>
          <a:xfrm>
            <a:off x="285720" y="357166"/>
            <a:ext cx="4214842" cy="3714776"/>
          </a:xfrm>
          <a:prstGeom prst="rect">
            <a:avLst/>
          </a:prstGeom>
          <a:ln w="28575">
            <a:solidFill>
              <a:srgbClr val="FF0000"/>
            </a:solidFill>
          </a:ln>
        </p:spPr>
      </p:pic>
    </p:spTree>
  </p:cSld>
  <p:clrMapOvr>
    <a:masterClrMapping/>
  </p:clrMapOvr>
  <p:transition spd="med">
    <p:split orient="vert"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357166"/>
            <a:ext cx="8715436" cy="6500834"/>
          </a:xfrm>
        </p:spPr>
        <p:txBody>
          <a:bodyPr>
            <a:normAutofit fontScale="70000" lnSpcReduction="20000"/>
          </a:bodyPr>
          <a:lstStyle/>
          <a:p>
            <a:pPr lvl="0">
              <a:lnSpc>
                <a:spcPct val="150000"/>
              </a:lnSpc>
              <a:defRPr/>
            </a:pPr>
            <a:endParaRPr lang="en-IN" b="1" dirty="0"/>
          </a:p>
          <a:p>
            <a:pPr lvl="0">
              <a:lnSpc>
                <a:spcPct val="150000"/>
              </a:lnSpc>
              <a:defRPr/>
            </a:pPr>
            <a:r>
              <a:rPr lang="en-US" b="1" u="sng" dirty="0">
                <a:solidFill>
                  <a:srgbClr val="7030A0"/>
                </a:solidFill>
              </a:rPr>
              <a:t>Step 10: </a:t>
            </a:r>
            <a:r>
              <a:rPr lang="en-US" b="1" dirty="0"/>
              <a:t>This step requires you to fill in your name, date of birth, address etc. After filling all the details click Next</a:t>
            </a:r>
            <a:r>
              <a:rPr lang="en-US" b="1" dirty="0" smtClean="0"/>
              <a:t>.</a:t>
            </a:r>
          </a:p>
          <a:p>
            <a:pPr>
              <a:lnSpc>
                <a:spcPct val="150000"/>
              </a:lnSpc>
            </a:pPr>
            <a:r>
              <a:rPr lang="en-US" b="1" u="sng" dirty="0" smtClean="0">
                <a:solidFill>
                  <a:srgbClr val="7030A0"/>
                </a:solidFill>
              </a:rPr>
              <a:t>Step 11: </a:t>
            </a:r>
            <a:r>
              <a:rPr lang="en-US" b="1" dirty="0" smtClean="0"/>
              <a:t>In the next step, you will be required to enter your area code, AO (assessing officer) type, range code, and AO number Click next.</a:t>
            </a:r>
            <a:endParaRPr lang="en-IN" b="1" dirty="0" smtClean="0"/>
          </a:p>
          <a:p>
            <a:pPr>
              <a:lnSpc>
                <a:spcPct val="150000"/>
              </a:lnSpc>
            </a:pPr>
            <a:r>
              <a:rPr lang="en-US" b="1" u="sng" dirty="0" smtClean="0">
                <a:solidFill>
                  <a:srgbClr val="7030A0"/>
                </a:solidFill>
              </a:rPr>
              <a:t>Step 12: </a:t>
            </a:r>
            <a:r>
              <a:rPr lang="en-US" b="1" dirty="0" smtClean="0"/>
              <a:t>Select the documents you have submitted as proof of age and residence from the drop-down menu, fill in the required detail and then click submit.</a:t>
            </a:r>
            <a:endParaRPr lang="en-IN" b="1" dirty="0" smtClean="0"/>
          </a:p>
          <a:p>
            <a:pPr>
              <a:lnSpc>
                <a:spcPct val="150000"/>
              </a:lnSpc>
            </a:pPr>
            <a:r>
              <a:rPr lang="en-US" b="1" u="sng" dirty="0" smtClean="0">
                <a:solidFill>
                  <a:srgbClr val="7030A0"/>
                </a:solidFill>
              </a:rPr>
              <a:t>Step 13: </a:t>
            </a:r>
            <a:r>
              <a:rPr lang="en-US" b="1" dirty="0" smtClean="0"/>
              <a:t>Once your documents are uploaded you will be directed to the payment page, you can choose one of the many online payment methods. The fee for PAN card application if Rs. 115.</a:t>
            </a:r>
            <a:endParaRPr lang="en-IN" b="1" dirty="0" smtClean="0"/>
          </a:p>
          <a:p>
            <a:pPr lvl="0">
              <a:lnSpc>
                <a:spcPct val="150000"/>
              </a:lnSpc>
              <a:defRPr/>
            </a:pPr>
            <a:endParaRPr lang="en-IN" b="1" dirty="0"/>
          </a:p>
          <a:p>
            <a:endParaRPr lang="en-US" dirty="0"/>
          </a:p>
        </p:txBody>
      </p:sp>
    </p:spTree>
  </p:cSld>
  <p:clrMapOvr>
    <a:masterClrMapping/>
  </p:clrMapOvr>
  <p:transition spd="med">
    <p:split orient="ver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shot_20191109-231200.png"/>
          <p:cNvPicPr>
            <a:picLocks noGrp="1" noChangeAspect="1"/>
          </p:cNvPicPr>
          <p:nvPr>
            <p:ph idx="1"/>
          </p:nvPr>
        </p:nvPicPr>
        <p:blipFill>
          <a:blip r:embed="rId2"/>
          <a:stretch>
            <a:fillRect/>
          </a:stretch>
        </p:blipFill>
        <p:spPr>
          <a:xfrm>
            <a:off x="285720" y="214291"/>
            <a:ext cx="8643998" cy="6643709"/>
          </a:xfrm>
        </p:spPr>
      </p:pic>
      <p:sp>
        <p:nvSpPr>
          <p:cNvPr id="5" name="Rounded Rectangle 4"/>
          <p:cNvSpPr/>
          <p:nvPr/>
        </p:nvSpPr>
        <p:spPr>
          <a:xfrm>
            <a:off x="3571868" y="2643182"/>
            <a:ext cx="2143140" cy="2143140"/>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714612" y="500042"/>
            <a:ext cx="4714908" cy="1357322"/>
          </a:xfrm>
          <a:prstGeom prst="roundRect">
            <a:avLst/>
          </a:prstGeom>
          <a:solidFill>
            <a:schemeClr val="accent5">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0070C0"/>
                </a:solidFill>
              </a:rPr>
              <a:t>Contact and Other Details </a:t>
            </a:r>
            <a:endParaRPr lang="en-US" sz="4000" b="1" dirty="0">
              <a:solidFill>
                <a:srgbClr val="0070C0"/>
              </a:solidFill>
            </a:endParaRPr>
          </a:p>
        </p:txBody>
      </p:sp>
      <p:cxnSp>
        <p:nvCxnSpPr>
          <p:cNvPr id="7" name="Straight Arrow Connector 6"/>
          <p:cNvCxnSpPr/>
          <p:nvPr/>
        </p:nvCxnSpPr>
        <p:spPr>
          <a:xfrm rot="5400000">
            <a:off x="3713950" y="2214554"/>
            <a:ext cx="858050" cy="794"/>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shot_20191109-231244.png"/>
          <p:cNvPicPr>
            <a:picLocks noGrp="1" noChangeAspect="1"/>
          </p:cNvPicPr>
          <p:nvPr>
            <p:ph idx="1"/>
          </p:nvPr>
        </p:nvPicPr>
        <p:blipFill>
          <a:blip r:embed="rId2"/>
          <a:stretch>
            <a:fillRect/>
          </a:stretch>
        </p:blipFill>
        <p:spPr>
          <a:xfrm>
            <a:off x="214282" y="285728"/>
            <a:ext cx="8715436" cy="6215106"/>
          </a:xfrm>
        </p:spPr>
      </p:pic>
      <p:sp>
        <p:nvSpPr>
          <p:cNvPr id="5" name="Rounded Rectangle 4"/>
          <p:cNvSpPr/>
          <p:nvPr/>
        </p:nvSpPr>
        <p:spPr>
          <a:xfrm>
            <a:off x="5143504" y="2643182"/>
            <a:ext cx="2143140" cy="2143140"/>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929058" y="500042"/>
            <a:ext cx="3643338" cy="857256"/>
          </a:xfrm>
          <a:prstGeom prst="roundRect">
            <a:avLst/>
          </a:prstGeom>
          <a:solidFill>
            <a:schemeClr val="accent5">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0070C0"/>
                </a:solidFill>
              </a:rPr>
              <a:t>AO Code</a:t>
            </a:r>
            <a:endParaRPr lang="en-US" sz="4000" b="1" dirty="0">
              <a:solidFill>
                <a:srgbClr val="0070C0"/>
              </a:solidFill>
            </a:endParaRPr>
          </a:p>
        </p:txBody>
      </p:sp>
      <p:cxnSp>
        <p:nvCxnSpPr>
          <p:cNvPr id="7" name="Straight Arrow Connector 6"/>
          <p:cNvCxnSpPr>
            <a:stCxn id="6" idx="2"/>
          </p:cNvCxnSpPr>
          <p:nvPr/>
        </p:nvCxnSpPr>
        <p:spPr>
          <a:xfrm rot="5400000">
            <a:off x="5089132" y="1982381"/>
            <a:ext cx="1286678" cy="36513"/>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shot_20191109-231315.png"/>
          <p:cNvPicPr>
            <a:picLocks noGrp="1" noChangeAspect="1"/>
          </p:cNvPicPr>
          <p:nvPr>
            <p:ph idx="1"/>
          </p:nvPr>
        </p:nvPicPr>
        <p:blipFill>
          <a:blip r:embed="rId2"/>
          <a:stretch>
            <a:fillRect/>
          </a:stretch>
        </p:blipFill>
        <p:spPr>
          <a:xfrm>
            <a:off x="285720" y="357166"/>
            <a:ext cx="8572560" cy="6215106"/>
          </a:xfrm>
        </p:spPr>
      </p:pic>
      <p:sp>
        <p:nvSpPr>
          <p:cNvPr id="5" name="Rounded Rectangle 4"/>
          <p:cNvSpPr/>
          <p:nvPr/>
        </p:nvSpPr>
        <p:spPr>
          <a:xfrm>
            <a:off x="6500826" y="2571744"/>
            <a:ext cx="2143140" cy="2143140"/>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429124" y="428604"/>
            <a:ext cx="4500594" cy="857256"/>
          </a:xfrm>
          <a:prstGeom prst="roundRect">
            <a:avLst/>
          </a:prstGeom>
          <a:solidFill>
            <a:schemeClr val="accent5">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0070C0"/>
                </a:solidFill>
              </a:rPr>
              <a:t>Document Details</a:t>
            </a:r>
            <a:endParaRPr lang="en-US" sz="4000" b="1" dirty="0">
              <a:solidFill>
                <a:srgbClr val="0070C0"/>
              </a:solidFill>
            </a:endParaRPr>
          </a:p>
        </p:txBody>
      </p:sp>
      <p:cxnSp>
        <p:nvCxnSpPr>
          <p:cNvPr id="7" name="Straight Arrow Connector 6"/>
          <p:cNvCxnSpPr>
            <a:stCxn id="6" idx="2"/>
          </p:cNvCxnSpPr>
          <p:nvPr/>
        </p:nvCxnSpPr>
        <p:spPr>
          <a:xfrm rot="16200000" flipH="1">
            <a:off x="6232140" y="1733140"/>
            <a:ext cx="1286678" cy="392117"/>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shot_20191109-231335.png"/>
          <p:cNvPicPr>
            <a:picLocks noGrp="1" noChangeAspect="1"/>
          </p:cNvPicPr>
          <p:nvPr>
            <p:ph idx="1"/>
          </p:nvPr>
        </p:nvPicPr>
        <p:blipFill>
          <a:blip r:embed="rId2"/>
          <a:stretch>
            <a:fillRect/>
          </a:stretch>
        </p:blipFill>
        <p:spPr>
          <a:xfrm>
            <a:off x="285720" y="71414"/>
            <a:ext cx="8572560" cy="6572272"/>
          </a:xfrm>
        </p:spPr>
      </p:pic>
      <p:sp>
        <p:nvSpPr>
          <p:cNvPr id="5" name="Rounded Rectangle 4"/>
          <p:cNvSpPr/>
          <p:nvPr/>
        </p:nvSpPr>
        <p:spPr>
          <a:xfrm>
            <a:off x="357158" y="1000108"/>
            <a:ext cx="4286280" cy="4714908"/>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857752" y="428604"/>
            <a:ext cx="3071834" cy="857256"/>
          </a:xfrm>
          <a:prstGeom prst="roundRect">
            <a:avLst/>
          </a:prstGeom>
          <a:solidFill>
            <a:schemeClr val="accent5">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0070C0"/>
                </a:solidFill>
              </a:rPr>
              <a:t>Declaration</a:t>
            </a:r>
            <a:endParaRPr lang="en-US" sz="4000" b="1" dirty="0">
              <a:solidFill>
                <a:srgbClr val="0070C0"/>
              </a:solidFill>
            </a:endParaRPr>
          </a:p>
        </p:txBody>
      </p:sp>
      <p:cxnSp>
        <p:nvCxnSpPr>
          <p:cNvPr id="7" name="Straight Arrow Connector 6"/>
          <p:cNvCxnSpPr>
            <a:stCxn id="6" idx="2"/>
          </p:cNvCxnSpPr>
          <p:nvPr/>
        </p:nvCxnSpPr>
        <p:spPr>
          <a:xfrm rot="5400000">
            <a:off x="4875613" y="1125128"/>
            <a:ext cx="1357324" cy="1678789"/>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shot_20191109-231358.png"/>
          <p:cNvPicPr>
            <a:picLocks noGrp="1" noChangeAspect="1"/>
          </p:cNvPicPr>
          <p:nvPr>
            <p:ph idx="1"/>
          </p:nvPr>
        </p:nvPicPr>
        <p:blipFill>
          <a:blip r:embed="rId2"/>
          <a:stretch>
            <a:fillRect/>
          </a:stretch>
        </p:blipFill>
        <p:spPr>
          <a:xfrm>
            <a:off x="285720" y="142852"/>
            <a:ext cx="4357718" cy="6572272"/>
          </a:xfrm>
        </p:spPr>
      </p:pic>
      <p:pic>
        <p:nvPicPr>
          <p:cNvPr id="5" name="Picture 4" descr="Screenshot_20191109-231446.png"/>
          <p:cNvPicPr>
            <a:picLocks noChangeAspect="1"/>
          </p:cNvPicPr>
          <p:nvPr/>
        </p:nvPicPr>
        <p:blipFill>
          <a:blip r:embed="rId3"/>
          <a:stretch>
            <a:fillRect/>
          </a:stretch>
        </p:blipFill>
        <p:spPr>
          <a:xfrm>
            <a:off x="4714876" y="142852"/>
            <a:ext cx="4429124" cy="6572272"/>
          </a:xfrm>
          <a:prstGeom prst="rect">
            <a:avLst/>
          </a:prstGeom>
        </p:spPr>
      </p:pic>
      <p:sp>
        <p:nvSpPr>
          <p:cNvPr id="6" name="Rounded Rectangle 5"/>
          <p:cNvSpPr/>
          <p:nvPr/>
        </p:nvSpPr>
        <p:spPr>
          <a:xfrm>
            <a:off x="4786314" y="2571744"/>
            <a:ext cx="3857652" cy="3857652"/>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857752" y="214290"/>
            <a:ext cx="4071966" cy="1214446"/>
          </a:xfrm>
          <a:prstGeom prst="roundRect">
            <a:avLst/>
          </a:prstGeom>
          <a:solidFill>
            <a:schemeClr val="accent5">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0070C0"/>
                </a:solidFill>
              </a:rPr>
              <a:t>Adhar</a:t>
            </a:r>
            <a:r>
              <a:rPr lang="en-US" sz="4000" b="1" dirty="0" smtClean="0">
                <a:solidFill>
                  <a:srgbClr val="0070C0"/>
                </a:solidFill>
              </a:rPr>
              <a:t> Authentication</a:t>
            </a:r>
            <a:endParaRPr lang="en-US" sz="4000" b="1" dirty="0">
              <a:solidFill>
                <a:srgbClr val="0070C0"/>
              </a:solidFill>
            </a:endParaRPr>
          </a:p>
        </p:txBody>
      </p:sp>
      <p:cxnSp>
        <p:nvCxnSpPr>
          <p:cNvPr id="8" name="Straight Arrow Connector 7"/>
          <p:cNvCxnSpPr>
            <a:stCxn id="7" idx="2"/>
          </p:cNvCxnSpPr>
          <p:nvPr/>
        </p:nvCxnSpPr>
        <p:spPr>
          <a:xfrm rot="16200000" flipH="1">
            <a:off x="6410735" y="1911736"/>
            <a:ext cx="1143802" cy="177802"/>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357158" y="2724144"/>
            <a:ext cx="1643074" cy="1633550"/>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85786" y="4643422"/>
            <a:ext cx="3357586" cy="2071726"/>
          </a:xfrm>
          <a:prstGeom prst="roundRect">
            <a:avLst/>
          </a:prstGeom>
          <a:solidFill>
            <a:schemeClr val="accent5">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0070C0"/>
                </a:solidFill>
              </a:rPr>
              <a:t>Mode of payment Selection</a:t>
            </a:r>
            <a:endParaRPr lang="en-US" sz="4000" b="1" dirty="0">
              <a:solidFill>
                <a:srgbClr val="0070C0"/>
              </a:solidFill>
            </a:endParaRPr>
          </a:p>
        </p:txBody>
      </p:sp>
      <p:cxnSp>
        <p:nvCxnSpPr>
          <p:cNvPr id="11" name="Straight Arrow Connector 10"/>
          <p:cNvCxnSpPr/>
          <p:nvPr/>
        </p:nvCxnSpPr>
        <p:spPr>
          <a:xfrm rot="10800000">
            <a:off x="1928796" y="3715546"/>
            <a:ext cx="928693" cy="856464"/>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par>
                                <p:cTn id="8" presetID="8"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amond(in)">
                                      <p:cBhvr>
                                        <p:cTn id="10" dur="2000"/>
                                        <p:tgtEl>
                                          <p:spTgt spid="8"/>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amond(in)">
                                      <p:cBhvr>
                                        <p:cTn id="13" dur="2000"/>
                                        <p:tgtEl>
                                          <p:spTgt spid="7"/>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amond(in)">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401080" cy="5715040"/>
          </a:xfrm>
        </p:spPr>
        <p:txBody>
          <a:bodyPr>
            <a:normAutofit fontScale="85000" lnSpcReduction="10000"/>
          </a:bodyPr>
          <a:lstStyle/>
          <a:p>
            <a:pPr>
              <a:lnSpc>
                <a:spcPct val="150000"/>
              </a:lnSpc>
            </a:pPr>
            <a:r>
              <a:rPr lang="en-US" b="1" u="sng" dirty="0" smtClean="0">
                <a:solidFill>
                  <a:srgbClr val="7030A0"/>
                </a:solidFill>
              </a:rPr>
              <a:t>Step 14: </a:t>
            </a:r>
            <a:r>
              <a:rPr lang="en-US" b="1" dirty="0" smtClean="0"/>
              <a:t>Once you have made the payment, you will be required to go through the </a:t>
            </a:r>
            <a:r>
              <a:rPr lang="en-US" b="1" dirty="0" err="1" smtClean="0"/>
              <a:t>Aadhaar</a:t>
            </a:r>
            <a:r>
              <a:rPr lang="en-US" b="1" dirty="0" smtClean="0"/>
              <a:t> authentication process, or submit documents via e-sign or to physically send the documents to NSDL. You will also receive an email acknowledgment from NSDL about your application.</a:t>
            </a:r>
            <a:endParaRPr lang="en-IN" b="1" dirty="0" smtClean="0"/>
          </a:p>
          <a:p>
            <a:pPr>
              <a:lnSpc>
                <a:spcPct val="150000"/>
              </a:lnSpc>
            </a:pPr>
            <a:r>
              <a:rPr lang="en-US" b="1" u="sng" dirty="0" smtClean="0">
                <a:solidFill>
                  <a:srgbClr val="7030A0"/>
                </a:solidFill>
              </a:rPr>
              <a:t>Step 15: </a:t>
            </a:r>
            <a:r>
              <a:rPr lang="en-US" b="1" dirty="0" smtClean="0"/>
              <a:t>Your Pan Card will be couriered to you once the application has been processed. Keep the acknowledgment number with you.</a:t>
            </a:r>
          </a:p>
          <a:p>
            <a:endParaRPr lang="en-US" dirty="0"/>
          </a:p>
        </p:txBody>
      </p:sp>
    </p:spTree>
  </p:cSld>
  <p:clrMapOvr>
    <a:masterClrMapping/>
  </p:clrMapOvr>
  <p:transition spd="med">
    <p:split orient="vert"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shot_20191109-231526.png"/>
          <p:cNvPicPr>
            <a:picLocks noGrp="1" noChangeAspect="1"/>
          </p:cNvPicPr>
          <p:nvPr>
            <p:ph idx="1"/>
          </p:nvPr>
        </p:nvPicPr>
        <p:blipFill>
          <a:blip r:embed="rId2"/>
          <a:stretch>
            <a:fillRect/>
          </a:stretch>
        </p:blipFill>
        <p:spPr>
          <a:xfrm>
            <a:off x="500034" y="500018"/>
            <a:ext cx="8229600" cy="6357982"/>
          </a:xfrm>
        </p:spPr>
      </p:pic>
      <p:sp>
        <p:nvSpPr>
          <p:cNvPr id="5" name="Rounded Rectangle 4"/>
          <p:cNvSpPr/>
          <p:nvPr/>
        </p:nvSpPr>
        <p:spPr>
          <a:xfrm>
            <a:off x="571472" y="2571744"/>
            <a:ext cx="8072494" cy="3429024"/>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429124" y="428604"/>
            <a:ext cx="3786214" cy="857256"/>
          </a:xfrm>
          <a:prstGeom prst="roundRect">
            <a:avLst/>
          </a:prstGeom>
          <a:solidFill>
            <a:schemeClr val="accent5">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0070C0"/>
                </a:solidFill>
              </a:rPr>
              <a:t>OTP Verification</a:t>
            </a:r>
            <a:endParaRPr lang="en-US" sz="4000" b="1" dirty="0">
              <a:solidFill>
                <a:srgbClr val="0070C0"/>
              </a:solidFill>
            </a:endParaRPr>
          </a:p>
        </p:txBody>
      </p:sp>
      <p:cxnSp>
        <p:nvCxnSpPr>
          <p:cNvPr id="7" name="Straight Arrow Connector 6"/>
          <p:cNvCxnSpPr>
            <a:stCxn id="6" idx="2"/>
          </p:cNvCxnSpPr>
          <p:nvPr/>
        </p:nvCxnSpPr>
        <p:spPr>
          <a:xfrm rot="16200000" flipH="1">
            <a:off x="6053545" y="1554546"/>
            <a:ext cx="1286678" cy="749306"/>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dir="in"/>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shot_20191109-231621.png"/>
          <p:cNvPicPr>
            <a:picLocks noGrp="1" noChangeAspect="1"/>
          </p:cNvPicPr>
          <p:nvPr>
            <p:ph idx="1"/>
          </p:nvPr>
        </p:nvPicPr>
        <p:blipFill>
          <a:blip r:embed="rId2"/>
          <a:stretch>
            <a:fillRect/>
          </a:stretch>
        </p:blipFill>
        <p:spPr>
          <a:xfrm>
            <a:off x="457200" y="285728"/>
            <a:ext cx="8229600" cy="6286544"/>
          </a:xfrm>
        </p:spPr>
      </p:pic>
      <p:sp>
        <p:nvSpPr>
          <p:cNvPr id="5" name="Rounded Rectangle 4"/>
          <p:cNvSpPr/>
          <p:nvPr/>
        </p:nvSpPr>
        <p:spPr>
          <a:xfrm>
            <a:off x="785786" y="1071546"/>
            <a:ext cx="7715304" cy="5429288"/>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928794" y="214290"/>
            <a:ext cx="5072098" cy="857256"/>
          </a:xfrm>
          <a:prstGeom prst="roundRect">
            <a:avLst/>
          </a:prstGeom>
          <a:solidFill>
            <a:schemeClr val="accent5">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0070C0"/>
                </a:solidFill>
              </a:rPr>
              <a:t>Final Submitted Form</a:t>
            </a:r>
            <a:endParaRPr lang="en-US" sz="4000" b="1" dirty="0">
              <a:solidFill>
                <a:srgbClr val="0070C0"/>
              </a:solidFill>
            </a:endParaRPr>
          </a:p>
        </p:txBody>
      </p:sp>
      <p:cxnSp>
        <p:nvCxnSpPr>
          <p:cNvPr id="7" name="Straight Arrow Connector 6"/>
          <p:cNvCxnSpPr>
            <a:stCxn id="6" idx="2"/>
          </p:cNvCxnSpPr>
          <p:nvPr/>
        </p:nvCxnSpPr>
        <p:spPr>
          <a:xfrm rot="16200000" flipH="1">
            <a:off x="3874686" y="1661703"/>
            <a:ext cx="1286678" cy="106364"/>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ownload (2).jpg"/>
          <p:cNvPicPr>
            <a:picLocks noChangeAspect="1"/>
          </p:cNvPicPr>
          <p:nvPr/>
        </p:nvPicPr>
        <p:blipFill>
          <a:blip r:embed="rId2"/>
          <a:stretch>
            <a:fillRect/>
          </a:stretch>
        </p:blipFill>
        <p:spPr>
          <a:xfrm>
            <a:off x="1285852" y="1000108"/>
            <a:ext cx="6078866" cy="4045209"/>
          </a:xfrm>
          <a:prstGeom prst="rect">
            <a:avLst/>
          </a:prstGeom>
        </p:spPr>
      </p:pic>
    </p:spTree>
  </p:cSld>
  <p:clrMapOvr>
    <a:masterClrMapping/>
  </p:clrMapOvr>
  <p:transition spd="med">
    <p:split orient="ver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FD09436B-22CB-D94A-8528-2B02913180E7}"/>
              </a:ext>
            </a:extLst>
          </p:cNvPr>
          <p:cNvSpPr txBox="1">
            <a:spLocks/>
          </p:cNvSpPr>
          <p:nvPr/>
        </p:nvSpPr>
        <p:spPr>
          <a:xfrm>
            <a:off x="1785918" y="214290"/>
            <a:ext cx="5286412" cy="94059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4000" b="1" i="0" u="none" strike="noStrike" kern="1200" cap="none" spc="0" normalizeH="0" baseline="0" noProof="0" dirty="0" smtClean="0">
                <a:ln>
                  <a:noFill/>
                </a:ln>
                <a:solidFill>
                  <a:srgbClr val="FF0000"/>
                </a:solidFill>
                <a:effectLst/>
                <a:uLnTx/>
                <a:uFillTx/>
                <a:latin typeface="+mj-lt"/>
                <a:ea typeface="+mj-ea"/>
                <a:cs typeface="+mj-cs"/>
              </a:rPr>
              <a:t>What is Pan?</a:t>
            </a:r>
            <a:endParaRPr kumimoji="0" lang="en-US" sz="4000" b="1" i="0" u="none" strike="noStrike" kern="1200" cap="none" spc="0" normalizeH="0" baseline="0" noProof="0" dirty="0">
              <a:ln>
                <a:noFill/>
              </a:ln>
              <a:solidFill>
                <a:srgbClr val="FF0000"/>
              </a:solidFill>
              <a:effectLst/>
              <a:uLnTx/>
              <a:uFillTx/>
              <a:latin typeface="+mj-lt"/>
              <a:ea typeface="+mj-ea"/>
              <a:cs typeface="+mj-cs"/>
            </a:endParaRPr>
          </a:p>
        </p:txBody>
      </p:sp>
      <p:sp>
        <p:nvSpPr>
          <p:cNvPr id="5" name="Content Placeholder 2">
            <a:extLst>
              <a:ext uri="{FF2B5EF4-FFF2-40B4-BE49-F238E27FC236}">
                <a16:creationId xmlns="" xmlns:a16="http://schemas.microsoft.com/office/drawing/2014/main" id="{9202005E-A6A4-554E-A5DB-E108B8F51635}"/>
              </a:ext>
            </a:extLst>
          </p:cNvPr>
          <p:cNvSpPr>
            <a:spLocks noGrp="1"/>
          </p:cNvSpPr>
          <p:nvPr>
            <p:ph idx="1"/>
          </p:nvPr>
        </p:nvSpPr>
        <p:spPr>
          <a:xfrm>
            <a:off x="428596" y="1071546"/>
            <a:ext cx="8501122" cy="4929222"/>
          </a:xfrm>
        </p:spPr>
        <p:txBody>
          <a:bodyPr>
            <a:noAutofit/>
          </a:bodyPr>
          <a:lstStyle/>
          <a:p>
            <a:pPr>
              <a:lnSpc>
                <a:spcPct val="150000"/>
              </a:lnSpc>
            </a:pPr>
            <a:r>
              <a:rPr lang="en-US" sz="2400" b="1" dirty="0" smtClean="0">
                <a:latin typeface="Times New Roman" pitchFamily="18" charset="0"/>
                <a:cs typeface="Times New Roman" pitchFamily="18" charset="0"/>
              </a:rPr>
              <a:t>The Permanent Account Number (PAN) card, issued by the Income tax Department. </a:t>
            </a:r>
          </a:p>
          <a:p>
            <a:pPr>
              <a:lnSpc>
                <a:spcPct val="150000"/>
              </a:lnSpc>
            </a:pPr>
            <a:r>
              <a:rPr lang="en-US" sz="2400" b="1" dirty="0" smtClean="0">
                <a:latin typeface="Times New Roman" pitchFamily="18" charset="0"/>
                <a:cs typeface="Times New Roman" pitchFamily="18" charset="0"/>
              </a:rPr>
              <a:t>The card was issued in order to prevent tax evasion by individuals and entities as it links all financial transactions made by a particular individual or entity.</a:t>
            </a:r>
          </a:p>
          <a:p>
            <a:pPr>
              <a:lnSpc>
                <a:spcPct val="150000"/>
              </a:lnSpc>
            </a:pPr>
            <a:r>
              <a:rPr lang="en-US" sz="2400" b="1" dirty="0" smtClean="0">
                <a:latin typeface="Times New Roman" pitchFamily="18" charset="0"/>
                <a:cs typeface="Times New Roman" pitchFamily="18" charset="0"/>
              </a:rPr>
              <a:t>PAN, or permanent account number, is a unique 10-digit alphanumeric identity allotted to each taxpayer by the Income Tax Department under the supervision of the Central Board of Direct Taxes. It also serves as an identity proof</a:t>
            </a:r>
            <a:endParaRPr lang="en-US" sz="2400" b="1" dirty="0">
              <a:latin typeface="Times New Roman" pitchFamily="18" charset="0"/>
              <a:cs typeface="Times New Roman" pitchFamily="18" charset="0"/>
            </a:endParaRPr>
          </a:p>
        </p:txBody>
      </p:sp>
    </p:spTree>
  </p:cSld>
  <p:clrMapOvr>
    <a:masterClrMapping/>
  </p:clrMapOvr>
  <p:transition spd="med">
    <p:split orient="ver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CAB2F68F-C5EC-A342-B24F-828D66496456}"/>
              </a:ext>
            </a:extLst>
          </p:cNvPr>
          <p:cNvSpPr txBox="1">
            <a:spLocks/>
          </p:cNvSpPr>
          <p:nvPr/>
        </p:nvSpPr>
        <p:spPr>
          <a:xfrm>
            <a:off x="785786" y="285728"/>
            <a:ext cx="7715304" cy="100013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4400" b="1" i="0" u="none" strike="noStrike" kern="1200" cap="none" spc="0" normalizeH="0" baseline="0" noProof="0" dirty="0" smtClean="0">
                <a:ln>
                  <a:noFill/>
                </a:ln>
                <a:solidFill>
                  <a:srgbClr val="FF0000"/>
                </a:solidFill>
                <a:effectLst/>
                <a:uLnTx/>
                <a:uFillTx/>
                <a:latin typeface="+mj-lt"/>
                <a:ea typeface="+mj-ea"/>
                <a:cs typeface="+mj-cs"/>
              </a:rPr>
              <a:t>Who can apply for Pan?</a:t>
            </a:r>
            <a:endParaRPr kumimoji="0" lang="en-US" sz="4400" b="1" i="0" u="none" strike="noStrike" kern="1200" cap="none" spc="0" normalizeH="0" baseline="0" noProof="0" dirty="0">
              <a:ln>
                <a:noFill/>
              </a:ln>
              <a:solidFill>
                <a:srgbClr val="FF0000"/>
              </a:solidFill>
              <a:effectLst/>
              <a:uLnTx/>
              <a:uFillTx/>
              <a:latin typeface="+mj-lt"/>
              <a:ea typeface="+mj-ea"/>
              <a:cs typeface="+mj-cs"/>
            </a:endParaRPr>
          </a:p>
        </p:txBody>
      </p:sp>
      <p:sp>
        <p:nvSpPr>
          <p:cNvPr id="5" name="Content Placeholder 2">
            <a:extLst>
              <a:ext uri="{FF2B5EF4-FFF2-40B4-BE49-F238E27FC236}">
                <a16:creationId xmlns="" xmlns:a16="http://schemas.microsoft.com/office/drawing/2014/main" id="{A79043D3-633B-254F-B7CD-F75805CC9245}"/>
              </a:ext>
            </a:extLst>
          </p:cNvPr>
          <p:cNvSpPr>
            <a:spLocks noGrp="1"/>
          </p:cNvSpPr>
          <p:nvPr>
            <p:ph idx="1"/>
          </p:nvPr>
        </p:nvSpPr>
        <p:spPr>
          <a:xfrm>
            <a:off x="285720" y="1357298"/>
            <a:ext cx="8572560" cy="5214974"/>
          </a:xfrm>
        </p:spPr>
        <p:txBody>
          <a:bodyPr>
            <a:normAutofit/>
          </a:bodyPr>
          <a:lstStyle/>
          <a:p>
            <a:pPr>
              <a:lnSpc>
                <a:spcPct val="150000"/>
              </a:lnSpc>
            </a:pPr>
            <a:r>
              <a:rPr lang="en-US" sz="2400" b="1" dirty="0" smtClean="0">
                <a:solidFill>
                  <a:srgbClr val="7030A0"/>
                </a:solidFill>
                <a:latin typeface="Times New Roman" pitchFamily="18" charset="0"/>
                <a:cs typeface="Times New Roman" pitchFamily="18" charset="0"/>
              </a:rPr>
              <a:t>All </a:t>
            </a:r>
            <a:r>
              <a:rPr lang="en-US" sz="2400" b="1" dirty="0">
                <a:solidFill>
                  <a:srgbClr val="7030A0"/>
                </a:solidFill>
                <a:latin typeface="Times New Roman" pitchFamily="18" charset="0"/>
                <a:cs typeface="Times New Roman" pitchFamily="18" charset="0"/>
              </a:rPr>
              <a:t>persons </a:t>
            </a:r>
            <a:r>
              <a:rPr lang="en-US" sz="2400" b="1" dirty="0" smtClean="0">
                <a:solidFill>
                  <a:srgbClr val="7030A0"/>
                </a:solidFill>
                <a:latin typeface="Times New Roman" pitchFamily="18" charset="0"/>
                <a:cs typeface="Times New Roman" pitchFamily="18" charset="0"/>
              </a:rPr>
              <a:t>who are </a:t>
            </a:r>
            <a:r>
              <a:rPr lang="en-US" sz="2400" b="1" dirty="0">
                <a:solidFill>
                  <a:srgbClr val="7030A0"/>
                </a:solidFill>
                <a:latin typeface="Times New Roman" pitchFamily="18" charset="0"/>
                <a:cs typeface="Times New Roman" pitchFamily="18" charset="0"/>
              </a:rPr>
              <a:t>required to file a return of income, even </a:t>
            </a:r>
            <a:r>
              <a:rPr lang="en-US" sz="2400" b="1" dirty="0" smtClean="0">
                <a:solidFill>
                  <a:srgbClr val="7030A0"/>
                </a:solidFill>
                <a:latin typeface="Times New Roman" pitchFamily="18" charset="0"/>
                <a:cs typeface="Times New Roman" pitchFamily="18" charset="0"/>
              </a:rPr>
              <a:t>on be half </a:t>
            </a:r>
            <a:r>
              <a:rPr lang="en-US" sz="2400" b="1" dirty="0">
                <a:solidFill>
                  <a:srgbClr val="7030A0"/>
                </a:solidFill>
                <a:latin typeface="Times New Roman" pitchFamily="18" charset="0"/>
                <a:cs typeface="Times New Roman" pitchFamily="18" charset="0"/>
              </a:rPr>
              <a:t>of others, must have a PAN. </a:t>
            </a:r>
            <a:endParaRPr lang="en-US" sz="2400" b="1" dirty="0" smtClean="0">
              <a:solidFill>
                <a:srgbClr val="7030A0"/>
              </a:solidFill>
              <a:latin typeface="Times New Roman" pitchFamily="18" charset="0"/>
              <a:cs typeface="Times New Roman" pitchFamily="18" charset="0"/>
            </a:endParaRPr>
          </a:p>
          <a:p>
            <a:pPr>
              <a:lnSpc>
                <a:spcPct val="150000"/>
              </a:lnSpc>
            </a:pPr>
            <a:r>
              <a:rPr lang="en-US" sz="2400" b="1" dirty="0" smtClean="0">
                <a:latin typeface="Times New Roman" pitchFamily="18" charset="0"/>
                <a:cs typeface="Times New Roman" pitchFamily="18" charset="0"/>
              </a:rPr>
              <a:t>Any </a:t>
            </a:r>
            <a:r>
              <a:rPr lang="en-US" sz="2400" b="1" dirty="0">
                <a:latin typeface="Times New Roman" pitchFamily="18" charset="0"/>
                <a:cs typeface="Times New Roman" pitchFamily="18" charset="0"/>
              </a:rPr>
              <a:t>person, </a:t>
            </a:r>
            <a:r>
              <a:rPr lang="en-US" sz="2400" b="1" dirty="0" smtClean="0">
                <a:latin typeface="Times New Roman" pitchFamily="18" charset="0"/>
                <a:cs typeface="Times New Roman" pitchFamily="18" charset="0"/>
              </a:rPr>
              <a:t>who intends </a:t>
            </a:r>
            <a:r>
              <a:rPr lang="en-US" sz="2400" b="1" dirty="0">
                <a:latin typeface="Times New Roman" pitchFamily="18" charset="0"/>
                <a:cs typeface="Times New Roman" pitchFamily="18" charset="0"/>
              </a:rPr>
              <a:t>to enter into economic or </a:t>
            </a:r>
            <a:r>
              <a:rPr lang="en-US" sz="2400" b="1" dirty="0" smtClean="0">
                <a:latin typeface="Times New Roman" pitchFamily="18" charset="0"/>
                <a:cs typeface="Times New Roman" pitchFamily="18" charset="0"/>
              </a:rPr>
              <a:t>financial transactions </a:t>
            </a:r>
            <a:r>
              <a:rPr lang="en-US" sz="2400" b="1" dirty="0">
                <a:latin typeface="Times New Roman" pitchFamily="18" charset="0"/>
                <a:cs typeface="Times New Roman" pitchFamily="18" charset="0"/>
              </a:rPr>
              <a:t>where quoting </a:t>
            </a:r>
            <a:r>
              <a:rPr lang="en-US" sz="2400" b="1" dirty="0">
                <a:solidFill>
                  <a:srgbClr val="7030A0"/>
                </a:solidFill>
                <a:latin typeface="Times New Roman" pitchFamily="18" charset="0"/>
                <a:cs typeface="Times New Roman" pitchFamily="18" charset="0"/>
              </a:rPr>
              <a:t>PAN is mandatory</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must also </a:t>
            </a:r>
            <a:r>
              <a:rPr lang="en-US" sz="2400" b="1" dirty="0">
                <a:latin typeface="Times New Roman" pitchFamily="18" charset="0"/>
                <a:cs typeface="Times New Roman" pitchFamily="18" charset="0"/>
              </a:rPr>
              <a:t>have a </a:t>
            </a:r>
            <a:r>
              <a:rPr lang="en-US" sz="2400" b="1" dirty="0" smtClean="0">
                <a:latin typeface="Times New Roman" pitchFamily="18" charset="0"/>
                <a:cs typeface="Times New Roman" pitchFamily="18" charset="0"/>
              </a:rPr>
              <a:t>PAN.</a:t>
            </a:r>
          </a:p>
          <a:p>
            <a:pPr>
              <a:lnSpc>
                <a:spcPct val="150000"/>
              </a:lnSpc>
            </a:pPr>
            <a:r>
              <a:rPr lang="en-US" sz="2400" b="1" dirty="0" smtClean="0">
                <a:solidFill>
                  <a:srgbClr val="7030A0"/>
                </a:solidFill>
                <a:latin typeface="Times New Roman" pitchFamily="18" charset="0"/>
                <a:cs typeface="Times New Roman" pitchFamily="18" charset="0"/>
              </a:rPr>
              <a:t>Section 160 of IT Act, 1961 </a:t>
            </a:r>
            <a:r>
              <a:rPr lang="en-US" sz="2400" b="1" dirty="0" smtClean="0">
                <a:latin typeface="Times New Roman" pitchFamily="18" charset="0"/>
                <a:cs typeface="Times New Roman" pitchFamily="18" charset="0"/>
              </a:rPr>
              <a:t>provides that </a:t>
            </a:r>
            <a:r>
              <a:rPr lang="en-US" sz="2400" b="1" dirty="0" smtClean="0">
                <a:latin typeface="Times New Roman" pitchFamily="18" charset="0"/>
                <a:cs typeface="Times New Roman" pitchFamily="18" charset="0"/>
              </a:rPr>
              <a:t>Details </a:t>
            </a:r>
            <a:r>
              <a:rPr lang="en-US" sz="2400" b="1" dirty="0" smtClean="0">
                <a:latin typeface="Times New Roman" pitchFamily="18" charset="0"/>
                <a:cs typeface="Times New Roman" pitchFamily="18" charset="0"/>
              </a:rPr>
              <a:t>of representative assesses have to be provided in item 14 of the application for PAN</a:t>
            </a:r>
          </a:p>
          <a:p>
            <a:endParaRPr lang="en-US" dirty="0" smtClean="0"/>
          </a:p>
          <a:p>
            <a:endParaRPr lang="en-US" dirty="0"/>
          </a:p>
        </p:txBody>
      </p:sp>
    </p:spTree>
  </p:cSld>
  <p:clrMapOvr>
    <a:masterClrMapping/>
  </p:clrMapOvr>
  <p:transition spd="med">
    <p:split orient="ver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7F66D438-95B6-0C4C-81F4-AF6168DCC4FA}"/>
              </a:ext>
            </a:extLst>
          </p:cNvPr>
          <p:cNvSpPr txBox="1">
            <a:spLocks/>
          </p:cNvSpPr>
          <p:nvPr/>
        </p:nvSpPr>
        <p:spPr>
          <a:xfrm>
            <a:off x="0" y="214290"/>
            <a:ext cx="8715404" cy="135732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rgbClr val="FF0000"/>
                </a:solidFill>
                <a:effectLst/>
                <a:uLnTx/>
                <a:uFillTx/>
                <a:latin typeface="+mj-lt"/>
                <a:ea typeface="+mj-ea"/>
                <a:cs typeface="+mj-cs"/>
              </a:rPr>
              <a:t>Steps to apply for PAN Card online:</a:t>
            </a:r>
            <a:endParaRPr kumimoji="0" lang="en-US" sz="4800" b="1" i="0" u="none" strike="noStrike" kern="1200" cap="none" spc="0" normalizeH="0" baseline="0" noProof="0" dirty="0">
              <a:ln>
                <a:noFill/>
              </a:ln>
              <a:solidFill>
                <a:srgbClr val="FF0000"/>
              </a:solidFill>
              <a:effectLst/>
              <a:uLnTx/>
              <a:uFillTx/>
              <a:latin typeface="+mj-lt"/>
              <a:ea typeface="+mj-ea"/>
              <a:cs typeface="+mj-cs"/>
            </a:endParaRPr>
          </a:p>
        </p:txBody>
      </p:sp>
      <p:sp>
        <p:nvSpPr>
          <p:cNvPr id="5" name="Content Placeholder 2">
            <a:extLst>
              <a:ext uri="{FF2B5EF4-FFF2-40B4-BE49-F238E27FC236}">
                <a16:creationId xmlns="" xmlns:a16="http://schemas.microsoft.com/office/drawing/2014/main" id="{A69FCF6D-38EF-B34B-B645-496B731C550B}"/>
              </a:ext>
            </a:extLst>
          </p:cNvPr>
          <p:cNvSpPr>
            <a:spLocks noGrp="1"/>
          </p:cNvSpPr>
          <p:nvPr>
            <p:ph idx="1"/>
          </p:nvPr>
        </p:nvSpPr>
        <p:spPr>
          <a:xfrm>
            <a:off x="428564" y="1571612"/>
            <a:ext cx="8501154" cy="5221124"/>
          </a:xfrm>
        </p:spPr>
        <p:txBody>
          <a:bodyPr>
            <a:normAutofit/>
          </a:bodyPr>
          <a:lstStyle/>
          <a:p>
            <a:pPr>
              <a:lnSpc>
                <a:spcPct val="150000"/>
              </a:lnSpc>
            </a:pPr>
            <a:r>
              <a:rPr lang="en-IN" sz="2600" b="1" u="sng" dirty="0" smtClean="0">
                <a:solidFill>
                  <a:srgbClr val="7030A0"/>
                </a:solidFill>
              </a:rPr>
              <a:t>Step</a:t>
            </a:r>
            <a:r>
              <a:rPr lang="en-US" sz="2600" b="1" u="sng" dirty="0" smtClean="0">
                <a:solidFill>
                  <a:srgbClr val="7030A0"/>
                </a:solidFill>
              </a:rPr>
              <a:t> </a:t>
            </a:r>
            <a:r>
              <a:rPr lang="en-US" sz="2600" b="1" u="sng" dirty="0" smtClean="0">
                <a:solidFill>
                  <a:srgbClr val="7030A0"/>
                </a:solidFill>
              </a:rPr>
              <a:t>1: </a:t>
            </a:r>
            <a:r>
              <a:rPr lang="en-US" sz="2600" b="1" dirty="0" smtClean="0"/>
              <a:t>Go to the official website of NSDL i.e. </a:t>
            </a:r>
            <a:r>
              <a:rPr lang="en-US" sz="2600" b="1" dirty="0" smtClean="0">
                <a:hlinkClick r:id="rId2"/>
              </a:rPr>
              <a:t>www.onlineservices.nsdl.com</a:t>
            </a:r>
            <a:r>
              <a:rPr lang="en-US" sz="2600" b="1" dirty="0" smtClean="0"/>
              <a:t>.</a:t>
            </a:r>
            <a:endParaRPr lang="en-IN" sz="2600" b="1" dirty="0" smtClean="0"/>
          </a:p>
          <a:p>
            <a:pPr>
              <a:lnSpc>
                <a:spcPct val="150000"/>
              </a:lnSpc>
            </a:pPr>
            <a:r>
              <a:rPr lang="en-IN" sz="2600" b="1" u="sng" dirty="0" smtClean="0">
                <a:solidFill>
                  <a:srgbClr val="7030A0"/>
                </a:solidFill>
              </a:rPr>
              <a:t>Step</a:t>
            </a:r>
            <a:r>
              <a:rPr lang="en-US" sz="2600" b="1" u="sng" dirty="0" smtClean="0">
                <a:solidFill>
                  <a:srgbClr val="7030A0"/>
                </a:solidFill>
              </a:rPr>
              <a:t> 2</a:t>
            </a:r>
            <a:r>
              <a:rPr lang="en-US" sz="2600" b="1" u="sng" dirty="0" smtClean="0"/>
              <a:t>: </a:t>
            </a:r>
            <a:r>
              <a:rPr lang="en-US" sz="2600" b="1" dirty="0" smtClean="0"/>
              <a:t>A page will open, under Application Type select New Pan- Indian Citizen (Form 49A). </a:t>
            </a:r>
            <a:endParaRPr lang="en-IN" sz="2600" b="1" dirty="0" smtClean="0"/>
          </a:p>
          <a:p>
            <a:pPr>
              <a:lnSpc>
                <a:spcPct val="150000"/>
              </a:lnSpc>
            </a:pPr>
            <a:r>
              <a:rPr lang="en-IN" sz="2600" b="1" u="sng" dirty="0" smtClean="0">
                <a:solidFill>
                  <a:srgbClr val="7030A0"/>
                </a:solidFill>
              </a:rPr>
              <a:t>Step</a:t>
            </a:r>
            <a:r>
              <a:rPr lang="en-US" sz="2600" b="1" u="sng" dirty="0" smtClean="0">
                <a:solidFill>
                  <a:srgbClr val="7030A0"/>
                </a:solidFill>
              </a:rPr>
              <a:t> 3: </a:t>
            </a:r>
            <a:r>
              <a:rPr lang="en-US" sz="2600" b="1" dirty="0" smtClean="0"/>
              <a:t>Select the category of PAN card you need.</a:t>
            </a:r>
            <a:endParaRPr lang="en-IN" sz="2600" b="1" dirty="0" smtClean="0"/>
          </a:p>
          <a:p>
            <a:pPr>
              <a:lnSpc>
                <a:spcPct val="150000"/>
              </a:lnSpc>
            </a:pPr>
            <a:r>
              <a:rPr lang="en-IN" sz="2600" b="1" u="sng" dirty="0" smtClean="0">
                <a:solidFill>
                  <a:srgbClr val="7030A0"/>
                </a:solidFill>
              </a:rPr>
              <a:t>Step</a:t>
            </a:r>
            <a:r>
              <a:rPr lang="en-US" sz="2600" b="1" u="sng" dirty="0" smtClean="0">
                <a:solidFill>
                  <a:srgbClr val="7030A0"/>
                </a:solidFill>
              </a:rPr>
              <a:t> 4: </a:t>
            </a:r>
            <a:r>
              <a:rPr lang="en-US" sz="2600" b="1" dirty="0" smtClean="0"/>
              <a:t>Fill in your personal details like name, date of birth, mobile number, etc</a:t>
            </a:r>
            <a:endParaRPr lang="en-IN" sz="2600" b="1" dirty="0" smtClean="0"/>
          </a:p>
          <a:p>
            <a:pPr>
              <a:lnSpc>
                <a:spcPct val="150000"/>
              </a:lnSpc>
            </a:pPr>
            <a:r>
              <a:rPr lang="en-US" sz="2600" b="1" u="sng" dirty="0" smtClean="0">
                <a:solidFill>
                  <a:srgbClr val="7030A0"/>
                </a:solidFill>
              </a:rPr>
              <a:t>Step 5</a:t>
            </a:r>
            <a:r>
              <a:rPr lang="en-US" sz="2600" b="1" dirty="0" smtClean="0"/>
              <a:t>: Enter the captcha code and click submit Step.</a:t>
            </a:r>
            <a:endParaRPr lang="en-US" sz="2600" b="1" dirty="0"/>
          </a:p>
        </p:txBody>
      </p:sp>
    </p:spTree>
  </p:cSld>
  <p:clrMapOvr>
    <a:masterClrMapping/>
  </p:clrMapOvr>
  <p:transition spd="med">
    <p:split orient="ver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id="{46C11999-1EC6-FE4B-9D34-760EA5952271}"/>
              </a:ext>
            </a:extLst>
          </p:cNvPr>
          <p:cNvSpPr txBox="1">
            <a:spLocks/>
          </p:cNvSpPr>
          <p:nvPr/>
        </p:nvSpPr>
        <p:spPr>
          <a:xfrm>
            <a:off x="142844" y="357166"/>
            <a:ext cx="9001156" cy="6286544"/>
          </a:xfrm>
          <a:prstGeom prst="rect">
            <a:avLst/>
          </a:prstGeom>
        </p:spPr>
        <p:txBody>
          <a:bodyPr vert="horz" lIns="91440" tIns="45720" rIns="91440" bIns="45720" rtlCol="0">
            <a:noAutofit/>
          </a:bodyPr>
          <a:lstStyle/>
          <a:p>
            <a:pPr marL="342900" lvl="0" indent="-342900">
              <a:lnSpc>
                <a:spcPct val="150000"/>
              </a:lnSpc>
              <a:spcBef>
                <a:spcPct val="20000"/>
              </a:spcBef>
              <a:buFont typeface="Arial" pitchFamily="34" charset="0"/>
              <a:buChar char="•"/>
              <a:defRPr/>
            </a:pPr>
            <a:r>
              <a:rPr lang="en-US" sz="2400" b="1" u="sng" dirty="0">
                <a:solidFill>
                  <a:srgbClr val="7030A0"/>
                </a:solidFill>
              </a:rPr>
              <a:t>Step 7</a:t>
            </a:r>
            <a:r>
              <a:rPr lang="en-US" sz="2400" b="1" u="sng" dirty="0" smtClean="0">
                <a:solidFill>
                  <a:srgbClr val="7030A0"/>
                </a:solidFill>
              </a:rPr>
              <a:t>:</a:t>
            </a:r>
            <a:r>
              <a:rPr lang="en-US" sz="2400" b="1" dirty="0" smtClean="0"/>
              <a:t> </a:t>
            </a:r>
            <a:r>
              <a:rPr lang="en-US" sz="2400" b="1" dirty="0"/>
              <a:t>After clicking the submit button, a token number will be generated. You will be required to click on the link to continue with your PAN application</a:t>
            </a:r>
            <a:endParaRPr lang="en-IN" sz="2400" b="1" dirty="0"/>
          </a:p>
          <a:p>
            <a:pPr marL="342900" lvl="0" indent="-342900">
              <a:lnSpc>
                <a:spcPct val="150000"/>
              </a:lnSpc>
              <a:spcBef>
                <a:spcPct val="20000"/>
              </a:spcBef>
              <a:buFont typeface="Arial" pitchFamily="34" charset="0"/>
              <a:buChar char="•"/>
              <a:defRPr/>
            </a:pPr>
            <a:r>
              <a:rPr lang="en-US" sz="2400" b="1" u="sng" dirty="0">
                <a:solidFill>
                  <a:srgbClr val="7030A0"/>
                </a:solidFill>
              </a:rPr>
              <a:t>Step 7:</a:t>
            </a:r>
            <a:r>
              <a:rPr lang="en-US" sz="2400" b="1" dirty="0"/>
              <a:t> A new page will appear and it will show you three options: 1. Submit digitally through e-KYC and e- Sign (paperless) 2. Submit scanned image through e-Sign 3. Forward application documents physically.</a:t>
            </a:r>
            <a:endParaRPr lang="en-IN" sz="2400" b="1" dirty="0"/>
          </a:p>
          <a:p>
            <a:pPr marL="342900" lvl="0" indent="-342900">
              <a:lnSpc>
                <a:spcPct val="150000"/>
              </a:lnSpc>
              <a:spcBef>
                <a:spcPct val="20000"/>
              </a:spcBef>
              <a:buFont typeface="Arial" pitchFamily="34" charset="0"/>
              <a:buChar char="•"/>
              <a:defRPr/>
            </a:pPr>
            <a:r>
              <a:rPr lang="en-US" sz="2400" b="1" u="sng" dirty="0">
                <a:solidFill>
                  <a:srgbClr val="7030A0"/>
                </a:solidFill>
              </a:rPr>
              <a:t>Step 8:</a:t>
            </a:r>
            <a:r>
              <a:rPr lang="en-US" sz="2400" b="1" dirty="0"/>
              <a:t> The most common and preferred is scanned image through e-sign</a:t>
            </a:r>
            <a:endParaRPr lang="en-IN" sz="2400" b="1" dirty="0"/>
          </a:p>
          <a:p>
            <a:pPr marL="342900" lvl="0" indent="-342900">
              <a:lnSpc>
                <a:spcPct val="150000"/>
              </a:lnSpc>
              <a:spcBef>
                <a:spcPct val="20000"/>
              </a:spcBef>
              <a:buFont typeface="Arial" pitchFamily="34" charset="0"/>
              <a:buChar char="•"/>
              <a:defRPr/>
            </a:pPr>
            <a:r>
              <a:rPr lang="en-US" sz="2400" b="1" u="sng" dirty="0">
                <a:solidFill>
                  <a:srgbClr val="7030A0"/>
                </a:solidFill>
              </a:rPr>
              <a:t>Step</a:t>
            </a:r>
            <a:r>
              <a:rPr lang="en-US" sz="2400" b="1" dirty="0">
                <a:solidFill>
                  <a:srgbClr val="7030A0"/>
                </a:solidFill>
              </a:rPr>
              <a:t> 9: </a:t>
            </a:r>
            <a:r>
              <a:rPr lang="en-US" sz="2400" b="1" dirty="0"/>
              <a:t>After selecting the option, enter your details such as </a:t>
            </a:r>
            <a:r>
              <a:rPr lang="en-US" sz="2400" b="1" dirty="0" err="1"/>
              <a:t>Adhaar</a:t>
            </a:r>
            <a:r>
              <a:rPr lang="en-US" sz="2400" b="1" dirty="0"/>
              <a:t> Card number, parents name, etc. click </a:t>
            </a:r>
            <a:r>
              <a:rPr lang="en-US" sz="2400" b="1" dirty="0" smtClean="0"/>
              <a:t>next</a:t>
            </a:r>
            <a:endParaRPr lang="en-IN" sz="2400" b="1" dirty="0"/>
          </a:p>
        </p:txBody>
      </p:sp>
    </p:spTree>
  </p:cSld>
  <p:clrMapOvr>
    <a:masterClrMapping/>
  </p:clrMapOvr>
  <p:transition spd="med">
    <p:split orient="vert"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pture.PNG"/>
          <p:cNvPicPr>
            <a:picLocks noChangeAspect="1"/>
          </p:cNvPicPr>
          <p:nvPr/>
        </p:nvPicPr>
        <p:blipFill>
          <a:blip r:embed="rId2"/>
          <a:stretch>
            <a:fillRect/>
          </a:stretch>
        </p:blipFill>
        <p:spPr>
          <a:xfrm>
            <a:off x="71438" y="214290"/>
            <a:ext cx="8929718" cy="6429420"/>
          </a:xfrm>
          <a:prstGeom prst="rect">
            <a:avLst/>
          </a:prstGeom>
        </p:spPr>
      </p:pic>
      <p:sp>
        <p:nvSpPr>
          <p:cNvPr id="5" name="Rounded Rectangle 4"/>
          <p:cNvSpPr/>
          <p:nvPr/>
        </p:nvSpPr>
        <p:spPr>
          <a:xfrm>
            <a:off x="1142976" y="285728"/>
            <a:ext cx="5501443" cy="928694"/>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42844" y="2500306"/>
            <a:ext cx="3143272" cy="928694"/>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1406" y="4000504"/>
            <a:ext cx="2844535" cy="928694"/>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500826" y="1643050"/>
            <a:ext cx="1896357" cy="1000132"/>
          </a:xfrm>
          <a:prstGeom prst="roundRect">
            <a:avLst/>
          </a:prstGeom>
          <a:solidFill>
            <a:schemeClr val="accent5">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0070C0"/>
                </a:solidFill>
              </a:rPr>
              <a:t>Step - 1</a:t>
            </a:r>
            <a:endParaRPr lang="en-US" sz="4000" b="1" dirty="0">
              <a:solidFill>
                <a:srgbClr val="0070C0"/>
              </a:solidFill>
            </a:endParaRPr>
          </a:p>
        </p:txBody>
      </p:sp>
      <p:sp>
        <p:nvSpPr>
          <p:cNvPr id="9" name="Rounded Rectangle 8"/>
          <p:cNvSpPr/>
          <p:nvPr/>
        </p:nvSpPr>
        <p:spPr>
          <a:xfrm>
            <a:off x="6453191" y="4071942"/>
            <a:ext cx="2262213" cy="1214446"/>
          </a:xfrm>
          <a:prstGeom prst="roundRect">
            <a:avLst/>
          </a:prstGeom>
          <a:solidFill>
            <a:schemeClr val="accent5">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0070C0"/>
                </a:solidFill>
              </a:rPr>
              <a:t>Step – </a:t>
            </a:r>
            <a:r>
              <a:rPr lang="en-US" sz="4000" b="1" dirty="0" smtClean="0">
                <a:solidFill>
                  <a:srgbClr val="0070C0"/>
                </a:solidFill>
              </a:rPr>
              <a:t>2</a:t>
            </a:r>
            <a:endParaRPr lang="en-US" sz="4000" b="1" dirty="0">
              <a:solidFill>
                <a:srgbClr val="0070C0"/>
              </a:solidFill>
            </a:endParaRPr>
          </a:p>
        </p:txBody>
      </p:sp>
      <p:cxnSp>
        <p:nvCxnSpPr>
          <p:cNvPr id="10" name="Straight Arrow Connector 9"/>
          <p:cNvCxnSpPr/>
          <p:nvPr/>
        </p:nvCxnSpPr>
        <p:spPr>
          <a:xfrm rot="10800000">
            <a:off x="3000365" y="4500570"/>
            <a:ext cx="3309963" cy="7143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a:off x="5000628" y="1214422"/>
            <a:ext cx="1428760" cy="71438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Capture2.PNG"/>
          <p:cNvPicPr>
            <a:picLocks noGrp="1" noChangeAspect="1"/>
          </p:cNvPicPr>
          <p:nvPr>
            <p:ph idx="1"/>
          </p:nvPr>
        </p:nvPicPr>
        <p:blipFill>
          <a:blip r:embed="rId2"/>
          <a:stretch>
            <a:fillRect/>
          </a:stretch>
        </p:blipFill>
        <p:spPr>
          <a:xfrm>
            <a:off x="238084" y="214290"/>
            <a:ext cx="8691634" cy="6429420"/>
          </a:xfrm>
        </p:spPr>
      </p:pic>
      <p:sp>
        <p:nvSpPr>
          <p:cNvPr id="6" name="Rounded Rectangle 5"/>
          <p:cNvSpPr/>
          <p:nvPr/>
        </p:nvSpPr>
        <p:spPr>
          <a:xfrm>
            <a:off x="309522" y="1500174"/>
            <a:ext cx="7989825" cy="5072098"/>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286248" y="1785926"/>
            <a:ext cx="2753251" cy="1000132"/>
          </a:xfrm>
          <a:prstGeom prst="roundRect">
            <a:avLst/>
          </a:prstGeom>
          <a:solidFill>
            <a:schemeClr val="accent5">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0070C0"/>
                </a:solidFill>
              </a:rPr>
              <a:t>Step – </a:t>
            </a:r>
            <a:r>
              <a:rPr lang="en-US" sz="4000" b="1" dirty="0">
                <a:solidFill>
                  <a:srgbClr val="0070C0"/>
                </a:solidFill>
              </a:rPr>
              <a:t>3</a:t>
            </a:r>
            <a:endParaRPr lang="en-US" sz="4000" b="1" dirty="0">
              <a:solidFill>
                <a:srgbClr val="0070C0"/>
              </a:solidFill>
            </a:endParaRPr>
          </a:p>
        </p:txBody>
      </p:sp>
    </p:spTree>
  </p:cSld>
  <p:clrMapOvr>
    <a:masterClrMapping/>
  </p:clrMapOvr>
  <p:transition spd="med">
    <p:split orient="ver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shot_20191109-230926.png"/>
          <p:cNvPicPr>
            <a:picLocks noGrp="1" noChangeAspect="1"/>
          </p:cNvPicPr>
          <p:nvPr>
            <p:ph idx="1"/>
          </p:nvPr>
        </p:nvPicPr>
        <p:blipFill>
          <a:blip r:embed="rId3"/>
          <a:stretch>
            <a:fillRect/>
          </a:stretch>
        </p:blipFill>
        <p:spPr>
          <a:xfrm>
            <a:off x="285720" y="214290"/>
            <a:ext cx="8472518" cy="6286544"/>
          </a:xfrm>
        </p:spPr>
      </p:pic>
      <p:sp>
        <p:nvSpPr>
          <p:cNvPr id="5" name="Rounded Rectangle 4"/>
          <p:cNvSpPr/>
          <p:nvPr/>
        </p:nvSpPr>
        <p:spPr>
          <a:xfrm>
            <a:off x="357158" y="1571612"/>
            <a:ext cx="5429288" cy="2857520"/>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57158" y="4429132"/>
            <a:ext cx="8143932" cy="1785950"/>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split orient="ver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shot_20191109-231032.png"/>
          <p:cNvPicPr>
            <a:picLocks noGrp="1" noChangeAspect="1"/>
          </p:cNvPicPr>
          <p:nvPr>
            <p:ph idx="1"/>
          </p:nvPr>
        </p:nvPicPr>
        <p:blipFill>
          <a:blip r:embed="rId2"/>
          <a:stretch>
            <a:fillRect/>
          </a:stretch>
        </p:blipFill>
        <p:spPr>
          <a:xfrm>
            <a:off x="71438" y="214290"/>
            <a:ext cx="9001156" cy="6643710"/>
          </a:xfrm>
        </p:spPr>
      </p:pic>
      <p:sp>
        <p:nvSpPr>
          <p:cNvPr id="7" name="Rounded Rectangle 6"/>
          <p:cNvSpPr/>
          <p:nvPr/>
        </p:nvSpPr>
        <p:spPr>
          <a:xfrm>
            <a:off x="214282" y="1571612"/>
            <a:ext cx="8715436" cy="2786082"/>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786050" y="571480"/>
            <a:ext cx="3756292" cy="549369"/>
          </a:xfrm>
          <a:prstGeom prst="roundRect">
            <a:avLst/>
          </a:prstGeom>
          <a:solidFill>
            <a:schemeClr val="accent5">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0070C0"/>
                </a:solidFill>
              </a:rPr>
              <a:t>Personal Details</a:t>
            </a:r>
            <a:endParaRPr lang="en-US" sz="4000" b="1" dirty="0">
              <a:solidFill>
                <a:srgbClr val="0070C0"/>
              </a:solidFill>
            </a:endParaRPr>
          </a:p>
        </p:txBody>
      </p:sp>
      <p:cxnSp>
        <p:nvCxnSpPr>
          <p:cNvPr id="10" name="Straight Arrow Connector 9"/>
          <p:cNvCxnSpPr/>
          <p:nvPr/>
        </p:nvCxnSpPr>
        <p:spPr>
          <a:xfrm rot="5400000">
            <a:off x="2357422" y="1643050"/>
            <a:ext cx="2214578" cy="1357322"/>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dir="in"/>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539</Words>
  <Application>Microsoft Office PowerPoint</Application>
  <PresentationFormat>On-screen Show (4:3)</PresentationFormat>
  <Paragraphs>42</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70</cp:revision>
  <dcterms:created xsi:type="dcterms:W3CDTF">2019-11-09T16:45:15Z</dcterms:created>
  <dcterms:modified xsi:type="dcterms:W3CDTF">2019-11-09T18:30:44Z</dcterms:modified>
</cp:coreProperties>
</file>