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570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193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03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78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979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6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294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003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96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400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95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63E2-5969-44C4-B42D-92375571EDE0}" type="datetimeFigureOut">
              <a:rPr lang="en-IN" smtClean="0"/>
              <a:t>03-11-2019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D7BD2-32B5-4BCE-B6F4-0FC7838A511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269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.au/url?sa=i&amp;rct=j&amp;q=&amp;esrc=s&amp;source=images&amp;cd=&amp;ved=0ahUKEwj_p6qy54vSAhWGNJQKHRbaAyYQjRwIBw&amp;url=http://www.spine-health.com/wellness/ergonomics/office-chair-how-reduce-back-pain&amp;bvm=bv.146786187,d.dGo&amp;psig=AFQjCNHCOFFRYKm_XaFPRMRkCDMF4tHTew&amp;ust=148703167087116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.au/url?sa=i&amp;rct=j&amp;q=&amp;esrc=s&amp;source=images&amp;cd=&amp;cad=rja&amp;uact=8&amp;ved=0ahUKEwif8cPV6IvSAhVDGJQKHYIJDj4QjRwIBw&amp;url=https://www.pinterest.com/elzasebre/ergonomika-un-pozicion%C4%93%C5%A1ana/&amp;bvm=bv.146786187,d.dGo&amp;psig=AFQjCNHCOFFRYKm_XaFPRMRkCDMF4tHTew&amp;ust=148703167087116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au/url?sa=i&amp;rct=j&amp;q=&amp;esrc=s&amp;source=images&amp;cd=&amp;cad=rja&amp;uact=8&amp;ved=0ahUKEwjdivvxg4zSAhVIoZQKHTzEAR0QjRwIBw&amp;url=http://batchbook.com/blog/10-ergonomic-tips-for-setting-up-your-home-workstation/&amp;bvm=bv.146786187,d.dGo&amp;psig=AFQjCNGPawkjuwW7pQdcCmygoZSVZPl9bw&amp;ust=148703904104651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Importance of ideal posture while using computer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IN" dirty="0" smtClean="0"/>
              <a:t>             -</a:t>
            </a:r>
            <a:r>
              <a:rPr lang="en-IN" i="1" dirty="0" err="1" smtClean="0">
                <a:solidFill>
                  <a:srgbClr val="00B050"/>
                </a:solidFill>
              </a:rPr>
              <a:t>Mr.Pramod</a:t>
            </a:r>
            <a:r>
              <a:rPr lang="en-IN" i="1" dirty="0" smtClean="0">
                <a:solidFill>
                  <a:srgbClr val="00B050"/>
                </a:solidFill>
              </a:rPr>
              <a:t> </a:t>
            </a:r>
            <a:r>
              <a:rPr lang="en-IN" i="1" dirty="0" err="1" smtClean="0">
                <a:solidFill>
                  <a:srgbClr val="00B050"/>
                </a:solidFill>
              </a:rPr>
              <a:t>Laxman</a:t>
            </a:r>
            <a:r>
              <a:rPr lang="en-IN" i="1" dirty="0" smtClean="0">
                <a:solidFill>
                  <a:srgbClr val="00B050"/>
                </a:solidFill>
              </a:rPr>
              <a:t> Duke</a:t>
            </a:r>
          </a:p>
          <a:p>
            <a:pPr algn="r"/>
            <a:r>
              <a:rPr lang="en-IN" i="1" dirty="0" smtClean="0">
                <a:solidFill>
                  <a:srgbClr val="00B050"/>
                </a:solidFill>
              </a:rPr>
              <a:t>Cadre-A.C.S.T</a:t>
            </a:r>
          </a:p>
          <a:p>
            <a:pPr algn="r"/>
            <a:r>
              <a:rPr lang="en-IN" i="1" dirty="0" smtClean="0">
                <a:solidFill>
                  <a:srgbClr val="00B050"/>
                </a:solidFill>
              </a:rPr>
              <a:t>Roll No.- D11</a:t>
            </a:r>
            <a:endParaRPr lang="en-IN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How to seat on computers?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83BA6BDD-AF44-48B2-8754-E7678EDC25BB}"/>
              </a:ext>
            </a:extLst>
          </p:cNvPr>
          <p:cNvSpPr txBox="1">
            <a:spLocks/>
          </p:cNvSpPr>
          <p:nvPr/>
        </p:nvSpPr>
        <p:spPr>
          <a:xfrm>
            <a:off x="3857625" y="1257300"/>
            <a:ext cx="4890839" cy="541206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>
                <a:solidFill>
                  <a:srgbClr val="292934"/>
                </a:solidFill>
                <a:latin typeface="Calibri Light" panose="020F0302020204030204" pitchFamily="34" charset="0"/>
              </a:rPr>
              <a:t>Seat height 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Feet flat on floor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Thighs comfortable on the seat pan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None/>
              <a:defRPr/>
            </a:pPr>
            <a:endParaRPr lang="en-US" sz="2000" dirty="0">
              <a:solidFill>
                <a:srgbClr val="292934"/>
              </a:solidFill>
              <a:latin typeface="Calibri Light" panose="020F0302020204030204" pitchFamily="34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>
                <a:solidFill>
                  <a:srgbClr val="292934"/>
                </a:solidFill>
                <a:latin typeface="Calibri Light" panose="020F0302020204030204" pitchFamily="34" charset="0"/>
              </a:rPr>
              <a:t>Backrest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Adjust the backrest angle 90° - 110° for most work actions</a:t>
            </a:r>
          </a:p>
          <a:p>
            <a:pPr marL="393192" lvl="1" indent="0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Arial" pitchFamily="34" charset="0"/>
              <a:buNone/>
              <a:defRPr/>
            </a:pPr>
            <a:endParaRPr lang="en-US" sz="2000" dirty="0">
              <a:solidFill>
                <a:srgbClr val="292934"/>
              </a:solidFill>
              <a:latin typeface="Calibri Light" panose="020F0302020204030204" pitchFamily="34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b="1" dirty="0">
                <a:solidFill>
                  <a:srgbClr val="292934"/>
                </a:solidFill>
                <a:latin typeface="Calibri Light" panose="020F0302020204030204" pitchFamily="34" charset="0"/>
              </a:rPr>
              <a:t>Lumbar Support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Feel for the deepest part of the low back curve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Adjust the height of the lumbar support to match the deepest part of the curve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Clr>
                <a:srgbClr val="93A299"/>
              </a:buClr>
              <a:buFont typeface="Wingdings 2"/>
              <a:buChar char=""/>
              <a:defRPr/>
            </a:pPr>
            <a:r>
              <a:rPr lang="en-US" sz="2000" dirty="0">
                <a:solidFill>
                  <a:srgbClr val="292934"/>
                </a:solidFill>
                <a:latin typeface="Calibri Light" panose="020F0302020204030204" pitchFamily="34" charset="0"/>
              </a:rPr>
              <a:t>Adjust the lumbar support tension for comfort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5" name="Picture 4" descr="Image result for free image office chair postur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714500"/>
            <a:ext cx="3481388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29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onesonline.org.au/images/computer_comfort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15624"/>
            <a:ext cx="5688631" cy="469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of ideal posture while using computer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30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/>
          <a:lstStyle/>
          <a:p>
            <a:r>
              <a:rPr lang="en-IN" dirty="0" smtClean="0"/>
              <a:t>How the chair should be?</a:t>
            </a:r>
            <a:endParaRPr lang="en-I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280B21B1-CE94-4863-B5B9-8E9FCF76786E}"/>
              </a:ext>
            </a:extLst>
          </p:cNvPr>
          <p:cNvSpPr txBox="1">
            <a:spLocks/>
          </p:cNvSpPr>
          <p:nvPr/>
        </p:nvSpPr>
        <p:spPr>
          <a:xfrm>
            <a:off x="4949825" y="1340768"/>
            <a:ext cx="4014663" cy="5031457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AU" sz="2000" b="1" dirty="0">
                <a:solidFill>
                  <a:srgbClr val="292934"/>
                </a:solidFill>
                <a:latin typeface="Calibri Light" panose="020F0302020204030204" pitchFamily="34" charset="0"/>
              </a:rPr>
              <a:t>                             </a:t>
            </a:r>
            <a:r>
              <a:rPr lang="en-AU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Office Chair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sz="24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Familiarise yourself with your chair adjustments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2400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lvl="1" fontAlgn="auto">
              <a:spcAft>
                <a:spcPts val="0"/>
              </a:spcAft>
              <a:buClr>
                <a:srgbClr val="93A299"/>
              </a:buClr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Seat height adjustments</a:t>
            </a:r>
          </a:p>
          <a:p>
            <a:pPr lvl="1" fontAlgn="auto">
              <a:spcAft>
                <a:spcPts val="0"/>
              </a:spcAft>
              <a:buClr>
                <a:srgbClr val="93A299"/>
              </a:buClr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Back height</a:t>
            </a:r>
          </a:p>
          <a:p>
            <a:pPr lvl="1" fontAlgn="auto">
              <a:spcAft>
                <a:spcPts val="0"/>
              </a:spcAft>
              <a:buClr>
                <a:srgbClr val="93A299"/>
              </a:buClr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Lumbar adjustment</a:t>
            </a:r>
          </a:p>
          <a:p>
            <a:pPr lvl="1" fontAlgn="auto">
              <a:spcAft>
                <a:spcPts val="0"/>
              </a:spcAft>
              <a:buClr>
                <a:srgbClr val="93A299"/>
              </a:buClr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Seat tilt adjustment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sz="2400" dirty="0">
                <a:solidFill>
                  <a:srgbClr val="002060"/>
                </a:solidFill>
                <a:latin typeface="Calibri Light" panose="020F0302020204030204" pitchFamily="34" charset="0"/>
              </a:rPr>
              <a:t>Arms are not recommended for computer based tasks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10" name="Picture 4" descr="Chair, Office, Office Chair, Wheel Chair, Furni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38" y="2492896"/>
            <a:ext cx="3478212" cy="401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of ideal posture while using computer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150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of ideal posture while using computer</a:t>
            </a:r>
            <a:endParaRPr lang="en-IN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88A2B89B-C7CD-442B-A75A-05F66D2BCCA1}"/>
              </a:ext>
            </a:extLst>
          </p:cNvPr>
          <p:cNvSpPr txBox="1">
            <a:spLocks/>
          </p:cNvSpPr>
          <p:nvPr/>
        </p:nvSpPr>
        <p:spPr>
          <a:xfrm>
            <a:off x="4067944" y="1556792"/>
            <a:ext cx="4320480" cy="504056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rgbClr val="726056"/>
              </a:buClr>
              <a:buFont typeface="Wingdings 2"/>
              <a:buNone/>
              <a:defRPr/>
            </a:pPr>
            <a:r>
              <a:rPr lang="en-US" dirty="0">
                <a:solidFill>
                  <a:srgbClr val="292934"/>
                </a:solidFill>
                <a:latin typeface="Arial"/>
              </a:rPr>
              <a:t>                              </a:t>
            </a:r>
            <a:r>
              <a:rPr lang="en-US" sz="2400" b="1" dirty="0">
                <a:solidFill>
                  <a:srgbClr val="002060"/>
                </a:solidFill>
                <a:latin typeface="Calibri Light" panose="020F0302020204030204" pitchFamily="34" charset="0"/>
              </a:rPr>
              <a:t>Seat pan adjustment</a:t>
            </a:r>
          </a:p>
          <a:p>
            <a:pPr marL="640080" lvl="1" indent="-246888" fontAlgn="auto">
              <a:spcAft>
                <a:spcPts val="0"/>
              </a:spcAft>
              <a:buClr>
                <a:srgbClr val="FFC000"/>
              </a:buClr>
              <a:buFont typeface="Arial" pitchFamily="34" charset="0"/>
              <a:buNone/>
              <a:defRPr/>
            </a:pPr>
            <a:endParaRPr lang="en-US" sz="2000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marL="640080" lvl="1" indent="-246888" fontAlgn="auto">
              <a:spcAft>
                <a:spcPts val="0"/>
              </a:spcAft>
              <a:buClr>
                <a:srgbClr val="FFC000"/>
              </a:buClr>
              <a:buFont typeface="Arial" pitchFamily="34" charset="0"/>
              <a:buNone/>
              <a:defRPr/>
            </a:pPr>
            <a:endParaRPr lang="en-AU" sz="1200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marL="736092" lvl="1" indent="-342900" fontAlgn="auto">
              <a:lnSpc>
                <a:spcPct val="90000"/>
              </a:lnSpc>
              <a:spcAft>
                <a:spcPts val="600"/>
              </a:spcAft>
              <a:buClr>
                <a:srgbClr val="FFC000"/>
              </a:buClr>
              <a:defRPr/>
            </a:pPr>
            <a:r>
              <a:rPr lang="en-US" sz="2000" b="1" dirty="0">
                <a:solidFill>
                  <a:srgbClr val="002060"/>
                </a:solidFill>
                <a:latin typeface="Calibri Light" panose="020F0302020204030204" pitchFamily="34" charset="0"/>
              </a:rPr>
              <a:t>MUST ALWAYS </a:t>
            </a:r>
            <a:r>
              <a:rPr lang="en-US" sz="2000" dirty="0">
                <a:solidFill>
                  <a:srgbClr val="002060"/>
                </a:solidFill>
                <a:latin typeface="Calibri Light" panose="020F0302020204030204" pitchFamily="34" charset="0"/>
              </a:rPr>
              <a:t>place backside as far back into the chair as possible and adjust position from there</a:t>
            </a:r>
          </a:p>
          <a:p>
            <a:pPr marL="736092" lvl="1" indent="-342900" fontAlgn="auto">
              <a:lnSpc>
                <a:spcPct val="90000"/>
              </a:lnSpc>
              <a:spcAft>
                <a:spcPts val="600"/>
              </a:spcAft>
              <a:buClr>
                <a:srgbClr val="FFC000"/>
              </a:buClr>
              <a:defRPr/>
            </a:pPr>
            <a:r>
              <a:rPr lang="en-US" sz="2000" dirty="0">
                <a:solidFill>
                  <a:srgbClr val="002060"/>
                </a:solidFill>
                <a:latin typeface="Calibri Light" panose="020F0302020204030204" pitchFamily="34" charset="0"/>
              </a:rPr>
              <a:t>Thighs comfortable on the seat pan</a:t>
            </a:r>
          </a:p>
          <a:p>
            <a:pPr marL="736092" lvl="1" indent="-342900" fontAlgn="auto">
              <a:lnSpc>
                <a:spcPct val="90000"/>
              </a:lnSpc>
              <a:spcAft>
                <a:spcPts val="600"/>
              </a:spcAft>
              <a:buClr>
                <a:srgbClr val="FFC000"/>
              </a:buClr>
              <a:defRPr/>
            </a:pPr>
            <a:r>
              <a:rPr lang="en-AU" sz="2000" dirty="0">
                <a:solidFill>
                  <a:srgbClr val="002060"/>
                </a:solidFill>
                <a:latin typeface="Calibri Light" panose="020F0302020204030204" pitchFamily="34" charset="0"/>
              </a:rPr>
              <a:t>Tilt is best adjusted forward (front down) for concentrated work at the desk as it brings you close into the workspace</a:t>
            </a:r>
          </a:p>
          <a:p>
            <a:pPr marL="736092" lvl="1" indent="-342900" fontAlgn="auto">
              <a:lnSpc>
                <a:spcPct val="90000"/>
              </a:lnSpc>
              <a:spcAft>
                <a:spcPts val="600"/>
              </a:spcAft>
              <a:buClr>
                <a:srgbClr val="FFC000"/>
              </a:buClr>
              <a:defRPr/>
            </a:pPr>
            <a:r>
              <a:rPr lang="en-AU" sz="2000" dirty="0">
                <a:solidFill>
                  <a:srgbClr val="002060"/>
                </a:solidFill>
                <a:latin typeface="Calibri Light" panose="020F0302020204030204" pitchFamily="34" charset="0"/>
              </a:rPr>
              <a:t>Seat tilted back (seat front upwards) may be used for conversation / non workstation tasks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6" name="Picture 4" descr="Related imag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377724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9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Importance of ideal posture while using computer</a:t>
            </a:r>
            <a:endParaRPr lang="en-IN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76B287E8-C189-48B6-9248-C4DD1D9B273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3970338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rgbClr val="FFC000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200" b="1" dirty="0">
                <a:solidFill>
                  <a:srgbClr val="002060"/>
                </a:solidFill>
                <a:latin typeface="Calibri Light" panose="020F0302020204030204" pitchFamily="34" charset="0"/>
              </a:rPr>
              <a:t>Office Chair and the Desk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marL="274320" indent="-274320" fontAlgn="auto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AU" sz="2200" dirty="0">
                <a:solidFill>
                  <a:srgbClr val="002060"/>
                </a:solidFill>
                <a:latin typeface="Calibri Light" panose="020F0302020204030204" pitchFamily="34" charset="0"/>
              </a:rPr>
              <a:t>Move into the desk; Re-adjust your seat height to ensure that the elbows are just slightly lower than the wrists and the shoulders feel comfortable (keyboarding)</a:t>
            </a:r>
          </a:p>
          <a:p>
            <a:pPr marL="274320" indent="-274320" fontAlgn="auto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AU" sz="2200" dirty="0">
                <a:solidFill>
                  <a:srgbClr val="002060"/>
                </a:solidFill>
                <a:latin typeface="Calibri Light" panose="020F0302020204030204" pitchFamily="34" charset="0"/>
              </a:rPr>
              <a:t>The feet should sit comfortably on the floor; if your feet are not able to take some weight on the floor, then a footrest may be required </a:t>
            </a:r>
          </a:p>
          <a:p>
            <a:pPr marL="274320" indent="-274320" fontAlgn="auto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AU" sz="2200" dirty="0">
                <a:solidFill>
                  <a:srgbClr val="002060"/>
                </a:solidFill>
                <a:latin typeface="Calibri Light" panose="020F0302020204030204" pitchFamily="34" charset="0"/>
              </a:rPr>
              <a:t>Remove all under desk clutter – there should be no obstructions to allow free movement of feet and legs</a:t>
            </a:r>
            <a:endParaRPr lang="en-US" sz="2200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AU" b="1" dirty="0">
              <a:solidFill>
                <a:srgbClr val="292934"/>
              </a:solidFill>
              <a:latin typeface="Arial"/>
            </a:endParaRPr>
          </a:p>
        </p:txBody>
      </p:sp>
      <p:pic>
        <p:nvPicPr>
          <p:cNvPr id="6" name="Picture 4" descr="Image result for free image ergonomic workst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493" y="1556792"/>
            <a:ext cx="4570412" cy="473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6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Benefits of correct posture</a:t>
            </a:r>
            <a:endParaRPr lang="en-IN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It helps to reduce any back and neck problems.</a:t>
            </a:r>
          </a:p>
          <a:p>
            <a:r>
              <a:rPr lang="en-IN" dirty="0" smtClean="0"/>
              <a:t>Sitting in incorrect positions leads to constricted blood vessels and joints. This can further trigger headaches. Correct posture eliminates all such problems.</a:t>
            </a:r>
          </a:p>
          <a:p>
            <a:r>
              <a:rPr lang="en-IN" dirty="0" smtClean="0"/>
              <a:t>Correct posture means you do </a:t>
            </a:r>
            <a:r>
              <a:rPr lang="en-IN" smtClean="0"/>
              <a:t>not have additional </a:t>
            </a:r>
            <a:r>
              <a:rPr lang="en-IN" dirty="0" smtClean="0"/>
              <a:t>pressure on other body parts.</a:t>
            </a:r>
          </a:p>
          <a:p>
            <a:r>
              <a:rPr lang="en-IN" dirty="0" smtClean="0"/>
              <a:t>It reduces the fatigue and helps to keep you fit and fine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14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88205DC6-6BBF-42F7-A47F-AF43DDF77D0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60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 Light"/>
              <a:cs typeface="Calibri Light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8000" dirty="0" smtClean="0">
                <a:solidFill>
                  <a:srgbClr val="00B050"/>
                </a:solidFill>
                <a:latin typeface="Calibri Light"/>
                <a:cs typeface="Calibri Light"/>
              </a:rPr>
              <a:t>Thank </a:t>
            </a:r>
            <a:r>
              <a:rPr lang="en-US" sz="8000" dirty="0">
                <a:solidFill>
                  <a:srgbClr val="00B050"/>
                </a:solidFill>
                <a:latin typeface="Calibri Light"/>
                <a:cs typeface="Calibri Light"/>
              </a:rPr>
              <a:t>you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39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360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Importance of ideal posture while using computer</vt:lpstr>
      <vt:lpstr>How to seat on computers?</vt:lpstr>
      <vt:lpstr>Importance of ideal posture while using computer</vt:lpstr>
      <vt:lpstr>Importance of ideal posture while using computer</vt:lpstr>
      <vt:lpstr>Importance of ideal posture while using computer</vt:lpstr>
      <vt:lpstr>Importance of ideal posture while using computer</vt:lpstr>
      <vt:lpstr>Benefits of correct posture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room59</dc:creator>
  <cp:lastModifiedBy>room59</cp:lastModifiedBy>
  <cp:revision>13</cp:revision>
  <dcterms:created xsi:type="dcterms:W3CDTF">2019-11-03T14:05:45Z</dcterms:created>
  <dcterms:modified xsi:type="dcterms:W3CDTF">2019-11-03T16:43:29Z</dcterms:modified>
</cp:coreProperties>
</file>