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99" autoAdjust="0"/>
  </p:normalViewPr>
  <p:slideViewPr>
    <p:cSldViewPr>
      <p:cViewPr varScale="1">
        <p:scale>
          <a:sx n="118" d="100"/>
          <a:sy n="118" d="100"/>
        </p:scale>
        <p:origin x="-13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9CE101-7211-40E1-94D4-CAB574CF780D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6CF172-7498-4897-8E64-E562C193DEE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The legal consequences of displaying and distributing pirated music/videos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>
                <a:solidFill>
                  <a:srgbClr val="C00000"/>
                </a:solidFill>
              </a:rPr>
              <a:t>By: </a:t>
            </a:r>
            <a:r>
              <a:rPr lang="en-IN" dirty="0" err="1" smtClean="0">
                <a:solidFill>
                  <a:srgbClr val="C00000"/>
                </a:solidFill>
              </a:rPr>
              <a:t>Dikshant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err="1" smtClean="0">
                <a:solidFill>
                  <a:srgbClr val="C00000"/>
                </a:solidFill>
              </a:rPr>
              <a:t>Deshpande</a:t>
            </a:r>
            <a:endParaRPr lang="en-IN" dirty="0" smtClean="0">
              <a:solidFill>
                <a:srgbClr val="C00000"/>
              </a:solidFill>
            </a:endParaRPr>
          </a:p>
          <a:p>
            <a:r>
              <a:rPr lang="en-IN" dirty="0" smtClean="0">
                <a:solidFill>
                  <a:srgbClr val="C00000"/>
                </a:solidFill>
              </a:rPr>
              <a:t>Tahsildar-2018</a:t>
            </a:r>
          </a:p>
          <a:p>
            <a:r>
              <a:rPr lang="en-IN" dirty="0" smtClean="0">
                <a:solidFill>
                  <a:srgbClr val="C00000"/>
                </a:solidFill>
              </a:rPr>
              <a:t>Batch B</a:t>
            </a:r>
            <a:endParaRPr lang="en-IN" dirty="0">
              <a:solidFill>
                <a:srgbClr val="C00000"/>
              </a:solidFill>
            </a:endParaRPr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64079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40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IN" dirty="0" smtClean="0"/>
              <a:t>The unauthorised use or reproduction of copyrighted or parented materials.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piracy ?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6" y="2636912"/>
            <a:ext cx="59531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2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en-IN" dirty="0" smtClean="0"/>
              <a:t>Loss of profit </a:t>
            </a:r>
          </a:p>
          <a:p>
            <a:pPr marL="624078" indent="-514350">
              <a:buFont typeface="+mj-lt"/>
              <a:buAutoNum type="arabicParenR"/>
            </a:pPr>
            <a:r>
              <a:rPr lang="en-IN" dirty="0" smtClean="0"/>
              <a:t>Piracy Demotivates stakeholders </a:t>
            </a:r>
          </a:p>
          <a:p>
            <a:pPr marL="624078" indent="-514350">
              <a:buFont typeface="+mj-lt"/>
              <a:buAutoNum type="arabicParenR"/>
            </a:pPr>
            <a:r>
              <a:rPr lang="en-IN" dirty="0"/>
              <a:t>Free file-sharing sites often transmit viruses and </a:t>
            </a:r>
            <a:r>
              <a:rPr lang="en-IN" dirty="0" smtClean="0"/>
              <a:t>ad-ware</a:t>
            </a:r>
          </a:p>
          <a:p>
            <a:pPr marL="624078" indent="-514350">
              <a:buFont typeface="+mj-lt"/>
              <a:buAutoNum type="arabicParenR"/>
            </a:pPr>
            <a:r>
              <a:rPr lang="en-IN" dirty="0" smtClean="0"/>
              <a:t>Quality degradation</a:t>
            </a:r>
          </a:p>
          <a:p>
            <a:pPr marL="624078" indent="-514350">
              <a:buFont typeface="+mj-lt"/>
              <a:buAutoNum type="arabicParenR"/>
            </a:pPr>
            <a:r>
              <a:rPr lang="en-IN" dirty="0" smtClean="0"/>
              <a:t>Something </a:t>
            </a:r>
            <a:r>
              <a:rPr lang="en-IN" dirty="0"/>
              <a:t>that is very easily available is usually of a lesser value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Disadvantages of Piracy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989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IN" dirty="0" smtClean="0"/>
              <a:t>Copyright act 1957</a:t>
            </a:r>
          </a:p>
          <a:p>
            <a:pPr marL="109728" indent="0">
              <a:buNone/>
            </a:pPr>
            <a:r>
              <a:rPr lang="en-IN" dirty="0" smtClean="0"/>
              <a:t>Cinematograph act 1952</a:t>
            </a:r>
          </a:p>
          <a:p>
            <a:pPr marL="109728" indent="0">
              <a:buNone/>
            </a:pPr>
            <a:r>
              <a:rPr lang="en-IN" dirty="0" smtClean="0"/>
              <a:t>Intellectual Property Rights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Protection from piracy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516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Rights under copyright law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5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Copyright is the soul of film audio visual recording literature in book forms an computer software industry </a:t>
            </a:r>
          </a:p>
          <a:p>
            <a:endParaRPr lang="en-IN" dirty="0"/>
          </a:p>
          <a:p>
            <a:r>
              <a:rPr lang="en-IN" dirty="0" smtClean="0"/>
              <a:t>The author of a copyrighted work enjoys the following exclusive economic rights:</a:t>
            </a:r>
          </a:p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Right to reproduce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Right to publish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To adapt and translate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To perform in public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To assign the copyright to another party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032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U</a:t>
            </a:r>
            <a:r>
              <a:rPr lang="en-IN" dirty="0" smtClean="0"/>
              <a:t>nder </a:t>
            </a:r>
            <a:r>
              <a:rPr lang="en-IN" dirty="0"/>
              <a:t>the Indian Copyright Act </a:t>
            </a:r>
            <a:r>
              <a:rPr lang="en-IN" dirty="0" smtClean="0"/>
              <a:t>1957. </a:t>
            </a:r>
          </a:p>
          <a:p>
            <a:r>
              <a:rPr lang="en-IN" dirty="0" smtClean="0"/>
              <a:t>with </a:t>
            </a:r>
            <a:r>
              <a:rPr lang="en-IN" dirty="0"/>
              <a:t>fines ranging </a:t>
            </a:r>
            <a:r>
              <a:rPr lang="en-IN" dirty="0" err="1"/>
              <a:t>upto</a:t>
            </a:r>
            <a:r>
              <a:rPr lang="en-IN" dirty="0"/>
              <a:t> </a:t>
            </a:r>
            <a:r>
              <a:rPr lang="en-IN" dirty="0" err="1"/>
              <a:t>Rs</a:t>
            </a:r>
            <a:r>
              <a:rPr lang="en-IN" dirty="0"/>
              <a:t> 3 </a:t>
            </a:r>
            <a:r>
              <a:rPr lang="en-IN" dirty="0" err="1" smtClean="0"/>
              <a:t>lacs</a:t>
            </a:r>
            <a:r>
              <a:rPr lang="en-IN" dirty="0"/>
              <a:t>.</a:t>
            </a:r>
            <a:r>
              <a:rPr lang="en-IN" dirty="0" smtClean="0"/>
              <a:t> </a:t>
            </a:r>
          </a:p>
          <a:p>
            <a:r>
              <a:rPr lang="en-IN" dirty="0" smtClean="0"/>
              <a:t>punishment </a:t>
            </a:r>
            <a:r>
              <a:rPr lang="en-IN" dirty="0" err="1"/>
              <a:t>upto</a:t>
            </a:r>
            <a:r>
              <a:rPr lang="en-IN" dirty="0"/>
              <a:t> 3 years </a:t>
            </a:r>
            <a:r>
              <a:rPr lang="en-IN" dirty="0" smtClean="0"/>
              <a:t>imprisonment.</a:t>
            </a:r>
          </a:p>
          <a:p>
            <a:pPr marL="109728" indent="0"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Legal consequences under copyright act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994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Amendment to IT Act section 69A where onus on blocking pirated sites are on the ISP’s and working alongside international forums like </a:t>
            </a:r>
            <a:r>
              <a:rPr lang="en-IN" dirty="0" smtClean="0"/>
              <a:t>ICANN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Legal consequences under IT act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628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Cinematograph act and IPR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Amendment </a:t>
            </a:r>
            <a:r>
              <a:rPr lang="en-IN" dirty="0"/>
              <a:t>to the Cinematograph Act, </a:t>
            </a:r>
            <a:r>
              <a:rPr lang="en-IN" dirty="0" smtClean="0"/>
              <a:t>1952</a:t>
            </a:r>
          </a:p>
          <a:p>
            <a:r>
              <a:rPr lang="en-IN" dirty="0" smtClean="0"/>
              <a:t>Penal </a:t>
            </a:r>
            <a:r>
              <a:rPr lang="en-IN" dirty="0"/>
              <a:t>provisions of a three-year jail term </a:t>
            </a:r>
            <a:r>
              <a:rPr lang="en-IN" dirty="0" smtClean="0"/>
              <a:t>OR </a:t>
            </a:r>
            <a:r>
              <a:rPr lang="en-IN" dirty="0" err="1"/>
              <a:t>Rs</a:t>
            </a:r>
            <a:r>
              <a:rPr lang="en-IN" dirty="0"/>
              <a:t> 10 lakh fine </a:t>
            </a:r>
            <a:r>
              <a:rPr lang="en-IN" dirty="0" smtClean="0"/>
              <a:t>OR </a:t>
            </a:r>
            <a:r>
              <a:rPr lang="en-IN" dirty="0"/>
              <a:t>both.</a:t>
            </a:r>
          </a:p>
        </p:txBody>
      </p:sp>
    </p:spTree>
    <p:extLst>
      <p:ext uri="{BB962C8B-B14F-4D97-AF65-F5344CB8AC3E}">
        <p14:creationId xmlns:p14="http://schemas.microsoft.com/office/powerpoint/2010/main" val="132295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387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9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</TotalTime>
  <Words>209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The legal consequences of displaying and distributing pirated music/videos</vt:lpstr>
      <vt:lpstr>What is piracy ?</vt:lpstr>
      <vt:lpstr>Disadvantages of Piracy</vt:lpstr>
      <vt:lpstr>Protection from piracy </vt:lpstr>
      <vt:lpstr>Rights under copyright law</vt:lpstr>
      <vt:lpstr>Legal consequences under copyright act</vt:lpstr>
      <vt:lpstr>Legal consequences under IT act</vt:lpstr>
      <vt:lpstr>Cinematograph act and IPR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legal consequences of displaying and distributing pirated music/videos</dc:title>
  <dc:creator>room3</dc:creator>
  <cp:lastModifiedBy>room3</cp:lastModifiedBy>
  <cp:revision>14</cp:revision>
  <dcterms:created xsi:type="dcterms:W3CDTF">2019-11-04T13:54:32Z</dcterms:created>
  <dcterms:modified xsi:type="dcterms:W3CDTF">2019-11-04T18:02:50Z</dcterms:modified>
</cp:coreProperties>
</file>