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handoutMasterIdLst>
    <p:handoutMasterId r:id="rId15"/>
  </p:handoutMasterIdLst>
  <p:sldIdLst>
    <p:sldId id="267" r:id="rId2"/>
    <p:sldId id="256" r:id="rId3"/>
    <p:sldId id="257" r:id="rId4"/>
    <p:sldId id="258" r:id="rId5"/>
    <p:sldId id="259" r:id="rId6"/>
    <p:sldId id="260" r:id="rId7"/>
    <p:sldId id="261" r:id="rId8"/>
    <p:sldId id="262" r:id="rId9"/>
    <p:sldId id="263" r:id="rId10"/>
    <p:sldId id="264" r:id="rId11"/>
    <p:sldId id="265"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D15AF7D-7F4A-409E-A40E-32664296EF92}" type="datetimeFigureOut">
              <a:rPr lang="en-US" smtClean="0"/>
              <a:t>04-Nov-19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YASHADA</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7EBFF21-6E15-4D4B-98C3-7BD8D602F421}" type="slidenum">
              <a:rPr lang="en-US" smtClean="0"/>
              <a:t>‹#›</a:t>
            </a:fld>
            <a:endParaRPr lang="en-US"/>
          </a:p>
        </p:txBody>
      </p:sp>
    </p:spTree>
    <p:extLst>
      <p:ext uri="{BB962C8B-B14F-4D97-AF65-F5344CB8AC3E}">
        <p14:creationId xmlns:p14="http://schemas.microsoft.com/office/powerpoint/2010/main" val="1972595702"/>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07398E-3A04-4B9C-8923-B64DC60D3588}" type="datetimeFigureOut">
              <a:rPr lang="en-US" smtClean="0"/>
              <a:t>04-Nov-19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YASHADA</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21F268-6D54-43DB-BB23-B58024741910}" type="slidenum">
              <a:rPr lang="en-US" smtClean="0"/>
              <a:t>‹#›</a:t>
            </a:fld>
            <a:endParaRPr lang="en-US"/>
          </a:p>
        </p:txBody>
      </p:sp>
    </p:spTree>
    <p:extLst>
      <p:ext uri="{BB962C8B-B14F-4D97-AF65-F5344CB8AC3E}">
        <p14:creationId xmlns:p14="http://schemas.microsoft.com/office/powerpoint/2010/main" val="2089341327"/>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YASHADA</a:t>
            </a:r>
            <a:endParaRPr lang="en-US"/>
          </a:p>
        </p:txBody>
      </p:sp>
    </p:spTree>
    <p:extLst>
      <p:ext uri="{BB962C8B-B14F-4D97-AF65-F5344CB8AC3E}">
        <p14:creationId xmlns:p14="http://schemas.microsoft.com/office/powerpoint/2010/main" val="1117424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8E1A237-6B71-4DEB-8A92-EC32C6DF2517}" type="datetime1">
              <a:rPr lang="en-US" smtClean="0"/>
              <a:t>04-Nov-19</a:t>
            </a:fld>
            <a:endParaRPr lang="en-US"/>
          </a:p>
        </p:txBody>
      </p:sp>
      <p:sp>
        <p:nvSpPr>
          <p:cNvPr id="17" name="Footer Placeholder 16"/>
          <p:cNvSpPr>
            <a:spLocks noGrp="1"/>
          </p:cNvSpPr>
          <p:nvPr>
            <p:ph type="ftr" sz="quarter" idx="11"/>
          </p:nvPr>
        </p:nvSpPr>
        <p:spPr/>
        <p:txBody>
          <a:bodyPr/>
          <a:lstStyle/>
          <a:p>
            <a:r>
              <a:rPr lang="en-US" smtClean="0"/>
              <a:t>YASHADA</a:t>
            </a:r>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A851D9-02BF-407F-B006-859562B59C4C}" type="datetime1">
              <a:rPr lang="en-US" smtClean="0"/>
              <a:t>04-Nov-19</a:t>
            </a:fld>
            <a:endParaRPr lang="en-US"/>
          </a:p>
        </p:txBody>
      </p:sp>
      <p:sp>
        <p:nvSpPr>
          <p:cNvPr id="5" name="Footer Placeholder 4"/>
          <p:cNvSpPr>
            <a:spLocks noGrp="1"/>
          </p:cNvSpPr>
          <p:nvPr>
            <p:ph type="ftr" sz="quarter" idx="11"/>
          </p:nvPr>
        </p:nvSpPr>
        <p:spPr/>
        <p:txBody>
          <a:bodyPr/>
          <a:lstStyle/>
          <a:p>
            <a:r>
              <a:rPr lang="en-US" smtClean="0"/>
              <a:t>YASHADA</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5FC8CD-EE48-4157-B091-DE7390EF8600}" type="datetime1">
              <a:rPr lang="en-US" smtClean="0"/>
              <a:t>04-Nov-19</a:t>
            </a:fld>
            <a:endParaRPr lang="en-US"/>
          </a:p>
        </p:txBody>
      </p:sp>
      <p:sp>
        <p:nvSpPr>
          <p:cNvPr id="5" name="Footer Placeholder 4"/>
          <p:cNvSpPr>
            <a:spLocks noGrp="1"/>
          </p:cNvSpPr>
          <p:nvPr>
            <p:ph type="ftr" sz="quarter" idx="11"/>
          </p:nvPr>
        </p:nvSpPr>
        <p:spPr/>
        <p:txBody>
          <a:bodyPr/>
          <a:lstStyle/>
          <a:p>
            <a:r>
              <a:rPr lang="en-US" smtClean="0"/>
              <a:t>YASHADA</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8D484E-C8C6-490E-835B-4A0BCBACF478}" type="datetime1">
              <a:rPr lang="en-US" smtClean="0"/>
              <a:t>04-Nov-19</a:t>
            </a:fld>
            <a:endParaRPr lang="en-US"/>
          </a:p>
        </p:txBody>
      </p:sp>
      <p:sp>
        <p:nvSpPr>
          <p:cNvPr id="5" name="Footer Placeholder 4"/>
          <p:cNvSpPr>
            <a:spLocks noGrp="1"/>
          </p:cNvSpPr>
          <p:nvPr>
            <p:ph type="ftr" sz="quarter" idx="11"/>
          </p:nvPr>
        </p:nvSpPr>
        <p:spPr/>
        <p:txBody>
          <a:bodyPr/>
          <a:lstStyle/>
          <a:p>
            <a:r>
              <a:rPr lang="en-US" smtClean="0"/>
              <a:t>YASHADA</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D6BF5FA-0D8A-47E9-800A-E4C468894168}" type="datetime1">
              <a:rPr lang="en-US" smtClean="0"/>
              <a:t>04-Nov-19</a:t>
            </a:fld>
            <a:endParaRPr lang="en-US"/>
          </a:p>
        </p:txBody>
      </p:sp>
      <p:sp>
        <p:nvSpPr>
          <p:cNvPr id="5" name="Footer Placeholder 4"/>
          <p:cNvSpPr>
            <a:spLocks noGrp="1"/>
          </p:cNvSpPr>
          <p:nvPr>
            <p:ph type="ftr" sz="quarter" idx="11"/>
          </p:nvPr>
        </p:nvSpPr>
        <p:spPr/>
        <p:txBody>
          <a:bodyPr/>
          <a:lstStyle/>
          <a:p>
            <a:r>
              <a:rPr lang="en-US" smtClean="0"/>
              <a:t>YASHADA</a:t>
            </a:r>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94409C-07AF-4BC3-AC28-2EC81CFC6A35}" type="datetime1">
              <a:rPr lang="en-US" smtClean="0"/>
              <a:t>04-Nov-19</a:t>
            </a:fld>
            <a:endParaRPr lang="en-US"/>
          </a:p>
        </p:txBody>
      </p:sp>
      <p:sp>
        <p:nvSpPr>
          <p:cNvPr id="6" name="Footer Placeholder 5"/>
          <p:cNvSpPr>
            <a:spLocks noGrp="1"/>
          </p:cNvSpPr>
          <p:nvPr>
            <p:ph type="ftr" sz="quarter" idx="11"/>
          </p:nvPr>
        </p:nvSpPr>
        <p:spPr/>
        <p:txBody>
          <a:bodyPr/>
          <a:lstStyle/>
          <a:p>
            <a:r>
              <a:rPr lang="en-US" smtClean="0"/>
              <a:t>YASHADA</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1F0931A-B883-4E5B-8CB8-337C0ACA8C00}" type="datetime1">
              <a:rPr lang="en-US" smtClean="0"/>
              <a:t>04-Nov-19</a:t>
            </a:fld>
            <a:endParaRPr lang="en-US"/>
          </a:p>
        </p:txBody>
      </p:sp>
      <p:sp>
        <p:nvSpPr>
          <p:cNvPr id="8" name="Footer Placeholder 7"/>
          <p:cNvSpPr>
            <a:spLocks noGrp="1"/>
          </p:cNvSpPr>
          <p:nvPr>
            <p:ph type="ftr" sz="quarter" idx="11"/>
          </p:nvPr>
        </p:nvSpPr>
        <p:spPr/>
        <p:txBody>
          <a:bodyPr/>
          <a:lstStyle/>
          <a:p>
            <a:r>
              <a:rPr lang="en-US" smtClean="0"/>
              <a:t>YASHADA</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4B6EA5-ACE3-435E-8AA9-E18AACBA6006}" type="datetime1">
              <a:rPr lang="en-US" smtClean="0"/>
              <a:t>04-Nov-19</a:t>
            </a:fld>
            <a:endParaRPr lang="en-US"/>
          </a:p>
        </p:txBody>
      </p:sp>
      <p:sp>
        <p:nvSpPr>
          <p:cNvPr id="4" name="Footer Placeholder 3"/>
          <p:cNvSpPr>
            <a:spLocks noGrp="1"/>
          </p:cNvSpPr>
          <p:nvPr>
            <p:ph type="ftr" sz="quarter" idx="11"/>
          </p:nvPr>
        </p:nvSpPr>
        <p:spPr/>
        <p:txBody>
          <a:bodyPr/>
          <a:lstStyle/>
          <a:p>
            <a:r>
              <a:rPr lang="en-US" smtClean="0"/>
              <a:t>YASHADA</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CD6725-9D45-49F9-B49E-BFED5C1AA359}" type="datetime1">
              <a:rPr lang="en-US" smtClean="0"/>
              <a:t>04-Nov-19</a:t>
            </a:fld>
            <a:endParaRPr lang="en-US"/>
          </a:p>
        </p:txBody>
      </p:sp>
      <p:sp>
        <p:nvSpPr>
          <p:cNvPr id="3" name="Footer Placeholder 2"/>
          <p:cNvSpPr>
            <a:spLocks noGrp="1"/>
          </p:cNvSpPr>
          <p:nvPr>
            <p:ph type="ftr" sz="quarter" idx="11"/>
          </p:nvPr>
        </p:nvSpPr>
        <p:spPr/>
        <p:txBody>
          <a:bodyPr/>
          <a:lstStyle/>
          <a:p>
            <a:r>
              <a:rPr lang="en-US" smtClean="0"/>
              <a:t>YASHADA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D21238-2853-4892-B1D3-449F0007FC6F}" type="datetime1">
              <a:rPr lang="en-US" smtClean="0"/>
              <a:t>04-Nov-19</a:t>
            </a:fld>
            <a:endParaRPr lang="en-US"/>
          </a:p>
        </p:txBody>
      </p:sp>
      <p:sp>
        <p:nvSpPr>
          <p:cNvPr id="6" name="Footer Placeholder 5"/>
          <p:cNvSpPr>
            <a:spLocks noGrp="1"/>
          </p:cNvSpPr>
          <p:nvPr>
            <p:ph type="ftr" sz="quarter" idx="11"/>
          </p:nvPr>
        </p:nvSpPr>
        <p:spPr/>
        <p:txBody>
          <a:bodyPr/>
          <a:lstStyle/>
          <a:p>
            <a:r>
              <a:rPr lang="en-US" smtClean="0"/>
              <a:t>YASHADA</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2A969F3-CEF0-4CEC-8DDA-AA8CE259AAFE}" type="datetime1">
              <a:rPr lang="en-US" smtClean="0"/>
              <a:t>04-Nov-19</a:t>
            </a:fld>
            <a:endParaRPr lang="en-US"/>
          </a:p>
        </p:txBody>
      </p:sp>
      <p:sp>
        <p:nvSpPr>
          <p:cNvPr id="6" name="Footer Placeholder 5"/>
          <p:cNvSpPr>
            <a:spLocks noGrp="1"/>
          </p:cNvSpPr>
          <p:nvPr>
            <p:ph type="ftr" sz="quarter" idx="11"/>
          </p:nvPr>
        </p:nvSpPr>
        <p:spPr/>
        <p:txBody>
          <a:bodyPr/>
          <a:lstStyle/>
          <a:p>
            <a:r>
              <a:rPr lang="en-US" smtClean="0"/>
              <a:t>YASHADA</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53F024F-2DD3-4DFD-A719-E7279483BB10}" type="datetime1">
              <a:rPr lang="en-US" smtClean="0"/>
              <a:t>04-Nov-19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en-US" smtClean="0"/>
              <a:t>YASHADA</a:t>
            </a: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IMPORTANCE OF STRONG PASSWORD</a:t>
            </a:r>
            <a:endParaRPr lang="en-US" sz="4000" dirty="0"/>
          </a:p>
        </p:txBody>
      </p:sp>
      <p:sp>
        <p:nvSpPr>
          <p:cNvPr id="3" name="Footer Placeholder 2"/>
          <p:cNvSpPr>
            <a:spLocks noGrp="1"/>
          </p:cNvSpPr>
          <p:nvPr>
            <p:ph type="ftr" sz="quarter" idx="11"/>
          </p:nvPr>
        </p:nvSpPr>
        <p:spPr/>
        <p:txBody>
          <a:bodyPr/>
          <a:lstStyle/>
          <a:p>
            <a:r>
              <a:rPr lang="en-US" smtClean="0"/>
              <a:t>YASHADA</a:t>
            </a:r>
            <a:endParaRPr lang="en-US"/>
          </a:p>
        </p:txBody>
      </p:sp>
      <p:sp>
        <p:nvSpPr>
          <p:cNvPr id="4" name="Subtitle 3"/>
          <p:cNvSpPr>
            <a:spLocks noGrp="1"/>
          </p:cNvSpPr>
          <p:nvPr>
            <p:ph type="subTitle" idx="1"/>
          </p:nvPr>
        </p:nvSpPr>
        <p:spPr>
          <a:xfrm>
            <a:off x="1371600" y="3331698"/>
            <a:ext cx="6400800" cy="2688102"/>
          </a:xfrm>
        </p:spPr>
        <p:txBody>
          <a:bodyPr>
            <a:normAutofit/>
          </a:bodyPr>
          <a:lstStyle/>
          <a:p>
            <a:r>
              <a:rPr lang="en-US" sz="2400" dirty="0" smtClean="0"/>
              <a:t>BY</a:t>
            </a:r>
          </a:p>
          <a:p>
            <a:r>
              <a:rPr lang="en-US" sz="2400" dirty="0" err="1" smtClean="0"/>
              <a:t>Adesh</a:t>
            </a:r>
            <a:r>
              <a:rPr lang="en-US" sz="2400" dirty="0" smtClean="0"/>
              <a:t> </a:t>
            </a:r>
            <a:r>
              <a:rPr lang="en-US" sz="2400" dirty="0" err="1" smtClean="0"/>
              <a:t>Maruti</a:t>
            </a:r>
            <a:r>
              <a:rPr lang="en-US" sz="2400" dirty="0" smtClean="0"/>
              <a:t> </a:t>
            </a:r>
            <a:r>
              <a:rPr lang="en-US" sz="2400" dirty="0" err="1" smtClean="0"/>
              <a:t>Daphal</a:t>
            </a:r>
            <a:r>
              <a:rPr lang="en-US" sz="2400" dirty="0" smtClean="0"/>
              <a:t> </a:t>
            </a:r>
          </a:p>
          <a:p>
            <a:r>
              <a:rPr lang="en-US" sz="2400" dirty="0" err="1" smtClean="0"/>
              <a:t>Tahasildar</a:t>
            </a:r>
            <a:endParaRPr lang="en-US" sz="2400" dirty="0" smtClean="0"/>
          </a:p>
          <a:p>
            <a:r>
              <a:rPr lang="en-US" sz="2400" dirty="0" smtClean="0"/>
              <a:t>CPTP-5 (2017)</a:t>
            </a:r>
          </a:p>
          <a:p>
            <a:r>
              <a:rPr lang="en-US" sz="2400" dirty="0" smtClean="0"/>
              <a:t>YASHADA PUNE</a:t>
            </a:r>
          </a:p>
          <a:p>
            <a:endParaRPr lang="en-US" dirty="0"/>
          </a:p>
        </p:txBody>
      </p:sp>
    </p:spTree>
    <p:extLst>
      <p:ext uri="{BB962C8B-B14F-4D97-AF65-F5344CB8AC3E}">
        <p14:creationId xmlns:p14="http://schemas.microsoft.com/office/powerpoint/2010/main" val="458121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Right way to set a Password</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7086600"/>
          </a:xfrm>
        </p:spPr>
        <p:txBody>
          <a:bodyPr>
            <a:noAutofit/>
          </a:bodyPr>
          <a:lstStyle/>
          <a:p>
            <a:r>
              <a:rPr lang="en-US" sz="2000" b="1" dirty="0"/>
              <a:t>Set different passwords for each account. </a:t>
            </a:r>
            <a:r>
              <a:rPr lang="en-US" sz="2000" dirty="0"/>
              <a:t>Consider your current password situation. Do you use the same password for Facebook, online banking, Amazon, etc.? Would cracking one password allow a hacker to enter multiple secure accounts? You should always set a </a:t>
            </a:r>
            <a:r>
              <a:rPr lang="en-US" sz="2000" b="1" dirty="0"/>
              <a:t>different </a:t>
            </a:r>
            <a:r>
              <a:rPr lang="en-US" sz="2000" dirty="0"/>
              <a:t>secure password for each of your accounts to ensure maximum security</a:t>
            </a:r>
            <a:r>
              <a:rPr lang="en-US" sz="2000" dirty="0" smtClean="0"/>
              <a:t>.</a:t>
            </a:r>
          </a:p>
          <a:p>
            <a:r>
              <a:rPr lang="en-US" sz="2000" dirty="0" smtClean="0"/>
              <a:t> </a:t>
            </a:r>
            <a:r>
              <a:rPr lang="en-US" sz="2000" b="1" dirty="0"/>
              <a:t>Use long passwords. </a:t>
            </a:r>
            <a:r>
              <a:rPr lang="en-US" sz="2000" dirty="0"/>
              <a:t>The longer the password the more secure it is. Ideally, you should aim for a password that’s 12 characters or longer but, if you want to go shorter, ensure it’s not less than 6 characters. </a:t>
            </a:r>
            <a:endParaRPr lang="en-US" sz="2000" dirty="0" smtClean="0"/>
          </a:p>
          <a:p>
            <a:r>
              <a:rPr lang="en-US" sz="2000" b="1" dirty="0" smtClean="0"/>
              <a:t>Mix </a:t>
            </a:r>
            <a:r>
              <a:rPr lang="en-US" sz="2000" b="1" dirty="0"/>
              <a:t>letters, numbers and symbols. </a:t>
            </a:r>
            <a:r>
              <a:rPr lang="en-US" sz="2000" dirty="0"/>
              <a:t>Additionally, you should use a mix of lowercase and uppercase letters to help create the most secure password possible.</a:t>
            </a:r>
            <a:endParaRPr lang="en-US" sz="20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YASHADA</a:t>
            </a:r>
            <a:endParaRPr lang="en-US"/>
          </a:p>
        </p:txBody>
      </p:sp>
    </p:spTree>
    <p:extLst>
      <p:ext uri="{BB962C8B-B14F-4D97-AF65-F5344CB8AC3E}">
        <p14:creationId xmlns:p14="http://schemas.microsoft.com/office/powerpoint/2010/main" val="1042269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Right way to set a Password</a:t>
            </a:r>
            <a:endParaRPr lang="en-US" sz="3200" dirty="0"/>
          </a:p>
        </p:txBody>
      </p:sp>
      <p:sp>
        <p:nvSpPr>
          <p:cNvPr id="3" name="Content Placeholder 2"/>
          <p:cNvSpPr>
            <a:spLocks noGrp="1"/>
          </p:cNvSpPr>
          <p:nvPr>
            <p:ph idx="1"/>
          </p:nvPr>
        </p:nvSpPr>
        <p:spPr/>
        <p:txBody>
          <a:bodyPr>
            <a:normAutofit/>
          </a:bodyPr>
          <a:lstStyle/>
          <a:p>
            <a:r>
              <a:rPr lang="en-US" sz="2000" b="1" dirty="0">
                <a:latin typeface="Times New Roman" panose="02020603050405020304" pitchFamily="18" charset="0"/>
                <a:cs typeface="Times New Roman" panose="02020603050405020304" pitchFamily="18" charset="0"/>
              </a:rPr>
              <a:t>Use a string of words, </a:t>
            </a:r>
            <a:r>
              <a:rPr lang="en-US" sz="2000" dirty="0">
                <a:latin typeface="Times New Roman" panose="02020603050405020304" pitchFamily="18" charset="0"/>
                <a:cs typeface="Times New Roman" panose="02020603050405020304" pitchFamily="18" charset="0"/>
              </a:rPr>
              <a:t>such as ‘</a:t>
            </a:r>
            <a:r>
              <a:rPr lang="en-US" sz="2000" dirty="0" err="1">
                <a:latin typeface="Times New Roman" panose="02020603050405020304" pitchFamily="18" charset="0"/>
                <a:cs typeface="Times New Roman" panose="02020603050405020304" pitchFamily="18" charset="0"/>
              </a:rPr>
              <a:t>allotmentcarrothumaneats</a:t>
            </a:r>
            <a:r>
              <a:rPr lang="en-US" sz="2000" dirty="0">
                <a:latin typeface="Times New Roman" panose="02020603050405020304" pitchFamily="18" charset="0"/>
                <a:cs typeface="Times New Roman" panose="02020603050405020304" pitchFamily="18" charset="0"/>
              </a:rPr>
              <a:t>’. By using four separate words that you find easy to remember, you will make it </a:t>
            </a:r>
            <a:r>
              <a:rPr lang="en-US" sz="2000" b="1" dirty="0">
                <a:latin typeface="Times New Roman" panose="02020603050405020304" pitchFamily="18" charset="0"/>
                <a:cs typeface="Times New Roman" panose="02020603050405020304" pitchFamily="18" charset="0"/>
              </a:rPr>
              <a:t>much</a:t>
            </a:r>
            <a:r>
              <a:rPr lang="en-US" sz="2000" dirty="0">
                <a:latin typeface="Times New Roman" panose="02020603050405020304" pitchFamily="18" charset="0"/>
                <a:cs typeface="Times New Roman" panose="02020603050405020304" pitchFamily="18" charset="0"/>
              </a:rPr>
              <a:t> harder for automated hacking software to guess. This method could increase the time taken to guess your password from a few days to over one hundred years. </a:t>
            </a:r>
            <a:endParaRPr lang="en-US" sz="2000" dirty="0" smtClean="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Change </a:t>
            </a:r>
            <a:r>
              <a:rPr lang="en-US" sz="2000" b="1" dirty="0">
                <a:latin typeface="Times New Roman" panose="02020603050405020304" pitchFamily="18" charset="0"/>
                <a:cs typeface="Times New Roman" panose="02020603050405020304" pitchFamily="18" charset="0"/>
              </a:rPr>
              <a:t>automatically generated passwords. </a:t>
            </a:r>
            <a:r>
              <a:rPr lang="en-US" sz="2000" dirty="0">
                <a:latin typeface="Times New Roman" panose="02020603050405020304" pitchFamily="18" charset="0"/>
                <a:cs typeface="Times New Roman" panose="02020603050405020304" pitchFamily="18" charset="0"/>
              </a:rPr>
              <a:t>When you sign up to some companies, you receive an automatically generated password. You should change this to your own as soon as possible</a:t>
            </a:r>
            <a:r>
              <a:rPr lang="en-US" sz="2000"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Make use of the password </a:t>
            </a:r>
            <a:r>
              <a:rPr lang="en-US" sz="2000" dirty="0" err="1">
                <a:latin typeface="Times New Roman" panose="02020603050405020304" pitchFamily="18" charset="0"/>
                <a:cs typeface="Times New Roman" panose="02020603050405020304" pitchFamily="18" charset="0"/>
              </a:rPr>
              <a:t>analysers</a:t>
            </a:r>
            <a:r>
              <a:rPr lang="en-US" sz="2000" dirty="0">
                <a:latin typeface="Times New Roman" panose="02020603050405020304" pitchFamily="18" charset="0"/>
                <a:cs typeface="Times New Roman" panose="02020603050405020304" pitchFamily="18" charset="0"/>
              </a:rPr>
              <a:t> some companies use</a:t>
            </a:r>
            <a:r>
              <a:rPr lang="en-US" sz="2000" b="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Are you told your password is ‘weak’ when you enter it? If you are, you should take note of this and make some changes</a:t>
            </a:r>
            <a:r>
              <a:rPr lang="en-US" dirty="0"/>
              <a:t>.</a:t>
            </a:r>
          </a:p>
        </p:txBody>
      </p:sp>
      <p:sp>
        <p:nvSpPr>
          <p:cNvPr id="4" name="Footer Placeholder 3"/>
          <p:cNvSpPr>
            <a:spLocks noGrp="1"/>
          </p:cNvSpPr>
          <p:nvPr>
            <p:ph type="ftr" sz="quarter" idx="11"/>
          </p:nvPr>
        </p:nvSpPr>
        <p:spPr/>
        <p:txBody>
          <a:bodyPr/>
          <a:lstStyle/>
          <a:p>
            <a:r>
              <a:rPr lang="en-US" smtClean="0"/>
              <a:t>YASHADA</a:t>
            </a:r>
            <a:endParaRPr lang="en-US"/>
          </a:p>
        </p:txBody>
      </p:sp>
    </p:spTree>
    <p:extLst>
      <p:ext uri="{BB962C8B-B14F-4D97-AF65-F5344CB8AC3E}">
        <p14:creationId xmlns:p14="http://schemas.microsoft.com/office/powerpoint/2010/main" val="2718991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137160" indent="0" algn="ctr">
              <a:buNone/>
            </a:pPr>
            <a:r>
              <a:rPr lang="en-US" sz="6000" b="1" dirty="0" smtClean="0">
                <a:latin typeface="Times New Roman" panose="02020603050405020304" pitchFamily="18" charset="0"/>
                <a:cs typeface="Times New Roman" panose="02020603050405020304" pitchFamily="18" charset="0"/>
              </a:rPr>
              <a:t>THANK YOU !</a:t>
            </a:r>
            <a:endParaRPr lang="en-US" sz="6000" b="1"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YASHADA</a:t>
            </a:r>
            <a:endParaRPr lang="en-US"/>
          </a:p>
        </p:txBody>
      </p:sp>
    </p:spTree>
    <p:extLst>
      <p:ext uri="{BB962C8B-B14F-4D97-AF65-F5344CB8AC3E}">
        <p14:creationId xmlns:p14="http://schemas.microsoft.com/office/powerpoint/2010/main" val="400269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533400"/>
            <a:ext cx="8229600" cy="914400"/>
          </a:xfrm>
        </p:spPr>
        <p:txBody>
          <a:bodyPr>
            <a:normAutofit/>
          </a:bodyPr>
          <a:lstStyle/>
          <a:p>
            <a:r>
              <a:rPr lang="en-US" sz="3200" dirty="0" smtClean="0">
                <a:latin typeface="Times New Roman" panose="02020603050405020304" pitchFamily="18" charset="0"/>
                <a:cs typeface="Times New Roman" panose="02020603050405020304" pitchFamily="18" charset="0"/>
              </a:rPr>
              <a:t>INTRODUCTION</a:t>
            </a:r>
            <a:endParaRPr lang="en-US" sz="32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3331698"/>
            <a:ext cx="6400800" cy="2840502"/>
          </a:xfrm>
        </p:spPr>
        <p:txBody>
          <a:bodyPr>
            <a:normAutofit fontScale="55000" lnSpcReduction="20000"/>
          </a:bodyPr>
          <a:lstStyle/>
          <a:p>
            <a:r>
              <a:rPr lang="en-US" sz="4400" dirty="0" smtClean="0">
                <a:latin typeface="Times New Roman" panose="02020603050405020304" pitchFamily="18" charset="0"/>
                <a:cs typeface="Times New Roman" panose="02020603050405020304" pitchFamily="18" charset="0"/>
              </a:rPr>
              <a:t>Why is Password Security Important : </a:t>
            </a:r>
          </a:p>
          <a:p>
            <a:endParaRPr lang="en-US" sz="4400" dirty="0" smtClean="0">
              <a:latin typeface="Times New Roman" panose="02020603050405020304" pitchFamily="18" charset="0"/>
              <a:cs typeface="Times New Roman" panose="02020603050405020304" pitchFamily="18" charset="0"/>
            </a:endParaRPr>
          </a:p>
          <a:p>
            <a:pPr>
              <a:lnSpc>
                <a:spcPct val="120000"/>
              </a:lnSpc>
            </a:pPr>
            <a:r>
              <a:rPr lang="en-US" sz="3200" dirty="0">
                <a:latin typeface="Times New Roman" panose="02020603050405020304" pitchFamily="18" charset="0"/>
                <a:cs typeface="Times New Roman" panose="02020603050405020304" pitchFamily="18" charset="0"/>
              </a:rPr>
              <a:t>Repeatedly using the same passwords or using ‘weak’ passwords can leave you vulnerable to hackers. If a hacker cracks your passwords, they could gain access to your social media accounts, bank accounts, emails and other sensitive accounts that hold your confidential, personal data. If someone obtains access to this information, you could become the victim of identity theft. Therefore, creating a strong password is vital.</a:t>
            </a:r>
          </a:p>
          <a:p>
            <a:endParaRPr lang="en-US" sz="3200" dirty="0">
              <a:latin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11"/>
          </p:nvPr>
        </p:nvSpPr>
        <p:spPr/>
        <p:txBody>
          <a:bodyPr/>
          <a:lstStyle/>
          <a:p>
            <a:r>
              <a:rPr lang="en-US" smtClean="0"/>
              <a:t>YASHADA</a:t>
            </a:r>
            <a:endParaRPr lang="en-US"/>
          </a:p>
        </p:txBody>
      </p:sp>
    </p:spTree>
    <p:extLst>
      <p:ext uri="{BB962C8B-B14F-4D97-AF65-F5344CB8AC3E}">
        <p14:creationId xmlns:p14="http://schemas.microsoft.com/office/powerpoint/2010/main" val="2856081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The (Old)do’s  &amp; don’ts of Passwords</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137160" indent="0">
              <a:buNone/>
            </a:pPr>
            <a:r>
              <a:rPr lang="en-US" sz="2000" dirty="0" smtClean="0">
                <a:latin typeface="Times New Roman" panose="02020603050405020304" pitchFamily="18" charset="0"/>
                <a:cs typeface="Times New Roman" panose="02020603050405020304" pitchFamily="18" charset="0"/>
              </a:rPr>
              <a:t>          DO !                                                                    * DON’T</a:t>
            </a:r>
          </a:p>
          <a:p>
            <a:pPr marL="137160" indent="0">
              <a:buNone/>
            </a:pP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Pik</a:t>
            </a:r>
            <a:r>
              <a:rPr lang="en-US" sz="2000" dirty="0" smtClean="0">
                <a:latin typeface="Times New Roman" panose="02020603050405020304" pitchFamily="18" charset="0"/>
                <a:cs typeface="Times New Roman" panose="02020603050405020304" pitchFamily="18" charset="0"/>
              </a:rPr>
              <a:t> a Password you can remember !      * Write your password down        					    anywhere</a:t>
            </a:r>
          </a:p>
          <a:p>
            <a:pPr marL="137160" indent="0">
              <a:buNone/>
            </a:pPr>
            <a:r>
              <a:rPr lang="en-US" sz="2000" dirty="0" smtClean="0">
                <a:latin typeface="Times New Roman" panose="02020603050405020304" pitchFamily="18" charset="0"/>
                <a:cs typeface="Times New Roman" panose="02020603050405020304" pitchFamily="18" charset="0"/>
              </a:rPr>
              <a:t>* Make it really hard to guess .                 * Make them similar to each      					   other </a:t>
            </a:r>
          </a:p>
          <a:p>
            <a:pPr marL="137160" indent="0">
              <a:buNone/>
            </a:pPr>
            <a:r>
              <a:rPr lang="en-US" sz="2000" dirty="0" smtClean="0">
                <a:latin typeface="Times New Roman" panose="02020603050405020304" pitchFamily="18" charset="0"/>
                <a:cs typeface="Times New Roman" panose="02020603050405020304" pitchFamily="18" charset="0"/>
              </a:rPr>
              <a:t>* Use Upper and lower Characters            * Use Klingon or Elvish (</a:t>
            </a:r>
            <a:r>
              <a:rPr lang="en-US" sz="2000" dirty="0" err="1" smtClean="0">
                <a:latin typeface="Times New Roman" panose="02020603050405020304" pitchFamily="18" charset="0"/>
                <a:cs typeface="Times New Roman" panose="02020603050405020304" pitchFamily="18" charset="0"/>
              </a:rPr>
              <a:t>Elevn</a:t>
            </a:r>
            <a:r>
              <a:rPr lang="en-US" sz="2000" dirty="0" smtClean="0">
                <a:latin typeface="Times New Roman" panose="02020603050405020304" pitchFamily="18" charset="0"/>
                <a:cs typeface="Times New Roman" panose="02020603050405020304" pitchFamily="18" charset="0"/>
              </a:rPr>
              <a:t> ?)</a:t>
            </a:r>
          </a:p>
          <a:p>
            <a:pPr marL="137160" indent="0">
              <a:buNone/>
            </a:pPr>
            <a:endParaRPr lang="en-US" sz="20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YASHADA</a:t>
            </a:r>
            <a:endParaRPr lang="en-US"/>
          </a:p>
        </p:txBody>
      </p:sp>
    </p:spTree>
    <p:extLst>
      <p:ext uri="{BB962C8B-B14F-4D97-AF65-F5344CB8AC3E}">
        <p14:creationId xmlns:p14="http://schemas.microsoft.com/office/powerpoint/2010/main" val="2099232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New ,more realistic rules</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137160" indent="0">
              <a:buNone/>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Use letters, numbers, special characters (upper and lower case).</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If you must write them down, separate the password from the account name,</a:t>
            </a:r>
          </a:p>
          <a:p>
            <a:r>
              <a:rPr lang="en-US" sz="2400" dirty="0">
                <a:latin typeface="Times New Roman" panose="02020603050405020304" pitchFamily="18" charset="0"/>
                <a:cs typeface="Times New Roman" panose="02020603050405020304" pitchFamily="18" charset="0"/>
              </a:rPr>
              <a:t>and keep them somewhere secure.</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Similarity and composition are not the same. (brainiac23 &amp; brainiac12 are similar;</a:t>
            </a:r>
          </a:p>
          <a:p>
            <a:r>
              <a:rPr lang="en-US" sz="2400" dirty="0">
                <a:latin typeface="Times New Roman" panose="02020603050405020304" pitchFamily="18" charset="0"/>
                <a:cs typeface="Times New Roman" panose="02020603050405020304" pitchFamily="18" charset="0"/>
              </a:rPr>
              <a:t>fre:sZib61 and glii:tZul72 are composed in the same way)</a:t>
            </a:r>
          </a:p>
        </p:txBody>
      </p:sp>
      <p:sp>
        <p:nvSpPr>
          <p:cNvPr id="4" name="Footer Placeholder 3"/>
          <p:cNvSpPr>
            <a:spLocks noGrp="1"/>
          </p:cNvSpPr>
          <p:nvPr>
            <p:ph type="ftr" sz="quarter" idx="11"/>
          </p:nvPr>
        </p:nvSpPr>
        <p:spPr/>
        <p:txBody>
          <a:bodyPr/>
          <a:lstStyle/>
          <a:p>
            <a:r>
              <a:rPr lang="en-US" smtClean="0"/>
              <a:t>YASHADA</a:t>
            </a:r>
            <a:endParaRPr lang="en-US"/>
          </a:p>
        </p:txBody>
      </p:sp>
    </p:spTree>
    <p:extLst>
      <p:ext uri="{BB962C8B-B14F-4D97-AF65-F5344CB8AC3E}">
        <p14:creationId xmlns:p14="http://schemas.microsoft.com/office/powerpoint/2010/main" val="744038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Why is password security important</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Repeatedly using the same passwords or using ‘weak’ passwords can leave you vulnerable to hackers. If a hacker cracks your passwords, they could gain access to your social media accounts, bank accounts, emails and other sensitive accounts that hold your confidential, personal data. If someone obtains access to this information, you could become the victim of identity theft. Therefore, creating a strong password is vital.</a:t>
            </a:r>
          </a:p>
        </p:txBody>
      </p:sp>
      <p:sp>
        <p:nvSpPr>
          <p:cNvPr id="4" name="Footer Placeholder 3"/>
          <p:cNvSpPr>
            <a:spLocks noGrp="1"/>
          </p:cNvSpPr>
          <p:nvPr>
            <p:ph type="ftr" sz="quarter" idx="11"/>
          </p:nvPr>
        </p:nvSpPr>
        <p:spPr/>
        <p:txBody>
          <a:bodyPr/>
          <a:lstStyle/>
          <a:p>
            <a:r>
              <a:rPr lang="en-US" smtClean="0"/>
              <a:t>YASHADA</a:t>
            </a:r>
            <a:endParaRPr lang="en-US"/>
          </a:p>
        </p:txBody>
      </p:sp>
    </p:spTree>
    <p:extLst>
      <p:ext uri="{BB962C8B-B14F-4D97-AF65-F5344CB8AC3E}">
        <p14:creationId xmlns:p14="http://schemas.microsoft.com/office/powerpoint/2010/main" val="1112804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Password hacking ways :</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anose="02020603050405020304" pitchFamily="18" charset="0"/>
                <a:cs typeface="Times New Roman" panose="02020603050405020304" pitchFamily="18" charset="0"/>
              </a:rPr>
              <a:t>1. Brute force attack :</a:t>
            </a:r>
          </a:p>
          <a:p>
            <a:r>
              <a:rPr lang="en-US" sz="2000" dirty="0">
                <a:latin typeface="Times New Roman" panose="02020603050405020304" pitchFamily="18" charset="0"/>
                <a:cs typeface="Times New Roman" panose="02020603050405020304" pitchFamily="18" charset="0"/>
              </a:rPr>
              <a:t>A hacker uses automated software to guess your username and password combination. The software tries every possible character combination and will try the most commonly used passwords first, so weak or common passwords can be relatively simple for a brute force attack to crack. While this method will eventually crack your password by cycling through every possibility until it matches your character combination, you can make it take a </a:t>
            </a:r>
            <a:r>
              <a:rPr lang="en-US" sz="2000" b="1" dirty="0">
                <a:latin typeface="Times New Roman" panose="02020603050405020304" pitchFamily="18" charset="0"/>
                <a:cs typeface="Times New Roman" panose="02020603050405020304" pitchFamily="18" charset="0"/>
              </a:rPr>
              <a:t>very</a:t>
            </a:r>
            <a:r>
              <a:rPr lang="en-US" sz="2000" dirty="0">
                <a:latin typeface="Times New Roman" panose="02020603050405020304" pitchFamily="18" charset="0"/>
                <a:cs typeface="Times New Roman" panose="02020603050405020304" pitchFamily="18" charset="0"/>
              </a:rPr>
              <a:t> long time by using a complex password</a:t>
            </a:r>
            <a:r>
              <a:rPr lang="en-US" dirty="0"/>
              <a:t>.</a:t>
            </a: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YASHADA</a:t>
            </a:r>
            <a:endParaRPr lang="en-US"/>
          </a:p>
        </p:txBody>
      </p:sp>
    </p:spTree>
    <p:extLst>
      <p:ext uri="{BB962C8B-B14F-4D97-AF65-F5344CB8AC3E}">
        <p14:creationId xmlns:p14="http://schemas.microsoft.com/office/powerpoint/2010/main" val="3788834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Password hacking ways </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marL="137160" indent="0">
              <a:buNone/>
            </a:pPr>
            <a:r>
              <a:rPr lang="en-US" sz="2400" dirty="0" smtClean="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Dictionary. </a:t>
            </a:r>
            <a:endParaRPr lang="en-US" sz="2400" b="1" dirty="0" smtClean="0">
              <a:latin typeface="Times New Roman" panose="02020603050405020304" pitchFamily="18" charset="0"/>
              <a:cs typeface="Times New Roman" panose="02020603050405020304" pitchFamily="18" charset="0"/>
            </a:endParaRPr>
          </a:p>
          <a:p>
            <a:pPr marL="137160" indent="0">
              <a:buNone/>
            </a:pPr>
            <a:r>
              <a:rPr lang="en-US" sz="2000" dirty="0" smtClean="0">
                <a:latin typeface="Times New Roman" panose="02020603050405020304" pitchFamily="18" charset="0"/>
                <a:cs typeface="Times New Roman" panose="02020603050405020304" pitchFamily="18" charset="0"/>
              </a:rPr>
              <a:t>	With </a:t>
            </a:r>
            <a:r>
              <a:rPr lang="en-US" sz="2000" dirty="0">
                <a:latin typeface="Times New Roman" panose="02020603050405020304" pitchFamily="18" charset="0"/>
                <a:cs typeface="Times New Roman" panose="02020603050405020304" pitchFamily="18" charset="0"/>
              </a:rPr>
              <a:t>this method of hacking, a hacker will run a defined ‘dictionary’ against your passwords. This dictionary also includes the most common password combinations, therefore it is a relatively easy and quick way of hacking into weakly protected accounts. By using a single-use, strong password for each account, you should be able to protect yourself from a dictionary hack</a:t>
            </a:r>
            <a:r>
              <a:rPr lang="en-US" dirty="0" smtClean="0"/>
              <a:t>.</a:t>
            </a:r>
          </a:p>
          <a:p>
            <a:pPr marL="137160" indent="0">
              <a:buNone/>
            </a:pPr>
            <a:endParaRPr lang="en-US" b="1" dirty="0" smtClean="0"/>
          </a:p>
          <a:p>
            <a:pPr marL="137160" indent="0">
              <a:buNone/>
            </a:pPr>
            <a:r>
              <a:rPr lang="en-US" sz="2600" b="1" dirty="0" smtClean="0">
                <a:latin typeface="Times New Roman" panose="02020603050405020304" pitchFamily="18" charset="0"/>
                <a:cs typeface="Times New Roman" panose="02020603050405020304" pitchFamily="18" charset="0"/>
              </a:rPr>
              <a:t> 3. Phishing </a:t>
            </a:r>
            <a:r>
              <a:rPr lang="en-US" sz="2600" b="1" dirty="0">
                <a:latin typeface="Times New Roman" panose="02020603050405020304" pitchFamily="18" charset="0"/>
                <a:cs typeface="Times New Roman" panose="02020603050405020304" pitchFamily="18" charset="0"/>
              </a:rPr>
              <a:t>and social engineering. </a:t>
            </a:r>
            <a:endParaRPr lang="en-US" sz="2600" b="1" dirty="0" smtClean="0">
              <a:latin typeface="Times New Roman" panose="02020603050405020304" pitchFamily="18" charset="0"/>
              <a:cs typeface="Times New Roman" panose="02020603050405020304" pitchFamily="18" charset="0"/>
            </a:endParaRPr>
          </a:p>
          <a:p>
            <a:pPr marL="137160" indent="0">
              <a:buNone/>
            </a:pPr>
            <a:r>
              <a:rPr lang="en-US" sz="2200" dirty="0" smtClean="0">
                <a:latin typeface="Times New Roman" panose="02020603050405020304" pitchFamily="18" charset="0"/>
                <a:cs typeface="Times New Roman" panose="02020603050405020304" pitchFamily="18" charset="0"/>
              </a:rPr>
              <a:t>Accessing </a:t>
            </a:r>
            <a:r>
              <a:rPr lang="en-US" sz="2200" dirty="0">
                <a:latin typeface="Times New Roman" panose="02020603050405020304" pitchFamily="18" charset="0"/>
                <a:cs typeface="Times New Roman" panose="02020603050405020304" pitchFamily="18" charset="0"/>
              </a:rPr>
              <a:t>someone’s password using a phishing or social engineering attack is not technically a type of hack, but it provides the ‘hacker’ with access to your passwords and confidential information. This in turn allows them to access your accounts. Phishing occurs when a hacker targets you with spoofed emails that look like they come from legitimate </a:t>
            </a:r>
            <a:r>
              <a:rPr lang="en-US" sz="2200" dirty="0" err="1">
                <a:latin typeface="Times New Roman" panose="02020603050405020304" pitchFamily="18" charset="0"/>
                <a:cs typeface="Times New Roman" panose="02020603050405020304" pitchFamily="18" charset="0"/>
              </a:rPr>
              <a:t>organisations</a:t>
            </a:r>
            <a:r>
              <a:rPr lang="en-US" sz="2200" dirty="0">
                <a:latin typeface="Times New Roman" panose="02020603050405020304" pitchFamily="18" charset="0"/>
                <a:cs typeface="Times New Roman" panose="02020603050405020304" pitchFamily="18" charset="0"/>
              </a:rPr>
              <a:t>, while social engineering is real world phishing (i.e. over the phone).</a:t>
            </a:r>
          </a:p>
        </p:txBody>
      </p:sp>
      <p:sp>
        <p:nvSpPr>
          <p:cNvPr id="4" name="Footer Placeholder 3"/>
          <p:cNvSpPr>
            <a:spLocks noGrp="1"/>
          </p:cNvSpPr>
          <p:nvPr>
            <p:ph type="ftr" sz="quarter" idx="11"/>
          </p:nvPr>
        </p:nvSpPr>
        <p:spPr/>
        <p:txBody>
          <a:bodyPr/>
          <a:lstStyle/>
          <a:p>
            <a:r>
              <a:rPr lang="en-US" smtClean="0"/>
              <a:t>YASHADA</a:t>
            </a:r>
            <a:endParaRPr lang="en-US"/>
          </a:p>
        </p:txBody>
      </p:sp>
    </p:spTree>
    <p:extLst>
      <p:ext uri="{BB962C8B-B14F-4D97-AF65-F5344CB8AC3E}">
        <p14:creationId xmlns:p14="http://schemas.microsoft.com/office/powerpoint/2010/main" val="2495595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Password security Tips </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10000"/>
          </a:bodyPr>
          <a:lstStyle/>
          <a:p>
            <a:r>
              <a:rPr lang="en-US" dirty="0" smtClean="0">
                <a:latin typeface="Times New Roman" panose="02020603050405020304" pitchFamily="18" charset="0"/>
                <a:cs typeface="Times New Roman" panose="02020603050405020304" pitchFamily="18" charset="0"/>
              </a:rPr>
              <a:t>To create a password you should never : </a:t>
            </a:r>
          </a:p>
          <a:p>
            <a:pPr marL="137160" indent="0">
              <a:buNone/>
            </a:pPr>
            <a:r>
              <a:rPr lang="en-US" sz="2000" dirty="0" smtClean="0">
                <a:latin typeface="Times New Roman" panose="02020603050405020304" pitchFamily="18" charset="0"/>
                <a:cs typeface="Times New Roman" panose="02020603050405020304" pitchFamily="18" charset="0"/>
              </a:rPr>
              <a:t>	 Use </a:t>
            </a:r>
            <a:r>
              <a:rPr lang="en-US" sz="2000" dirty="0">
                <a:latin typeface="Times New Roman" panose="02020603050405020304" pitchFamily="18" charset="0"/>
                <a:cs typeface="Times New Roman" panose="02020603050405020304" pitchFamily="18" charset="0"/>
              </a:rPr>
              <a:t>your name, family member’s names, important dates such as anniversaries and birthdays, special places, the word ‘password’ or sequential lists of numbers or letters. All of these are far too easy to crack, and you should avoid them at all costs</a:t>
            </a:r>
            <a:r>
              <a:rPr lang="en-US" dirty="0" smtClean="0"/>
              <a:t>.</a:t>
            </a:r>
          </a:p>
          <a:p>
            <a:pPr marL="137160" indent="0">
              <a:buNone/>
            </a:pPr>
            <a:endParaRPr lang="en-US" dirty="0" smtClean="0"/>
          </a:p>
          <a:p>
            <a:r>
              <a:rPr lang="en-US" b="1" dirty="0">
                <a:latin typeface="Times New Roman" panose="02020603050405020304" pitchFamily="18" charset="0"/>
                <a:cs typeface="Times New Roman" panose="02020603050405020304" pitchFamily="18" charset="0"/>
              </a:rPr>
              <a:t>Use dictionary words.</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13716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When </a:t>
            </a:r>
            <a:r>
              <a:rPr lang="en-US" sz="2400" dirty="0">
                <a:latin typeface="Times New Roman" panose="02020603050405020304" pitchFamily="18" charset="0"/>
                <a:cs typeface="Times New Roman" panose="02020603050405020304" pitchFamily="18" charset="0"/>
              </a:rPr>
              <a:t>hackers attempt to access your accounts, they run various dictionaries against your passwords in an attempt to crack them. This includes both English and foreign words and phonetic patterns. So while you might think that opening a dictionary and picking a word at random is safe, it’s not. Hackers are also able to scan for common substitutions, so substituting ‘@’ for ‘a’ or ‘!’ for ‘l’ doesn’t help. Under a brute force attack, a random word with common substitutions and numbers or symbols added onto the end would only take around 3 days to crack</a:t>
            </a:r>
            <a:r>
              <a:rPr lang="en-US" dirty="0"/>
              <a:t>.</a:t>
            </a:r>
          </a:p>
        </p:txBody>
      </p:sp>
      <p:sp>
        <p:nvSpPr>
          <p:cNvPr id="4" name="Footer Placeholder 3"/>
          <p:cNvSpPr>
            <a:spLocks noGrp="1"/>
          </p:cNvSpPr>
          <p:nvPr>
            <p:ph type="ftr" sz="quarter" idx="11"/>
          </p:nvPr>
        </p:nvSpPr>
        <p:spPr/>
        <p:txBody>
          <a:bodyPr/>
          <a:lstStyle/>
          <a:p>
            <a:r>
              <a:rPr lang="en-US" smtClean="0"/>
              <a:t>YASHADA</a:t>
            </a:r>
            <a:endParaRPr lang="en-US"/>
          </a:p>
        </p:txBody>
      </p:sp>
    </p:spTree>
    <p:extLst>
      <p:ext uri="{BB962C8B-B14F-4D97-AF65-F5344CB8AC3E}">
        <p14:creationId xmlns:p14="http://schemas.microsoft.com/office/powerpoint/2010/main" val="1771886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Password </a:t>
            </a:r>
            <a:r>
              <a:rPr lang="en-US" sz="3200" dirty="0" smtClean="0">
                <a:latin typeface="Times New Roman" panose="02020603050405020304" pitchFamily="18" charset="0"/>
                <a:cs typeface="Times New Roman" panose="02020603050405020304" pitchFamily="18" charset="0"/>
              </a:rPr>
              <a:t>Security Tips </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sz="2400" dirty="0" smtClean="0">
                <a:latin typeface="Times New Roman" panose="02020603050405020304" pitchFamily="18" charset="0"/>
                <a:cs typeface="Times New Roman" panose="02020603050405020304" pitchFamily="18" charset="0"/>
              </a:rPr>
              <a:t>Write </a:t>
            </a:r>
            <a:r>
              <a:rPr lang="en-US" sz="2400" dirty="0">
                <a:latin typeface="Times New Roman" panose="02020603050405020304" pitchFamily="18" charset="0"/>
                <a:cs typeface="Times New Roman" panose="02020603050405020304" pitchFamily="18" charset="0"/>
              </a:rPr>
              <a:t>your password down </a:t>
            </a:r>
            <a:r>
              <a:rPr lang="en-US" dirty="0" smtClean="0"/>
              <a:t>:</a:t>
            </a:r>
          </a:p>
          <a:p>
            <a:pPr marL="137160" indent="0">
              <a:buNone/>
            </a:pPr>
            <a:r>
              <a:rPr lang="en-US" dirty="0"/>
              <a:t>	</a:t>
            </a:r>
            <a:r>
              <a:rPr lang="en-US" sz="2000" dirty="0" smtClean="0">
                <a:latin typeface="Times New Roman" panose="02020603050405020304" pitchFamily="18" charset="0"/>
                <a:cs typeface="Times New Roman" panose="02020603050405020304" pitchFamily="18" charset="0"/>
              </a:rPr>
              <a:t>If </a:t>
            </a:r>
            <a:r>
              <a:rPr lang="en-US" sz="2000" dirty="0">
                <a:latin typeface="Times New Roman" panose="02020603050405020304" pitchFamily="18" charset="0"/>
                <a:cs typeface="Times New Roman" panose="02020603050405020304" pitchFamily="18" charset="0"/>
              </a:rPr>
              <a:t>you write down your passwords and leave them somewhere accessible, especially near your computer, it makes it easier for people to access your accounts. Instead </a:t>
            </a:r>
            <a:r>
              <a:rPr lang="en-US" sz="2000" dirty="0" smtClean="0">
                <a:latin typeface="Times New Roman" panose="02020603050405020304" pitchFamily="18" charset="0"/>
                <a:cs typeface="Times New Roman" panose="02020603050405020304" pitchFamily="18" charset="0"/>
              </a:rPr>
              <a:t>memories </a:t>
            </a:r>
            <a:r>
              <a:rPr lang="en-US" sz="2000" dirty="0">
                <a:latin typeface="Times New Roman" panose="02020603050405020304" pitchFamily="18" charset="0"/>
                <a:cs typeface="Times New Roman" panose="02020603050405020304" pitchFamily="18" charset="0"/>
              </a:rPr>
              <a:t>your passwords and keep them private</a:t>
            </a:r>
            <a:r>
              <a:rPr lang="en-US" dirty="0" smtClean="0"/>
              <a:t>.</a:t>
            </a:r>
          </a:p>
          <a:p>
            <a:pPr marL="137160" indent="0">
              <a:buNone/>
            </a:pPr>
            <a:endParaRPr lang="en-US" dirty="0"/>
          </a:p>
          <a:p>
            <a:pPr marL="137160" indent="0">
              <a:buNone/>
            </a:pPr>
            <a:r>
              <a:rPr lang="en-US" sz="2600" b="1" dirty="0">
                <a:latin typeface="Times New Roman" panose="02020603050405020304" pitchFamily="18" charset="0"/>
                <a:cs typeface="Times New Roman" panose="02020603050405020304" pitchFamily="18" charset="0"/>
              </a:rPr>
              <a:t>Enter a password over an insecure Wi-Fi connection</a:t>
            </a:r>
            <a:r>
              <a:rPr lang="en-US" b="1" dirty="0"/>
              <a:t>. </a:t>
            </a:r>
            <a:endParaRPr lang="en-US" b="1" dirty="0" smtClean="0"/>
          </a:p>
          <a:p>
            <a:pPr marL="137160" indent="0">
              <a:buNone/>
            </a:pPr>
            <a:r>
              <a:rPr lang="en-US" sz="2200" dirty="0" smtClean="0">
                <a:latin typeface="Times New Roman" panose="02020603050405020304" pitchFamily="18" charset="0"/>
                <a:cs typeface="Times New Roman" panose="02020603050405020304" pitchFamily="18" charset="0"/>
              </a:rPr>
              <a:t>	Everywhere </a:t>
            </a:r>
            <a:r>
              <a:rPr lang="en-US" sz="2200" dirty="0">
                <a:latin typeface="Times New Roman" panose="02020603050405020304" pitchFamily="18" charset="0"/>
                <a:cs typeface="Times New Roman" panose="02020603050405020304" pitchFamily="18" charset="0"/>
              </a:rPr>
              <a:t>you go there is the opportunity to connect to an insecure Wi-Fi account, including cafes, book stores, restaurants and shopping </a:t>
            </a:r>
            <a:r>
              <a:rPr lang="en-US" sz="2200" dirty="0" err="1">
                <a:latin typeface="Times New Roman" panose="02020603050405020304" pitchFamily="18" charset="0"/>
                <a:cs typeface="Times New Roman" panose="02020603050405020304" pitchFamily="18" charset="0"/>
              </a:rPr>
              <a:t>centres</a:t>
            </a:r>
            <a:r>
              <a:rPr lang="en-US" sz="2200" dirty="0">
                <a:latin typeface="Times New Roman" panose="02020603050405020304" pitchFamily="18" charset="0"/>
                <a:cs typeface="Times New Roman" panose="02020603050405020304" pitchFamily="18" charset="0"/>
              </a:rPr>
              <a:t>. It might seem okay to connect to these and enter your passwords to social media and email accounts, but hackers can easily intercept your private information</a:t>
            </a:r>
            <a:r>
              <a:rPr lang="en-US" dirty="0"/>
              <a:t>.</a:t>
            </a:r>
          </a:p>
        </p:txBody>
      </p:sp>
      <p:sp>
        <p:nvSpPr>
          <p:cNvPr id="4" name="Footer Placeholder 3"/>
          <p:cNvSpPr>
            <a:spLocks noGrp="1"/>
          </p:cNvSpPr>
          <p:nvPr>
            <p:ph type="ftr" sz="quarter" idx="11"/>
          </p:nvPr>
        </p:nvSpPr>
        <p:spPr/>
        <p:txBody>
          <a:bodyPr/>
          <a:lstStyle/>
          <a:p>
            <a:r>
              <a:rPr lang="en-US" smtClean="0"/>
              <a:t>YASHADA</a:t>
            </a:r>
            <a:endParaRPr lang="en-US"/>
          </a:p>
        </p:txBody>
      </p:sp>
    </p:spTree>
    <p:extLst>
      <p:ext uri="{BB962C8B-B14F-4D97-AF65-F5344CB8AC3E}">
        <p14:creationId xmlns:p14="http://schemas.microsoft.com/office/powerpoint/2010/main" val="31380204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79</TotalTime>
  <Words>402</Words>
  <Application>Microsoft Office PowerPoint</Application>
  <PresentationFormat>On-screen Show (4:3)</PresentationFormat>
  <Paragraphs>69</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Apex</vt:lpstr>
      <vt:lpstr>IMPORTANCE OF STRONG PASSWORD</vt:lpstr>
      <vt:lpstr>INTRODUCTION</vt:lpstr>
      <vt:lpstr>The (Old)do’s  &amp; don’ts of Passwords</vt:lpstr>
      <vt:lpstr>New ,more realistic rules</vt:lpstr>
      <vt:lpstr>Why is password security important</vt:lpstr>
      <vt:lpstr>Password hacking ways :</vt:lpstr>
      <vt:lpstr>Password hacking ways </vt:lpstr>
      <vt:lpstr>Password security Tips </vt:lpstr>
      <vt:lpstr>Password Security Tips </vt:lpstr>
      <vt:lpstr>Right way to set a Password</vt:lpstr>
      <vt:lpstr>Right way to set a Password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ADMIN</dc:creator>
  <cp:lastModifiedBy>ADMIN</cp:lastModifiedBy>
  <cp:revision>9</cp:revision>
  <dcterms:created xsi:type="dcterms:W3CDTF">2006-08-16T00:00:00Z</dcterms:created>
  <dcterms:modified xsi:type="dcterms:W3CDTF">2019-11-04T11:34:06Z</dcterms:modified>
</cp:coreProperties>
</file>