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8" r:id="rId3"/>
    <p:sldId id="259" r:id="rId4"/>
    <p:sldId id="263" r:id="rId5"/>
    <p:sldId id="266" r:id="rId6"/>
    <p:sldId id="260" r:id="rId7"/>
    <p:sldId id="262" r:id="rId8"/>
    <p:sldId id="261"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50" autoAdjust="0"/>
    <p:restoredTop sz="94660"/>
  </p:normalViewPr>
  <p:slideViewPr>
    <p:cSldViewPr snapToGrid="0">
      <p:cViewPr>
        <p:scale>
          <a:sx n="122" d="100"/>
          <a:sy n="122" d="100"/>
        </p:scale>
        <p:origin x="-180"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52DDFA6-5C80-453D-9C5B-BB0E756F1936}" type="datetimeFigureOut">
              <a:rPr lang="en-IN" smtClean="0"/>
              <a:t>04-11-2019</a:t>
            </a:fld>
            <a:endParaRPr lang="en-IN"/>
          </a:p>
        </p:txBody>
      </p:sp>
      <p:sp>
        <p:nvSpPr>
          <p:cNvPr id="5" name="Footer Placeholder 4"/>
          <p:cNvSpPr>
            <a:spLocks noGrp="1"/>
          </p:cNvSpPr>
          <p:nvPr>
            <p:ph type="ftr" sz="quarter" idx="11"/>
          </p:nvPr>
        </p:nvSpPr>
        <p:spPr/>
        <p:txBody>
          <a:bodyPr/>
          <a:lstStyle/>
          <a:p>
            <a:endParaRPr lang="en-IN"/>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181CE5C-F54D-4A41-9F4D-D74E3E2A867C}" type="slidenum">
              <a:rPr lang="en-IN" smtClean="0"/>
              <a:t>‹#›</a:t>
            </a:fld>
            <a:endParaRPr lang="en-IN"/>
          </a:p>
        </p:txBody>
      </p:sp>
    </p:spTree>
    <p:extLst>
      <p:ext uri="{BB962C8B-B14F-4D97-AF65-F5344CB8AC3E}">
        <p14:creationId xmlns:p14="http://schemas.microsoft.com/office/powerpoint/2010/main" val="2361406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52DDFA6-5C80-453D-9C5B-BB0E756F1936}" type="datetimeFigureOut">
              <a:rPr lang="en-IN" smtClean="0"/>
              <a:t>04-11-2019</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181CE5C-F54D-4A41-9F4D-D74E3E2A867C}" type="slidenum">
              <a:rPr lang="en-IN" smtClean="0"/>
              <a:t>‹#›</a:t>
            </a:fld>
            <a:endParaRPr lang="en-IN"/>
          </a:p>
        </p:txBody>
      </p:sp>
    </p:spTree>
    <p:extLst>
      <p:ext uri="{BB962C8B-B14F-4D97-AF65-F5344CB8AC3E}">
        <p14:creationId xmlns:p14="http://schemas.microsoft.com/office/powerpoint/2010/main" val="2275518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52DDFA6-5C80-453D-9C5B-BB0E756F1936}" type="datetimeFigureOut">
              <a:rPr lang="en-IN" smtClean="0"/>
              <a:t>04-11-2019</a:t>
            </a:fld>
            <a:endParaRPr lang="en-IN"/>
          </a:p>
        </p:txBody>
      </p:sp>
      <p:sp>
        <p:nvSpPr>
          <p:cNvPr id="5" name="Footer Placeholder 4"/>
          <p:cNvSpPr>
            <a:spLocks noGrp="1"/>
          </p:cNvSpPr>
          <p:nvPr>
            <p:ph type="ftr" sz="quarter" idx="11"/>
          </p:nvPr>
        </p:nvSpPr>
        <p:spPr/>
        <p:txBody>
          <a:bodyPr/>
          <a:lstStyle/>
          <a:p>
            <a:endParaRPr lang="en-IN"/>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181CE5C-F54D-4A41-9F4D-D74E3E2A867C}" type="slidenum">
              <a:rPr lang="en-IN" smtClean="0"/>
              <a:t>‹#›</a:t>
            </a:fld>
            <a:endParaRPr lang="en-IN"/>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468264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52DDFA6-5C80-453D-9C5B-BB0E756F1936}" type="datetimeFigureOut">
              <a:rPr lang="en-IN" smtClean="0"/>
              <a:t>04-11-2019</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181CE5C-F54D-4A41-9F4D-D74E3E2A867C}" type="slidenum">
              <a:rPr lang="en-IN" smtClean="0"/>
              <a:t>‹#›</a:t>
            </a:fld>
            <a:endParaRPr lang="en-IN"/>
          </a:p>
        </p:txBody>
      </p:sp>
    </p:spTree>
    <p:extLst>
      <p:ext uri="{BB962C8B-B14F-4D97-AF65-F5344CB8AC3E}">
        <p14:creationId xmlns:p14="http://schemas.microsoft.com/office/powerpoint/2010/main" val="32834168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52DDFA6-5C80-453D-9C5B-BB0E756F1936}" type="datetimeFigureOut">
              <a:rPr lang="en-IN" smtClean="0"/>
              <a:t>04-11-2019</a:t>
            </a:fld>
            <a:endParaRPr lang="en-IN"/>
          </a:p>
        </p:txBody>
      </p:sp>
      <p:sp>
        <p:nvSpPr>
          <p:cNvPr id="6" name="Footer Placeholder 5"/>
          <p:cNvSpPr>
            <a:spLocks noGrp="1"/>
          </p:cNvSpPr>
          <p:nvPr>
            <p:ph type="ftr" sz="quarter" idx="11"/>
          </p:nvPr>
        </p:nvSpPr>
        <p:spPr/>
        <p:txBody>
          <a:bodyPr/>
          <a:lstStyle/>
          <a:p>
            <a:endParaRPr lang="en-IN"/>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181CE5C-F54D-4A41-9F4D-D74E3E2A867C}" type="slidenum">
              <a:rPr lang="en-IN" smtClean="0"/>
              <a:t>‹#›</a:t>
            </a:fld>
            <a:endParaRPr lang="en-IN"/>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585526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52DDFA6-5C80-453D-9C5B-BB0E756F1936}" type="datetimeFigureOut">
              <a:rPr lang="en-IN" smtClean="0"/>
              <a:t>04-11-2019</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181CE5C-F54D-4A41-9F4D-D74E3E2A867C}" type="slidenum">
              <a:rPr lang="en-IN" smtClean="0"/>
              <a:t>‹#›</a:t>
            </a:fld>
            <a:endParaRPr lang="en-IN"/>
          </a:p>
        </p:txBody>
      </p:sp>
    </p:spTree>
    <p:extLst>
      <p:ext uri="{BB962C8B-B14F-4D97-AF65-F5344CB8AC3E}">
        <p14:creationId xmlns:p14="http://schemas.microsoft.com/office/powerpoint/2010/main" val="29256631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2DDFA6-5C80-453D-9C5B-BB0E756F1936}" type="datetimeFigureOut">
              <a:rPr lang="en-IN" smtClean="0"/>
              <a:t>04-11-2019</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181CE5C-F54D-4A41-9F4D-D74E3E2A867C}" type="slidenum">
              <a:rPr lang="en-IN" smtClean="0"/>
              <a:t>‹#›</a:t>
            </a:fld>
            <a:endParaRPr lang="en-IN"/>
          </a:p>
        </p:txBody>
      </p:sp>
    </p:spTree>
    <p:extLst>
      <p:ext uri="{BB962C8B-B14F-4D97-AF65-F5344CB8AC3E}">
        <p14:creationId xmlns:p14="http://schemas.microsoft.com/office/powerpoint/2010/main" val="29200345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2DDFA6-5C80-453D-9C5B-BB0E756F1936}" type="datetimeFigureOut">
              <a:rPr lang="en-IN" smtClean="0"/>
              <a:t>04-11-2019</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181CE5C-F54D-4A41-9F4D-D74E3E2A867C}" type="slidenum">
              <a:rPr lang="en-IN" smtClean="0"/>
              <a:t>‹#›</a:t>
            </a:fld>
            <a:endParaRPr lang="en-IN"/>
          </a:p>
        </p:txBody>
      </p:sp>
    </p:spTree>
    <p:extLst>
      <p:ext uri="{BB962C8B-B14F-4D97-AF65-F5344CB8AC3E}">
        <p14:creationId xmlns:p14="http://schemas.microsoft.com/office/powerpoint/2010/main" val="2391978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2DDFA6-5C80-453D-9C5B-BB0E756F1936}" type="datetimeFigureOut">
              <a:rPr lang="en-IN" smtClean="0"/>
              <a:t>04-11-2019</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181CE5C-F54D-4A41-9F4D-D74E3E2A867C}" type="slidenum">
              <a:rPr lang="en-IN" smtClean="0"/>
              <a:t>‹#›</a:t>
            </a:fld>
            <a:endParaRPr lang="en-IN"/>
          </a:p>
        </p:txBody>
      </p:sp>
    </p:spTree>
    <p:extLst>
      <p:ext uri="{BB962C8B-B14F-4D97-AF65-F5344CB8AC3E}">
        <p14:creationId xmlns:p14="http://schemas.microsoft.com/office/powerpoint/2010/main" val="2667472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52DDFA6-5C80-453D-9C5B-BB0E756F1936}" type="datetimeFigureOut">
              <a:rPr lang="en-IN" smtClean="0"/>
              <a:t>04-11-2019</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181CE5C-F54D-4A41-9F4D-D74E3E2A867C}" type="slidenum">
              <a:rPr lang="en-IN" smtClean="0"/>
              <a:t>‹#›</a:t>
            </a:fld>
            <a:endParaRPr lang="en-IN"/>
          </a:p>
        </p:txBody>
      </p:sp>
    </p:spTree>
    <p:extLst>
      <p:ext uri="{BB962C8B-B14F-4D97-AF65-F5344CB8AC3E}">
        <p14:creationId xmlns:p14="http://schemas.microsoft.com/office/powerpoint/2010/main" val="200385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52DDFA6-5C80-453D-9C5B-BB0E756F1936}" type="datetimeFigureOut">
              <a:rPr lang="en-IN" smtClean="0"/>
              <a:t>04-11-2019</a:t>
            </a:fld>
            <a:endParaRPr lang="en-IN"/>
          </a:p>
        </p:txBody>
      </p:sp>
      <p:sp>
        <p:nvSpPr>
          <p:cNvPr id="6" name="Footer Placeholder 5"/>
          <p:cNvSpPr>
            <a:spLocks noGrp="1"/>
          </p:cNvSpPr>
          <p:nvPr>
            <p:ph type="ftr" sz="quarter" idx="11"/>
          </p:nvPr>
        </p:nvSpPr>
        <p:spPr/>
        <p:txBody>
          <a:bodyPr/>
          <a:lstStyle/>
          <a:p>
            <a:endParaRPr lang="en-IN"/>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181CE5C-F54D-4A41-9F4D-D74E3E2A867C}" type="slidenum">
              <a:rPr lang="en-IN" smtClean="0"/>
              <a:t>‹#›</a:t>
            </a:fld>
            <a:endParaRPr lang="en-IN"/>
          </a:p>
        </p:txBody>
      </p:sp>
    </p:spTree>
    <p:extLst>
      <p:ext uri="{BB962C8B-B14F-4D97-AF65-F5344CB8AC3E}">
        <p14:creationId xmlns:p14="http://schemas.microsoft.com/office/powerpoint/2010/main" val="3500316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52DDFA6-5C80-453D-9C5B-BB0E756F1936}" type="datetimeFigureOut">
              <a:rPr lang="en-IN" smtClean="0"/>
              <a:t>04-11-2019</a:t>
            </a:fld>
            <a:endParaRPr lang="en-IN"/>
          </a:p>
        </p:txBody>
      </p:sp>
      <p:sp>
        <p:nvSpPr>
          <p:cNvPr id="8" name="Footer Placeholder 7"/>
          <p:cNvSpPr>
            <a:spLocks noGrp="1"/>
          </p:cNvSpPr>
          <p:nvPr>
            <p:ph type="ftr" sz="quarter" idx="11"/>
          </p:nvPr>
        </p:nvSpPr>
        <p:spPr/>
        <p:txBody>
          <a:bodyPr/>
          <a:lstStyle/>
          <a:p>
            <a:endParaRPr lang="en-IN"/>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181CE5C-F54D-4A41-9F4D-D74E3E2A867C}" type="slidenum">
              <a:rPr lang="en-IN" smtClean="0"/>
              <a:t>‹#›</a:t>
            </a:fld>
            <a:endParaRPr lang="en-IN"/>
          </a:p>
        </p:txBody>
      </p:sp>
    </p:spTree>
    <p:extLst>
      <p:ext uri="{BB962C8B-B14F-4D97-AF65-F5344CB8AC3E}">
        <p14:creationId xmlns:p14="http://schemas.microsoft.com/office/powerpoint/2010/main" val="3398185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52DDFA6-5C80-453D-9C5B-BB0E756F1936}" type="datetimeFigureOut">
              <a:rPr lang="en-IN" smtClean="0"/>
              <a:t>04-11-2019</a:t>
            </a:fld>
            <a:endParaRPr lang="en-IN"/>
          </a:p>
        </p:txBody>
      </p:sp>
      <p:sp>
        <p:nvSpPr>
          <p:cNvPr id="4" name="Footer Placeholder 3"/>
          <p:cNvSpPr>
            <a:spLocks noGrp="1"/>
          </p:cNvSpPr>
          <p:nvPr>
            <p:ph type="ftr" sz="quarter" idx="11"/>
          </p:nvPr>
        </p:nvSpPr>
        <p:spPr/>
        <p:txBody>
          <a:bodyPr/>
          <a:lstStyle/>
          <a:p>
            <a:endParaRPr lang="en-IN"/>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181CE5C-F54D-4A41-9F4D-D74E3E2A867C}" type="slidenum">
              <a:rPr lang="en-IN" smtClean="0"/>
              <a:t>‹#›</a:t>
            </a:fld>
            <a:endParaRPr lang="en-IN"/>
          </a:p>
        </p:txBody>
      </p:sp>
    </p:spTree>
    <p:extLst>
      <p:ext uri="{BB962C8B-B14F-4D97-AF65-F5344CB8AC3E}">
        <p14:creationId xmlns:p14="http://schemas.microsoft.com/office/powerpoint/2010/main" val="2082814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2DDFA6-5C80-453D-9C5B-BB0E756F1936}" type="datetimeFigureOut">
              <a:rPr lang="en-IN" smtClean="0"/>
              <a:t>04-11-2019</a:t>
            </a:fld>
            <a:endParaRPr lang="en-IN"/>
          </a:p>
        </p:txBody>
      </p:sp>
      <p:sp>
        <p:nvSpPr>
          <p:cNvPr id="3" name="Footer Placeholder 2"/>
          <p:cNvSpPr>
            <a:spLocks noGrp="1"/>
          </p:cNvSpPr>
          <p:nvPr>
            <p:ph type="ftr" sz="quarter" idx="11"/>
          </p:nvPr>
        </p:nvSpPr>
        <p:spPr/>
        <p:txBody>
          <a:bodyPr/>
          <a:lstStyle/>
          <a:p>
            <a:endParaRPr lang="en-IN"/>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181CE5C-F54D-4A41-9F4D-D74E3E2A867C}" type="slidenum">
              <a:rPr lang="en-IN" smtClean="0"/>
              <a:t>‹#›</a:t>
            </a:fld>
            <a:endParaRPr lang="en-IN"/>
          </a:p>
        </p:txBody>
      </p:sp>
    </p:spTree>
    <p:extLst>
      <p:ext uri="{BB962C8B-B14F-4D97-AF65-F5344CB8AC3E}">
        <p14:creationId xmlns:p14="http://schemas.microsoft.com/office/powerpoint/2010/main" val="3848463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2DDFA6-5C80-453D-9C5B-BB0E756F1936}" type="datetimeFigureOut">
              <a:rPr lang="en-IN" smtClean="0"/>
              <a:t>04-11-2019</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181CE5C-F54D-4A41-9F4D-D74E3E2A867C}" type="slidenum">
              <a:rPr lang="en-IN" smtClean="0"/>
              <a:t>‹#›</a:t>
            </a:fld>
            <a:endParaRPr lang="en-IN"/>
          </a:p>
        </p:txBody>
      </p:sp>
    </p:spTree>
    <p:extLst>
      <p:ext uri="{BB962C8B-B14F-4D97-AF65-F5344CB8AC3E}">
        <p14:creationId xmlns:p14="http://schemas.microsoft.com/office/powerpoint/2010/main" val="3473485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2DDFA6-5C80-453D-9C5B-BB0E756F1936}" type="datetimeFigureOut">
              <a:rPr lang="en-IN" smtClean="0"/>
              <a:t>04-11-2019</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181CE5C-F54D-4A41-9F4D-D74E3E2A867C}" type="slidenum">
              <a:rPr lang="en-IN" smtClean="0"/>
              <a:t>‹#›</a:t>
            </a:fld>
            <a:endParaRPr lang="en-IN"/>
          </a:p>
        </p:txBody>
      </p:sp>
    </p:spTree>
    <p:extLst>
      <p:ext uri="{BB962C8B-B14F-4D97-AF65-F5344CB8AC3E}">
        <p14:creationId xmlns:p14="http://schemas.microsoft.com/office/powerpoint/2010/main" val="496463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52DDFA6-5C80-453D-9C5B-BB0E756F1936}" type="datetimeFigureOut">
              <a:rPr lang="en-IN" smtClean="0"/>
              <a:t>04-11-2019</a:t>
            </a:fld>
            <a:endParaRPr lang="en-IN"/>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181CE5C-F54D-4A41-9F4D-D74E3E2A867C}" type="slidenum">
              <a:rPr lang="en-IN" smtClean="0"/>
              <a:t>‹#›</a:t>
            </a:fld>
            <a:endParaRPr lang="en-IN"/>
          </a:p>
        </p:txBody>
      </p:sp>
    </p:spTree>
    <p:extLst>
      <p:ext uri="{BB962C8B-B14F-4D97-AF65-F5344CB8AC3E}">
        <p14:creationId xmlns:p14="http://schemas.microsoft.com/office/powerpoint/2010/main" val="403759622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Lars_Rasmussen_(software_developer)" TargetMode="External"/><Relationship Id="rId7" Type="http://schemas.openxmlformats.org/officeDocument/2006/relationships/image" Target="../media/image3.jpg"/><Relationship Id="rId2" Type="http://schemas.openxmlformats.org/officeDocument/2006/relationships/hyperlink" Target="https://en.wikipedia.org/wiki/C++" TargetMode="External"/><Relationship Id="rId1" Type="http://schemas.openxmlformats.org/officeDocument/2006/relationships/slideLayout" Target="../slideLayouts/slideLayout2.xml"/><Relationship Id="rId6" Type="http://schemas.openxmlformats.org/officeDocument/2006/relationships/image" Target="../media/image2.jpg"/><Relationship Id="rId5" Type="http://schemas.openxmlformats.org/officeDocument/2006/relationships/hyperlink" Target="https://en.wikipedia.org/wiki/Google" TargetMode="External"/><Relationship Id="rId4" Type="http://schemas.openxmlformats.org/officeDocument/2006/relationships/hyperlink" Target="https://en.wikipedia.org/wiki/Jens_Eilstrup_Rasmussen"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jp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transitchicago.com/riding_cta/how_to_guides/bustrackerlookup_gmaps.aspx" TargetMode="External"/><Relationship Id="rId2" Type="http://schemas.openxmlformats.org/officeDocument/2006/relationships/hyperlink" Target="https://support.google.com/maps/answer/144361?hl=en" TargetMode="External"/><Relationship Id="rId1" Type="http://schemas.openxmlformats.org/officeDocument/2006/relationships/slideLayout" Target="../slideLayouts/slideLayout2.xml"/><Relationship Id="rId6" Type="http://schemas.openxmlformats.org/officeDocument/2006/relationships/image" Target="../media/image3.jpg"/><Relationship Id="rId5" Type="http://schemas.openxmlformats.org/officeDocument/2006/relationships/image" Target="../media/image2.jpg"/><Relationship Id="rId4" Type="http://schemas.openxmlformats.org/officeDocument/2006/relationships/hyperlink" Target="https://en.wikipedia.org/wiki/Crowdsourcing"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www.cio.com/article/2405903/internet/6-memorable-google-maps-mishaps.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xmlns="" id="{657812F8-D74E-4103-B7D5-DA98D0FC44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8584" y="123064"/>
            <a:ext cx="12192000" cy="6844352"/>
          </a:xfrm>
          <a:prstGeom prst="rect">
            <a:avLst/>
          </a:prstGeom>
        </p:spPr>
      </p:pic>
      <p:sp>
        <p:nvSpPr>
          <p:cNvPr id="2" name="Title 1">
            <a:extLst>
              <a:ext uri="{FF2B5EF4-FFF2-40B4-BE49-F238E27FC236}">
                <a16:creationId xmlns:a16="http://schemas.microsoft.com/office/drawing/2014/main" xmlns="" id="{DCA789E4-15A9-403A-86FE-42402C1B3378}"/>
              </a:ext>
            </a:extLst>
          </p:cNvPr>
          <p:cNvSpPr>
            <a:spLocks noGrp="1"/>
          </p:cNvSpPr>
          <p:nvPr>
            <p:ph type="ctrTitle"/>
          </p:nvPr>
        </p:nvSpPr>
        <p:spPr>
          <a:xfrm>
            <a:off x="2133670" y="2297609"/>
            <a:ext cx="8915399" cy="2262781"/>
          </a:xfrm>
        </p:spPr>
        <p:txBody>
          <a:bodyPr/>
          <a:lstStyle/>
          <a:p>
            <a:r>
              <a:rPr lang="en-IN" b="1" dirty="0">
                <a:solidFill>
                  <a:srgbClr val="FF0000"/>
                </a:solidFill>
                <a:latin typeface="Georgia" panose="02040502050405020303" pitchFamily="18" charset="0"/>
              </a:rPr>
              <a:t>USE OF GOOGLE MAPS</a:t>
            </a:r>
          </a:p>
        </p:txBody>
      </p:sp>
      <p:sp>
        <p:nvSpPr>
          <p:cNvPr id="3" name="Subtitle 2">
            <a:extLst>
              <a:ext uri="{FF2B5EF4-FFF2-40B4-BE49-F238E27FC236}">
                <a16:creationId xmlns:a16="http://schemas.microsoft.com/office/drawing/2014/main" xmlns="" id="{B1DD3105-C08E-4C66-AADD-C77939005523}"/>
              </a:ext>
            </a:extLst>
          </p:cNvPr>
          <p:cNvSpPr>
            <a:spLocks noGrp="1"/>
          </p:cNvSpPr>
          <p:nvPr>
            <p:ph type="subTitle" idx="1"/>
          </p:nvPr>
        </p:nvSpPr>
        <p:spPr>
          <a:xfrm>
            <a:off x="6588370" y="5471498"/>
            <a:ext cx="8918400" cy="1304440"/>
          </a:xfrm>
        </p:spPr>
        <p:txBody>
          <a:bodyPr>
            <a:normAutofit fontScale="92500" lnSpcReduction="20000"/>
          </a:bodyPr>
          <a:lstStyle/>
          <a:p>
            <a:r>
              <a:rPr lang="en-IN" dirty="0">
                <a:solidFill>
                  <a:srgbClr val="FF0000"/>
                </a:solidFill>
                <a:latin typeface="Georgia" panose="02040502050405020303" pitchFamily="18" charset="0"/>
              </a:rPr>
              <a:t>Name - Rahul Ramesh </a:t>
            </a:r>
            <a:r>
              <a:rPr lang="en-IN" dirty="0" err="1">
                <a:solidFill>
                  <a:srgbClr val="FF0000"/>
                </a:solidFill>
                <a:latin typeface="Georgia" panose="02040502050405020303" pitchFamily="18" charset="0"/>
              </a:rPr>
              <a:t>Chaure</a:t>
            </a:r>
            <a:endParaRPr lang="en-IN" dirty="0">
              <a:solidFill>
                <a:srgbClr val="FF0000"/>
              </a:solidFill>
              <a:latin typeface="Georgia" panose="02040502050405020303" pitchFamily="18" charset="0"/>
            </a:endParaRPr>
          </a:p>
          <a:p>
            <a:r>
              <a:rPr lang="en-IN" dirty="0">
                <a:solidFill>
                  <a:srgbClr val="FF0000"/>
                </a:solidFill>
                <a:latin typeface="Georgia" panose="02040502050405020303" pitchFamily="18" charset="0"/>
              </a:rPr>
              <a:t>Cadre- ACST</a:t>
            </a:r>
          </a:p>
          <a:p>
            <a:r>
              <a:rPr lang="en-IN" dirty="0">
                <a:solidFill>
                  <a:srgbClr val="FF0000"/>
                </a:solidFill>
                <a:latin typeface="Georgia" panose="02040502050405020303" pitchFamily="18" charset="0"/>
              </a:rPr>
              <a:t>Class </a:t>
            </a:r>
            <a:r>
              <a:rPr lang="en-IN" dirty="0" smtClean="0">
                <a:solidFill>
                  <a:srgbClr val="FF0000"/>
                </a:solidFill>
                <a:latin typeface="Georgia" panose="02040502050405020303" pitchFamily="18" charset="0"/>
              </a:rPr>
              <a:t>– A </a:t>
            </a:r>
          </a:p>
          <a:p>
            <a:r>
              <a:rPr lang="en-IN" dirty="0" err="1" smtClean="0">
                <a:solidFill>
                  <a:srgbClr val="FF0000"/>
                </a:solidFill>
                <a:latin typeface="Georgia" panose="02040502050405020303" pitchFamily="18" charset="0"/>
              </a:rPr>
              <a:t>Roll.No</a:t>
            </a:r>
            <a:r>
              <a:rPr lang="en-IN" dirty="0" smtClean="0">
                <a:solidFill>
                  <a:srgbClr val="FF0000"/>
                </a:solidFill>
                <a:latin typeface="Georgia" panose="02040502050405020303" pitchFamily="18" charset="0"/>
              </a:rPr>
              <a:t>- 39</a:t>
            </a:r>
            <a:endParaRPr lang="en-IN" dirty="0">
              <a:solidFill>
                <a:srgbClr val="FF0000"/>
              </a:solidFill>
              <a:latin typeface="Georgia" panose="02040502050405020303" pitchFamily="18" charset="0"/>
            </a:endParaRPr>
          </a:p>
        </p:txBody>
      </p:sp>
      <p:pic>
        <p:nvPicPr>
          <p:cNvPr id="4" name="Content Placeholder 4">
            <a:extLst>
              <a:ext uri="{FF2B5EF4-FFF2-40B4-BE49-F238E27FC236}">
                <a16:creationId xmlns:a16="http://schemas.microsoft.com/office/drawing/2014/main" xmlns="" id="{AA2F2C7A-4336-436E-A49A-8ED0FA6F3C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7548" y="0"/>
            <a:ext cx="1602052" cy="1602052"/>
          </a:xfrm>
          <a:prstGeom prst="rect">
            <a:avLst/>
          </a:prstGeom>
        </p:spPr>
      </p:pic>
      <p:pic>
        <p:nvPicPr>
          <p:cNvPr id="12" name="Picture 11">
            <a:extLst>
              <a:ext uri="{FF2B5EF4-FFF2-40B4-BE49-F238E27FC236}">
                <a16:creationId xmlns:a16="http://schemas.microsoft.com/office/drawing/2014/main" xmlns="" id="{9B2407C4-5F4E-4315-B5BE-B9265818B025}"/>
              </a:ext>
            </a:extLst>
          </p:cNvPr>
          <p:cNvPicPr>
            <a:picLocks noChangeAspect="1"/>
          </p:cNvPicPr>
          <p:nvPr/>
        </p:nvPicPr>
        <p:blipFill rotWithShape="1">
          <a:blip r:embed="rId4">
            <a:extLst>
              <a:ext uri="{28A0092B-C50C-407E-A947-70E740481C1C}">
                <a14:useLocalDpi xmlns:a14="http://schemas.microsoft.com/office/drawing/2010/main" val="0"/>
              </a:ext>
            </a:extLst>
          </a:blip>
          <a:srcRect t="1" r="4711" b="11561"/>
          <a:stretch/>
        </p:blipFill>
        <p:spPr>
          <a:xfrm>
            <a:off x="2821224" y="1504467"/>
            <a:ext cx="1177569" cy="1459085"/>
          </a:xfrm>
          <a:prstGeom prst="rect">
            <a:avLst/>
          </a:prstGeom>
          <a:ln>
            <a:noFill/>
          </a:ln>
          <a:effectLst>
            <a:softEdge rad="112500"/>
          </a:effectLst>
        </p:spPr>
      </p:pic>
    </p:spTree>
    <p:extLst>
      <p:ext uri="{BB962C8B-B14F-4D97-AF65-F5344CB8AC3E}">
        <p14:creationId xmlns:p14="http://schemas.microsoft.com/office/powerpoint/2010/main" val="4224533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arn(inVertical)">
                                      <p:cBhvr>
                                        <p:cTn id="13" dur="5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fade">
                                      <p:cBhvr>
                                        <p:cTn id="18" dur="1000"/>
                                        <p:tgtEl>
                                          <p:spTgt spid="3">
                                            <p:txEl>
                                              <p:pRg st="0" end="0"/>
                                            </p:txEl>
                                          </p:spTgt>
                                        </p:tgtEl>
                                      </p:cBhvr>
                                    </p:animEffect>
                                    <p:anim calcmode="lin" valueType="num">
                                      <p:cBhvr>
                                        <p:cTn id="19"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fade">
                                      <p:cBhvr>
                                        <p:cTn id="25" dur="1000"/>
                                        <p:tgtEl>
                                          <p:spTgt spid="3">
                                            <p:txEl>
                                              <p:pRg st="1" end="1"/>
                                            </p:txEl>
                                          </p:spTgt>
                                        </p:tgtEl>
                                      </p:cBhvr>
                                    </p:animEffect>
                                    <p:anim calcmode="lin" valueType="num">
                                      <p:cBhvr>
                                        <p:cTn id="2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fade">
                                      <p:cBhvr>
                                        <p:cTn id="32" dur="1000"/>
                                        <p:tgtEl>
                                          <p:spTgt spid="3">
                                            <p:txEl>
                                              <p:pRg st="2" end="2"/>
                                            </p:txEl>
                                          </p:spTgt>
                                        </p:tgtEl>
                                      </p:cBhvr>
                                    </p:animEffect>
                                    <p:anim calcmode="lin" valueType="num">
                                      <p:cBhvr>
                                        <p:cTn id="3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Effect transition="in" filter="fade">
                                      <p:cBhvr>
                                        <p:cTn id="39" dur="1000"/>
                                        <p:tgtEl>
                                          <p:spTgt spid="3">
                                            <p:txEl>
                                              <p:pRg st="3" end="3"/>
                                            </p:txEl>
                                          </p:spTgt>
                                        </p:tgtEl>
                                      </p:cBhvr>
                                    </p:animEffect>
                                    <p:anim calcmode="lin" valueType="num">
                                      <p:cBhvr>
                                        <p:cTn id="4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D911A3-AA13-453A-911B-407C9C42161C}"/>
              </a:ext>
            </a:extLst>
          </p:cNvPr>
          <p:cNvSpPr>
            <a:spLocks noGrp="1"/>
          </p:cNvSpPr>
          <p:nvPr>
            <p:ph type="title"/>
          </p:nvPr>
        </p:nvSpPr>
        <p:spPr/>
        <p:txBody>
          <a:bodyPr/>
          <a:lstStyle/>
          <a:p>
            <a:r>
              <a:rPr lang="en-IN" dirty="0">
                <a:latin typeface="Georgia" panose="02040502050405020303" pitchFamily="18" charset="0"/>
              </a:rPr>
              <a:t> </a:t>
            </a:r>
            <a:r>
              <a:rPr lang="en-IN" dirty="0" smtClean="0">
                <a:latin typeface="Georgia" panose="02040502050405020303" pitchFamily="18" charset="0"/>
              </a:rPr>
              <a:t> </a:t>
            </a:r>
            <a:r>
              <a:rPr lang="en-IN" dirty="0" smtClean="0">
                <a:solidFill>
                  <a:srgbClr val="FF0000"/>
                </a:solidFill>
                <a:latin typeface="Georgia" panose="02040502050405020303" pitchFamily="18" charset="0"/>
              </a:rPr>
              <a:t>WHAT IS GOOGLE </a:t>
            </a:r>
            <a:r>
              <a:rPr lang="en-IN" dirty="0">
                <a:solidFill>
                  <a:srgbClr val="FF0000"/>
                </a:solidFill>
                <a:latin typeface="Georgia" panose="02040502050405020303" pitchFamily="18" charset="0"/>
              </a:rPr>
              <a:t>MAPS </a:t>
            </a:r>
            <a:r>
              <a:rPr lang="en-IN" dirty="0" smtClean="0">
                <a:solidFill>
                  <a:srgbClr val="FF0000"/>
                </a:solidFill>
                <a:latin typeface="Georgia" panose="02040502050405020303" pitchFamily="18" charset="0"/>
              </a:rPr>
              <a:t>?</a:t>
            </a:r>
            <a:endParaRPr lang="en-IN" dirty="0"/>
          </a:p>
        </p:txBody>
      </p:sp>
      <p:sp>
        <p:nvSpPr>
          <p:cNvPr id="3" name="Content Placeholder 2">
            <a:extLst>
              <a:ext uri="{FF2B5EF4-FFF2-40B4-BE49-F238E27FC236}">
                <a16:creationId xmlns:a16="http://schemas.microsoft.com/office/drawing/2014/main" xmlns="" id="{DAC22A1C-9C42-4BC1-A7BB-A382B3E8E695}"/>
              </a:ext>
            </a:extLst>
          </p:cNvPr>
          <p:cNvSpPr>
            <a:spLocks noGrp="1"/>
          </p:cNvSpPr>
          <p:nvPr>
            <p:ph idx="1"/>
          </p:nvPr>
        </p:nvSpPr>
        <p:spPr/>
        <p:txBody>
          <a:bodyPr/>
          <a:lstStyle/>
          <a:p>
            <a:pPr marL="285750" indent="-285750">
              <a:buFont typeface="Arial" panose="020B0604020202020204" pitchFamily="34" charset="0"/>
              <a:buChar char="•"/>
            </a:pPr>
            <a:r>
              <a:rPr lang="en-IN" dirty="0">
                <a:latin typeface="Georgia" panose="02040502050405020303" pitchFamily="18" charset="0"/>
              </a:rPr>
              <a:t>launched in 2005 </a:t>
            </a:r>
          </a:p>
          <a:p>
            <a:pPr marL="285750" indent="-285750">
              <a:buFont typeface="Arial" panose="020B0604020202020204" pitchFamily="34" charset="0"/>
              <a:buChar char="•"/>
            </a:pPr>
            <a:r>
              <a:rPr lang="en-IN" dirty="0">
                <a:latin typeface="Georgia" panose="02040502050405020303" pitchFamily="18" charset="0"/>
              </a:rPr>
              <a:t> web mapping service and technology supported by Google that can be used on desktop computers and smart phones </a:t>
            </a:r>
          </a:p>
          <a:p>
            <a:pPr marL="285750" indent="-285750">
              <a:buFont typeface="Arial" panose="020B0604020202020204" pitchFamily="34" charset="0"/>
              <a:buChar char="•"/>
            </a:pPr>
            <a:r>
              <a:rPr lang="en-IN" dirty="0">
                <a:latin typeface="Georgia" panose="02040502050405020303" pitchFamily="18" charset="0"/>
              </a:rPr>
              <a:t> provide various map information including satellite images, street view, weather, traffic, business locations and more</a:t>
            </a:r>
          </a:p>
          <a:p>
            <a:pPr marL="285750" indent="-285750">
              <a:buFont typeface="Arial" panose="020B0604020202020204" pitchFamily="34" charset="0"/>
              <a:buChar char="•"/>
            </a:pPr>
            <a:r>
              <a:rPr lang="en-IN" dirty="0">
                <a:latin typeface="Georgia" panose="02040502050405020303" pitchFamily="18" charset="0"/>
              </a:rPr>
              <a:t>Google Maps' satellite view is a "top-down" or "birds eye" view; most of the high-resolution imagery of cities is aerial photography</a:t>
            </a:r>
          </a:p>
          <a:p>
            <a:pPr marL="0" indent="0">
              <a:buNone/>
            </a:pPr>
            <a:endParaRPr lang="en-IN" dirty="0">
              <a:latin typeface="Georgia" panose="02040502050405020303" pitchFamily="18" charset="0"/>
            </a:endParaRPr>
          </a:p>
        </p:txBody>
      </p:sp>
      <p:pic>
        <p:nvPicPr>
          <p:cNvPr id="4" name="Content Placeholder 4">
            <a:extLst>
              <a:ext uri="{FF2B5EF4-FFF2-40B4-BE49-F238E27FC236}">
                <a16:creationId xmlns:a16="http://schemas.microsoft.com/office/drawing/2014/main" xmlns="" id="{0D1AF33A-108E-415F-BA33-22210D1D552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70679" y="5255948"/>
            <a:ext cx="1602052" cy="1602052"/>
          </a:xfrm>
          <a:prstGeom prst="rect">
            <a:avLst/>
          </a:prstGeom>
        </p:spPr>
      </p:pic>
      <p:pic>
        <p:nvPicPr>
          <p:cNvPr id="6" name="Picture 5">
            <a:extLst>
              <a:ext uri="{FF2B5EF4-FFF2-40B4-BE49-F238E27FC236}">
                <a16:creationId xmlns:a16="http://schemas.microsoft.com/office/drawing/2014/main" xmlns="" id="{7B2D36D5-8762-4F24-BD59-CE5E91DC9031}"/>
              </a:ext>
            </a:extLst>
          </p:cNvPr>
          <p:cNvPicPr>
            <a:picLocks noChangeAspect="1"/>
          </p:cNvPicPr>
          <p:nvPr/>
        </p:nvPicPr>
        <p:blipFill rotWithShape="1">
          <a:blip r:embed="rId3">
            <a:extLst>
              <a:ext uri="{28A0092B-C50C-407E-A947-70E740481C1C}">
                <a14:useLocalDpi xmlns:a14="http://schemas.microsoft.com/office/drawing/2010/main" val="0"/>
              </a:ext>
            </a:extLst>
          </a:blip>
          <a:srcRect l="6970" t="4474" r="6253" b="11726"/>
          <a:stretch/>
        </p:blipFill>
        <p:spPr>
          <a:xfrm>
            <a:off x="2080592" y="395510"/>
            <a:ext cx="755373" cy="973869"/>
          </a:xfrm>
          <a:prstGeom prst="rect">
            <a:avLst/>
          </a:prstGeom>
          <a:ln>
            <a:noFill/>
          </a:ln>
          <a:effectLst>
            <a:softEdge rad="112500"/>
          </a:effectLst>
        </p:spPr>
      </p:pic>
    </p:spTree>
    <p:extLst>
      <p:ext uri="{BB962C8B-B14F-4D97-AF65-F5344CB8AC3E}">
        <p14:creationId xmlns:p14="http://schemas.microsoft.com/office/powerpoint/2010/main" val="4179754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D911A3-AA13-453A-911B-407C9C42161C}"/>
              </a:ext>
            </a:extLst>
          </p:cNvPr>
          <p:cNvSpPr>
            <a:spLocks noGrp="1"/>
          </p:cNvSpPr>
          <p:nvPr>
            <p:ph type="title"/>
          </p:nvPr>
        </p:nvSpPr>
        <p:spPr/>
        <p:txBody>
          <a:bodyPr/>
          <a:lstStyle/>
          <a:p>
            <a:r>
              <a:rPr lang="en-IN" dirty="0">
                <a:solidFill>
                  <a:srgbClr val="FF0000"/>
                </a:solidFill>
                <a:latin typeface="Georgia" panose="02040502050405020303" pitchFamily="18" charset="0"/>
              </a:rPr>
              <a:t>History </a:t>
            </a:r>
          </a:p>
        </p:txBody>
      </p:sp>
      <p:sp>
        <p:nvSpPr>
          <p:cNvPr id="3" name="Content Placeholder 2">
            <a:extLst>
              <a:ext uri="{FF2B5EF4-FFF2-40B4-BE49-F238E27FC236}">
                <a16:creationId xmlns:a16="http://schemas.microsoft.com/office/drawing/2014/main" xmlns="" id="{DAC22A1C-9C42-4BC1-A7BB-A382B3E8E695}"/>
              </a:ext>
            </a:extLst>
          </p:cNvPr>
          <p:cNvSpPr>
            <a:spLocks noGrp="1"/>
          </p:cNvSpPr>
          <p:nvPr>
            <p:ph idx="1"/>
          </p:nvPr>
        </p:nvSpPr>
        <p:spPr/>
        <p:txBody>
          <a:bodyPr/>
          <a:lstStyle/>
          <a:p>
            <a:r>
              <a:rPr lang="en-IN" dirty="0">
                <a:solidFill>
                  <a:schemeClr val="tx1"/>
                </a:solidFill>
                <a:latin typeface="Georgia" panose="02040502050405020303" pitchFamily="18" charset="0"/>
              </a:rPr>
              <a:t/>
            </a:r>
            <a:br>
              <a:rPr lang="en-IN" dirty="0">
                <a:solidFill>
                  <a:schemeClr val="tx1"/>
                </a:solidFill>
                <a:latin typeface="Georgia" panose="02040502050405020303" pitchFamily="18" charset="0"/>
              </a:rPr>
            </a:br>
            <a:r>
              <a:rPr lang="en-IN" dirty="0">
                <a:solidFill>
                  <a:schemeClr val="tx1"/>
                </a:solidFill>
                <a:latin typeface="Georgia" panose="02040502050405020303" pitchFamily="18" charset="0"/>
              </a:rPr>
              <a:t>Google Maps first started as a </a:t>
            </a:r>
            <a:r>
              <a:rPr lang="en-IN" dirty="0">
                <a:solidFill>
                  <a:schemeClr val="tx1"/>
                </a:solidFill>
                <a:latin typeface="Georgia" panose="02040502050405020303" pitchFamily="18" charset="0"/>
                <a:hlinkClick r:id="rId2" tooltip="C++">
                  <a:extLst>
                    <a:ext uri="{A12FA001-AC4F-418D-AE19-62706E023703}">
                      <ahyp:hlinkClr xmlns:ahyp="http://schemas.microsoft.com/office/drawing/2018/hyperlinkcolor" xmlns="" val="tx"/>
                    </a:ext>
                  </a:extLst>
                </a:hlinkClick>
              </a:rPr>
              <a:t>C++</a:t>
            </a:r>
            <a:r>
              <a:rPr lang="en-IN" dirty="0">
                <a:solidFill>
                  <a:schemeClr val="tx1"/>
                </a:solidFill>
                <a:latin typeface="Georgia" panose="02040502050405020303" pitchFamily="18" charset="0"/>
              </a:rPr>
              <a:t> program designed by two Danish brothers, </a:t>
            </a:r>
            <a:r>
              <a:rPr lang="en-IN" dirty="0">
                <a:solidFill>
                  <a:schemeClr val="tx1"/>
                </a:solidFill>
                <a:latin typeface="Georgia" panose="02040502050405020303" pitchFamily="18" charset="0"/>
                <a:hlinkClick r:id="rId3" tooltip="Lars Rasmussen (software developer)">
                  <a:extLst>
                    <a:ext uri="{A12FA001-AC4F-418D-AE19-62706E023703}">
                      <ahyp:hlinkClr xmlns:ahyp="http://schemas.microsoft.com/office/drawing/2018/hyperlinkcolor" xmlns="" val="tx"/>
                    </a:ext>
                  </a:extLst>
                </a:hlinkClick>
              </a:rPr>
              <a:t>Lars</a:t>
            </a:r>
            <a:r>
              <a:rPr lang="en-IN" dirty="0">
                <a:solidFill>
                  <a:schemeClr val="tx1"/>
                </a:solidFill>
                <a:latin typeface="Georgia" panose="02040502050405020303" pitchFamily="18" charset="0"/>
              </a:rPr>
              <a:t> and </a:t>
            </a:r>
            <a:r>
              <a:rPr lang="en-IN" dirty="0">
                <a:solidFill>
                  <a:schemeClr val="tx1"/>
                </a:solidFill>
                <a:latin typeface="Georgia" panose="02040502050405020303" pitchFamily="18" charset="0"/>
                <a:hlinkClick r:id="rId4" tooltip="Jens Eilstrup Rasmussen">
                  <a:extLst>
                    <a:ext uri="{A12FA001-AC4F-418D-AE19-62706E023703}">
                      <ahyp:hlinkClr xmlns:ahyp="http://schemas.microsoft.com/office/drawing/2018/hyperlinkcolor" xmlns="" val="tx"/>
                    </a:ext>
                  </a:extLst>
                </a:hlinkClick>
              </a:rPr>
              <a:t>Jens </a:t>
            </a:r>
            <a:r>
              <a:rPr lang="en-IN" dirty="0" err="1">
                <a:solidFill>
                  <a:schemeClr val="tx1"/>
                </a:solidFill>
                <a:latin typeface="Georgia" panose="02040502050405020303" pitchFamily="18" charset="0"/>
                <a:hlinkClick r:id="rId4" tooltip="Jens Eilstrup Rasmussen">
                  <a:extLst>
                    <a:ext uri="{A12FA001-AC4F-418D-AE19-62706E023703}">
                      <ahyp:hlinkClr xmlns:ahyp="http://schemas.microsoft.com/office/drawing/2018/hyperlinkcolor" xmlns="" val="tx"/>
                    </a:ext>
                  </a:extLst>
                </a:hlinkClick>
              </a:rPr>
              <a:t>Eilstrup</a:t>
            </a:r>
            <a:r>
              <a:rPr lang="en-IN" dirty="0">
                <a:solidFill>
                  <a:schemeClr val="tx1"/>
                </a:solidFill>
                <a:latin typeface="Georgia" panose="02040502050405020303" pitchFamily="18" charset="0"/>
                <a:hlinkClick r:id="rId4" tooltip="Jens Eilstrup Rasmussen">
                  <a:extLst>
                    <a:ext uri="{A12FA001-AC4F-418D-AE19-62706E023703}">
                      <ahyp:hlinkClr xmlns:ahyp="http://schemas.microsoft.com/office/drawing/2018/hyperlinkcolor" xmlns="" val="tx"/>
                    </a:ext>
                  </a:extLst>
                </a:hlinkClick>
              </a:rPr>
              <a:t> Rasmussen</a:t>
            </a:r>
            <a:r>
              <a:rPr lang="en-IN" dirty="0">
                <a:solidFill>
                  <a:schemeClr val="tx1"/>
                </a:solidFill>
                <a:latin typeface="Georgia" panose="02040502050405020303" pitchFamily="18" charset="0"/>
              </a:rPr>
              <a:t>, at the Sydney-based company Where 2 Technologies</a:t>
            </a:r>
          </a:p>
          <a:p>
            <a:r>
              <a:rPr lang="en-IN" dirty="0">
                <a:solidFill>
                  <a:schemeClr val="tx1"/>
                </a:solidFill>
                <a:latin typeface="Georgia" panose="02040502050405020303" pitchFamily="18" charset="0"/>
              </a:rPr>
              <a:t>It was first designed to be separately downloaded by users, but the company later pitched the idea for a purely Web-based product to Google management, changing the method of distribution.</a:t>
            </a:r>
            <a:r>
              <a:rPr lang="en-IN" u="sng" baseline="30000" dirty="0">
                <a:solidFill>
                  <a:schemeClr val="tx1"/>
                </a:solidFill>
                <a:latin typeface="Georgia" panose="02040502050405020303" pitchFamily="18" charset="0"/>
              </a:rPr>
              <a:t>[</a:t>
            </a:r>
          </a:p>
          <a:p>
            <a:r>
              <a:rPr lang="en-IN" dirty="0">
                <a:solidFill>
                  <a:schemeClr val="tx1"/>
                </a:solidFill>
                <a:latin typeface="Georgia" panose="02040502050405020303" pitchFamily="18" charset="0"/>
              </a:rPr>
              <a:t>In October 2004, the company was acquired by </a:t>
            </a:r>
            <a:r>
              <a:rPr lang="en-IN" dirty="0">
                <a:solidFill>
                  <a:schemeClr val="tx1"/>
                </a:solidFill>
                <a:latin typeface="Georgia" panose="02040502050405020303" pitchFamily="18" charset="0"/>
                <a:hlinkClick r:id="rId5" tooltip="Google">
                  <a:extLst>
                    <a:ext uri="{A12FA001-AC4F-418D-AE19-62706E023703}">
                      <ahyp:hlinkClr xmlns:ahyp="http://schemas.microsoft.com/office/drawing/2018/hyperlinkcolor" xmlns="" val="tx"/>
                    </a:ext>
                  </a:extLst>
                </a:hlinkClick>
              </a:rPr>
              <a:t>Google</a:t>
            </a:r>
            <a:r>
              <a:rPr lang="en-IN" dirty="0">
                <a:solidFill>
                  <a:schemeClr val="tx1"/>
                </a:solidFill>
                <a:latin typeface="Georgia" panose="02040502050405020303" pitchFamily="18" charset="0"/>
              </a:rPr>
              <a:t> Inc. where it transformed into the web application Google Maps</a:t>
            </a:r>
          </a:p>
          <a:p>
            <a:r>
              <a:rPr lang="en-IN" dirty="0">
                <a:solidFill>
                  <a:schemeClr val="tx1"/>
                </a:solidFill>
                <a:latin typeface="Georgia" panose="02040502050405020303" pitchFamily="18" charset="0"/>
              </a:rPr>
              <a:t>n September 2004, Google acquired </a:t>
            </a:r>
            <a:r>
              <a:rPr lang="en-IN" dirty="0" err="1">
                <a:solidFill>
                  <a:schemeClr val="tx1"/>
                </a:solidFill>
                <a:latin typeface="Georgia" panose="02040502050405020303" pitchFamily="18" charset="0"/>
              </a:rPr>
              <a:t>ZipDash</a:t>
            </a:r>
            <a:r>
              <a:rPr lang="en-IN" dirty="0">
                <a:solidFill>
                  <a:schemeClr val="tx1"/>
                </a:solidFill>
                <a:latin typeface="Georgia" panose="02040502050405020303" pitchFamily="18" charset="0"/>
              </a:rPr>
              <a:t>, a company that provided </a:t>
            </a:r>
            <a:r>
              <a:rPr lang="en-IN" dirty="0" err="1">
                <a:solidFill>
                  <a:schemeClr val="tx1"/>
                </a:solidFill>
                <a:latin typeface="Georgia" panose="02040502050405020303" pitchFamily="18" charset="0"/>
              </a:rPr>
              <a:t>realtime</a:t>
            </a:r>
            <a:r>
              <a:rPr lang="en-IN" dirty="0">
                <a:solidFill>
                  <a:schemeClr val="tx1"/>
                </a:solidFill>
                <a:latin typeface="Georgia" panose="02040502050405020303" pitchFamily="18" charset="0"/>
              </a:rPr>
              <a:t> traffic analysis</a:t>
            </a:r>
          </a:p>
        </p:txBody>
      </p:sp>
      <p:pic>
        <p:nvPicPr>
          <p:cNvPr id="4" name="Content Placeholder 4">
            <a:extLst>
              <a:ext uri="{FF2B5EF4-FFF2-40B4-BE49-F238E27FC236}">
                <a16:creationId xmlns:a16="http://schemas.microsoft.com/office/drawing/2014/main" xmlns="" id="{0D1AF33A-108E-415F-BA33-22210D1D552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470679" y="5255948"/>
            <a:ext cx="1602052" cy="1602052"/>
          </a:xfrm>
          <a:prstGeom prst="rect">
            <a:avLst/>
          </a:prstGeom>
        </p:spPr>
      </p:pic>
      <p:pic>
        <p:nvPicPr>
          <p:cNvPr id="5" name="Picture 4">
            <a:extLst>
              <a:ext uri="{FF2B5EF4-FFF2-40B4-BE49-F238E27FC236}">
                <a16:creationId xmlns:a16="http://schemas.microsoft.com/office/drawing/2014/main" xmlns="" id="{5542987D-99C9-4A19-BA5D-380BF4D314BB}"/>
              </a:ext>
            </a:extLst>
          </p:cNvPr>
          <p:cNvPicPr>
            <a:picLocks noChangeAspect="1"/>
          </p:cNvPicPr>
          <p:nvPr/>
        </p:nvPicPr>
        <p:blipFill rotWithShape="1">
          <a:blip r:embed="rId7">
            <a:extLst>
              <a:ext uri="{28A0092B-C50C-407E-A947-70E740481C1C}">
                <a14:useLocalDpi xmlns:a14="http://schemas.microsoft.com/office/drawing/2010/main" val="0"/>
              </a:ext>
            </a:extLst>
          </a:blip>
          <a:srcRect l="6970" t="4474" r="6253" b="11726"/>
          <a:stretch/>
        </p:blipFill>
        <p:spPr>
          <a:xfrm>
            <a:off x="2001080" y="336041"/>
            <a:ext cx="755373" cy="973869"/>
          </a:xfrm>
          <a:prstGeom prst="rect">
            <a:avLst/>
          </a:prstGeom>
          <a:ln>
            <a:noFill/>
          </a:ln>
          <a:effectLst>
            <a:softEdge rad="112500"/>
          </a:effectLst>
        </p:spPr>
      </p:pic>
    </p:spTree>
    <p:extLst>
      <p:ext uri="{BB962C8B-B14F-4D97-AF65-F5344CB8AC3E}">
        <p14:creationId xmlns:p14="http://schemas.microsoft.com/office/powerpoint/2010/main" val="231953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D911A3-AA13-453A-911B-407C9C42161C}"/>
              </a:ext>
            </a:extLst>
          </p:cNvPr>
          <p:cNvSpPr>
            <a:spLocks noGrp="1"/>
          </p:cNvSpPr>
          <p:nvPr>
            <p:ph type="title"/>
          </p:nvPr>
        </p:nvSpPr>
        <p:spPr/>
        <p:txBody>
          <a:bodyPr/>
          <a:lstStyle/>
          <a:p>
            <a:r>
              <a:rPr lang="en-IN" dirty="0">
                <a:solidFill>
                  <a:srgbClr val="FF0000"/>
                </a:solidFill>
                <a:latin typeface="Georgia" panose="02040502050405020303" pitchFamily="18" charset="0"/>
              </a:rPr>
              <a:t>How to use google maps</a:t>
            </a:r>
          </a:p>
        </p:txBody>
      </p:sp>
      <p:sp>
        <p:nvSpPr>
          <p:cNvPr id="3" name="Content Placeholder 2">
            <a:extLst>
              <a:ext uri="{FF2B5EF4-FFF2-40B4-BE49-F238E27FC236}">
                <a16:creationId xmlns:a16="http://schemas.microsoft.com/office/drawing/2014/main" xmlns="" id="{DAC22A1C-9C42-4BC1-A7BB-A382B3E8E695}"/>
              </a:ext>
            </a:extLst>
          </p:cNvPr>
          <p:cNvSpPr>
            <a:spLocks noGrp="1"/>
          </p:cNvSpPr>
          <p:nvPr>
            <p:ph idx="1"/>
          </p:nvPr>
        </p:nvSpPr>
        <p:spPr/>
        <p:txBody>
          <a:bodyPr>
            <a:normAutofit fontScale="92500" lnSpcReduction="10000"/>
          </a:bodyPr>
          <a:lstStyle/>
          <a:p>
            <a:r>
              <a:rPr lang="en-IN" dirty="0">
                <a:latin typeface="Georgia" panose="02040502050405020303" pitchFamily="18" charset="0"/>
              </a:rPr>
              <a:t>On your Android phone or tablet, open the Google Maps app</a:t>
            </a:r>
          </a:p>
          <a:p>
            <a:pPr fontAlgn="base"/>
            <a:r>
              <a:rPr lang="en-IN" dirty="0">
                <a:latin typeface="Georgia" panose="02040502050405020303" pitchFamily="18" charset="0"/>
              </a:rPr>
              <a:t>Search for a place or tap it on the </a:t>
            </a:r>
            <a:r>
              <a:rPr lang="en-IN" dirty="0" err="1">
                <a:latin typeface="Georgia" panose="02040502050405020303" pitchFamily="18" charset="0"/>
              </a:rPr>
              <a:t>map.In</a:t>
            </a:r>
            <a:r>
              <a:rPr lang="en-IN" dirty="0">
                <a:latin typeface="Georgia" panose="02040502050405020303" pitchFamily="18" charset="0"/>
              </a:rPr>
              <a:t> the bottom right, tap Directions. If you touch and hold the button instead, you’ll start navigation and can skip steps 4-6</a:t>
            </a:r>
          </a:p>
          <a:p>
            <a:r>
              <a:rPr lang="en-IN" dirty="0">
                <a:latin typeface="Georgia" panose="02040502050405020303" pitchFamily="18" charset="0"/>
              </a:rPr>
              <a:t>To add additional destinations, go to the top right and tap More. Add STOP You can add up to 9 stops. When you are finished, tap Done.</a:t>
            </a:r>
          </a:p>
          <a:p>
            <a:r>
              <a:rPr lang="en-IN" dirty="0">
                <a:latin typeface="Georgia" panose="02040502050405020303" pitchFamily="18" charset="0"/>
              </a:rPr>
              <a:t>Choose one of the following :</a:t>
            </a:r>
          </a:p>
          <a:p>
            <a:pPr marL="0" indent="0">
              <a:buNone/>
            </a:pPr>
            <a:r>
              <a:rPr lang="en-IN" dirty="0">
                <a:latin typeface="Georgia" panose="02040502050405020303" pitchFamily="18" charset="0"/>
              </a:rPr>
              <a:t> Driving,         Transit       Walking     , Rides, Cycling</a:t>
            </a:r>
          </a:p>
          <a:p>
            <a:r>
              <a:rPr lang="en-IN" dirty="0">
                <a:latin typeface="Georgia" panose="02040502050405020303" pitchFamily="18" charset="0"/>
              </a:rPr>
              <a:t>If other routes are available, they will be shown in </a:t>
            </a:r>
            <a:r>
              <a:rPr lang="en-IN" dirty="0" err="1">
                <a:latin typeface="Georgia" panose="02040502050405020303" pitchFamily="18" charset="0"/>
              </a:rPr>
              <a:t>gray</a:t>
            </a:r>
            <a:r>
              <a:rPr lang="en-IN" dirty="0">
                <a:latin typeface="Georgia" panose="02040502050405020303" pitchFamily="18" charset="0"/>
              </a:rPr>
              <a:t> on the map. To follow an alternate route, tap the </a:t>
            </a:r>
            <a:r>
              <a:rPr lang="en-IN" dirty="0" err="1">
                <a:latin typeface="Georgia" panose="02040502050405020303" pitchFamily="18" charset="0"/>
              </a:rPr>
              <a:t>gray</a:t>
            </a:r>
            <a:r>
              <a:rPr lang="en-IN" dirty="0">
                <a:latin typeface="Georgia" panose="02040502050405020303" pitchFamily="18" charset="0"/>
              </a:rPr>
              <a:t> line . To start navigation, tap Start   . If you see “Searching for GPS,” your phone is trying to get a GPS signal. For example, you might be in or near a tunnel, parking garage, or other location where there’s no GPS signal.</a:t>
            </a:r>
          </a:p>
          <a:p>
            <a:r>
              <a:rPr lang="en-IN" dirty="0">
                <a:latin typeface="Georgia" panose="02040502050405020303" pitchFamily="18" charset="0"/>
              </a:rPr>
              <a:t>To stop or cancel navigation, go to the bottom left and tap Close</a:t>
            </a:r>
          </a:p>
          <a:p>
            <a:endParaRPr lang="en-IN" dirty="0">
              <a:solidFill>
                <a:schemeClr val="tx1"/>
              </a:solidFill>
              <a:latin typeface="Georgia" panose="02040502050405020303" pitchFamily="18" charset="0"/>
            </a:endParaRPr>
          </a:p>
        </p:txBody>
      </p:sp>
      <p:pic>
        <p:nvPicPr>
          <p:cNvPr id="4" name="Content Placeholder 4">
            <a:extLst>
              <a:ext uri="{FF2B5EF4-FFF2-40B4-BE49-F238E27FC236}">
                <a16:creationId xmlns:a16="http://schemas.microsoft.com/office/drawing/2014/main" xmlns="" id="{0D1AF33A-108E-415F-BA33-22210D1D552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70679" y="5255948"/>
            <a:ext cx="1602052" cy="1602052"/>
          </a:xfrm>
          <a:prstGeom prst="rect">
            <a:avLst/>
          </a:prstGeom>
        </p:spPr>
      </p:pic>
      <p:sp>
        <p:nvSpPr>
          <p:cNvPr id="10" name="Isosceles Triangle 9">
            <a:extLst>
              <a:ext uri="{FF2B5EF4-FFF2-40B4-BE49-F238E27FC236}">
                <a16:creationId xmlns:a16="http://schemas.microsoft.com/office/drawing/2014/main" xmlns="" id="{CADD8933-3794-4593-92E8-47FADF383CE6}"/>
              </a:ext>
            </a:extLst>
          </p:cNvPr>
          <p:cNvSpPr/>
          <p:nvPr/>
        </p:nvSpPr>
        <p:spPr>
          <a:xfrm>
            <a:off x="9602788" y="4476466"/>
            <a:ext cx="223600" cy="191069"/>
          </a:xfrm>
          <a:prstGeom prst="triangl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IN"/>
          </a:p>
        </p:txBody>
      </p:sp>
      <p:sp>
        <p:nvSpPr>
          <p:cNvPr id="11" name="Multiplication Sign 10">
            <a:extLst>
              <a:ext uri="{FF2B5EF4-FFF2-40B4-BE49-F238E27FC236}">
                <a16:creationId xmlns:a16="http://schemas.microsoft.com/office/drawing/2014/main" xmlns="" id="{B643FF1E-D26E-4A83-81E9-00BDCD437699}"/>
              </a:ext>
            </a:extLst>
          </p:cNvPr>
          <p:cNvSpPr/>
          <p:nvPr/>
        </p:nvSpPr>
        <p:spPr>
          <a:xfrm>
            <a:off x="9902560" y="5255948"/>
            <a:ext cx="535109" cy="476112"/>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pic>
        <p:nvPicPr>
          <p:cNvPr id="13" name="Picture 12">
            <a:extLst>
              <a:ext uri="{FF2B5EF4-FFF2-40B4-BE49-F238E27FC236}">
                <a16:creationId xmlns:a16="http://schemas.microsoft.com/office/drawing/2014/main" xmlns="" id="{337CB3A7-46B2-4EA2-B880-1354EFB823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87492" y="4062686"/>
            <a:ext cx="324347" cy="324347"/>
          </a:xfrm>
          <a:prstGeom prst="rect">
            <a:avLst/>
          </a:prstGeom>
        </p:spPr>
      </p:pic>
      <p:pic>
        <p:nvPicPr>
          <p:cNvPr id="15" name="Picture 14">
            <a:extLst>
              <a:ext uri="{FF2B5EF4-FFF2-40B4-BE49-F238E27FC236}">
                <a16:creationId xmlns:a16="http://schemas.microsoft.com/office/drawing/2014/main" xmlns="" id="{C449A721-BCF1-4527-9A81-B14155A6E37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70125" y="4031045"/>
            <a:ext cx="324347" cy="324347"/>
          </a:xfrm>
          <a:prstGeom prst="rect">
            <a:avLst/>
          </a:prstGeom>
        </p:spPr>
      </p:pic>
      <p:pic>
        <p:nvPicPr>
          <p:cNvPr id="17" name="Picture 16">
            <a:extLst>
              <a:ext uri="{FF2B5EF4-FFF2-40B4-BE49-F238E27FC236}">
                <a16:creationId xmlns:a16="http://schemas.microsoft.com/office/drawing/2014/main" xmlns="" id="{8129BEC2-8B20-446E-94EF-2B510A86E2F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574656" y="3990769"/>
            <a:ext cx="404898" cy="404898"/>
          </a:xfrm>
          <a:prstGeom prst="rect">
            <a:avLst/>
          </a:prstGeom>
        </p:spPr>
      </p:pic>
      <p:pic>
        <p:nvPicPr>
          <p:cNvPr id="19" name="Picture 18">
            <a:extLst>
              <a:ext uri="{FF2B5EF4-FFF2-40B4-BE49-F238E27FC236}">
                <a16:creationId xmlns:a16="http://schemas.microsoft.com/office/drawing/2014/main" xmlns="" id="{7C02C2F0-BA21-4808-B82F-237CAA22286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688250" y="3950494"/>
            <a:ext cx="404898" cy="404898"/>
          </a:xfrm>
          <a:prstGeom prst="rect">
            <a:avLst/>
          </a:prstGeom>
        </p:spPr>
      </p:pic>
      <p:pic>
        <p:nvPicPr>
          <p:cNvPr id="12" name="Picture 11">
            <a:extLst>
              <a:ext uri="{FF2B5EF4-FFF2-40B4-BE49-F238E27FC236}">
                <a16:creationId xmlns:a16="http://schemas.microsoft.com/office/drawing/2014/main" xmlns="" id="{99A06C63-9271-43E2-B304-7FED276BB9FD}"/>
              </a:ext>
            </a:extLst>
          </p:cNvPr>
          <p:cNvPicPr>
            <a:picLocks noChangeAspect="1"/>
          </p:cNvPicPr>
          <p:nvPr/>
        </p:nvPicPr>
        <p:blipFill rotWithShape="1">
          <a:blip r:embed="rId7">
            <a:extLst>
              <a:ext uri="{28A0092B-C50C-407E-A947-70E740481C1C}">
                <a14:useLocalDpi xmlns:a14="http://schemas.microsoft.com/office/drawing/2010/main" val="0"/>
              </a:ext>
            </a:extLst>
          </a:blip>
          <a:srcRect l="6970" t="4474" r="6253" b="11726"/>
          <a:stretch/>
        </p:blipFill>
        <p:spPr>
          <a:xfrm>
            <a:off x="1961323" y="395510"/>
            <a:ext cx="755373" cy="973869"/>
          </a:xfrm>
          <a:prstGeom prst="rect">
            <a:avLst/>
          </a:prstGeom>
          <a:ln>
            <a:noFill/>
          </a:ln>
          <a:effectLst>
            <a:softEdge rad="112500"/>
          </a:effectLst>
        </p:spPr>
      </p:pic>
    </p:spTree>
    <p:extLst>
      <p:ext uri="{BB962C8B-B14F-4D97-AF65-F5344CB8AC3E}">
        <p14:creationId xmlns:p14="http://schemas.microsoft.com/office/powerpoint/2010/main" val="500077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down)">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fade">
                                      <p:cBhvr>
                                        <p:cTn id="18" dur="1000"/>
                                        <p:tgtEl>
                                          <p:spTgt spid="17"/>
                                        </p:tgtEl>
                                      </p:cBhvr>
                                    </p:animEffect>
                                    <p:anim calcmode="lin" valueType="num">
                                      <p:cBhvr>
                                        <p:cTn id="19" dur="1000" fill="hold"/>
                                        <p:tgtEl>
                                          <p:spTgt spid="17"/>
                                        </p:tgtEl>
                                        <p:attrNameLst>
                                          <p:attrName>ppt_x</p:attrName>
                                        </p:attrNameLst>
                                      </p:cBhvr>
                                      <p:tavLst>
                                        <p:tav tm="0">
                                          <p:val>
                                            <p:strVal val="#ppt_x"/>
                                          </p:val>
                                        </p:tav>
                                        <p:tav tm="100000">
                                          <p:val>
                                            <p:strVal val="#ppt_x"/>
                                          </p:val>
                                        </p:tav>
                                      </p:tavLst>
                                    </p:anim>
                                    <p:anim calcmode="lin" valueType="num">
                                      <p:cBhvr>
                                        <p:cTn id="20"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barn(inVertical)">
                                      <p:cBhvr>
                                        <p:cTn id="25" dur="500"/>
                                        <p:tgtEl>
                                          <p:spTgt spid="15"/>
                                        </p:tgtEl>
                                      </p:cBhvr>
                                    </p:animEffect>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nodeType="click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circle(in)">
                                      <p:cBhvr>
                                        <p:cTn id="30"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solidFill>
                  <a:srgbClr val="FF0000"/>
                </a:solidFill>
              </a:rPr>
              <a:t>USE IN A MOBILE</a:t>
            </a:r>
            <a:endParaRPr lang="en-IN" b="1" dirty="0">
              <a:solidFill>
                <a:srgbClr val="FF0000"/>
              </a:solidFill>
            </a:endParaRP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78482" y="2414594"/>
            <a:ext cx="2372389" cy="3778250"/>
          </a:xfrm>
        </p:spPr>
      </p:pic>
      <p:sp>
        <p:nvSpPr>
          <p:cNvPr id="6" name="TextBox 5"/>
          <p:cNvSpPr txBox="1"/>
          <p:nvPr/>
        </p:nvSpPr>
        <p:spPr>
          <a:xfrm>
            <a:off x="406400" y="1777312"/>
            <a:ext cx="5416061" cy="584775"/>
          </a:xfrm>
          <a:prstGeom prst="rect">
            <a:avLst/>
          </a:prstGeom>
          <a:noFill/>
        </p:spPr>
        <p:txBody>
          <a:bodyPr wrap="square" rtlCol="0">
            <a:spAutoFit/>
          </a:bodyPr>
          <a:lstStyle/>
          <a:p>
            <a:r>
              <a:rPr lang="en-IN" sz="3200" b="1" dirty="0" smtClean="0">
                <a:solidFill>
                  <a:srgbClr val="FF0000"/>
                </a:solidFill>
              </a:rPr>
              <a:t>STEP 1- </a:t>
            </a:r>
            <a:r>
              <a:rPr lang="en-IN" sz="2400" b="1" dirty="0" smtClean="0">
                <a:solidFill>
                  <a:srgbClr val="FF0000"/>
                </a:solidFill>
              </a:rPr>
              <a:t>Select </a:t>
            </a:r>
            <a:r>
              <a:rPr lang="en-IN" sz="2400" b="1" dirty="0" err="1" smtClean="0">
                <a:solidFill>
                  <a:srgbClr val="FF0000"/>
                </a:solidFill>
              </a:rPr>
              <a:t>google</a:t>
            </a:r>
            <a:r>
              <a:rPr lang="en-IN" sz="2400" b="1" dirty="0" smtClean="0">
                <a:solidFill>
                  <a:srgbClr val="FF0000"/>
                </a:solidFill>
              </a:rPr>
              <a:t>  map </a:t>
            </a:r>
            <a:endParaRPr lang="en-IN" sz="2400" b="1" dirty="0">
              <a:solidFill>
                <a:srgbClr val="FF0000"/>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42101" y="2362087"/>
            <a:ext cx="2289468" cy="3704492"/>
          </a:xfrm>
          <a:prstGeom prst="rect">
            <a:avLst/>
          </a:prstGeom>
        </p:spPr>
      </p:pic>
      <p:sp>
        <p:nvSpPr>
          <p:cNvPr id="8" name="TextBox 7"/>
          <p:cNvSpPr txBox="1"/>
          <p:nvPr/>
        </p:nvSpPr>
        <p:spPr>
          <a:xfrm>
            <a:off x="6463324" y="1375509"/>
            <a:ext cx="4572880" cy="954107"/>
          </a:xfrm>
          <a:prstGeom prst="rect">
            <a:avLst/>
          </a:prstGeom>
          <a:noFill/>
        </p:spPr>
        <p:txBody>
          <a:bodyPr wrap="square" rtlCol="0">
            <a:spAutoFit/>
          </a:bodyPr>
          <a:lstStyle/>
          <a:p>
            <a:r>
              <a:rPr lang="en-IN" sz="3200" b="1" dirty="0" smtClean="0">
                <a:solidFill>
                  <a:srgbClr val="FF0000"/>
                </a:solidFill>
              </a:rPr>
              <a:t>STEP 2 </a:t>
            </a:r>
            <a:r>
              <a:rPr lang="en-IN" b="1" dirty="0" smtClean="0">
                <a:solidFill>
                  <a:srgbClr val="FF0000"/>
                </a:solidFill>
              </a:rPr>
              <a:t>– </a:t>
            </a:r>
            <a:r>
              <a:rPr lang="en-IN" sz="2400" b="1" dirty="0" smtClean="0">
                <a:solidFill>
                  <a:srgbClr val="FF0000"/>
                </a:solidFill>
              </a:rPr>
              <a:t>select destination and search</a:t>
            </a:r>
            <a:endParaRPr lang="en-IN" sz="2400" b="1" dirty="0">
              <a:solidFill>
                <a:srgbClr val="FF0000"/>
              </a:solidFill>
            </a:endParaRPr>
          </a:p>
        </p:txBody>
      </p:sp>
    </p:spTree>
    <p:extLst>
      <p:ext uri="{BB962C8B-B14F-4D97-AF65-F5344CB8AC3E}">
        <p14:creationId xmlns:p14="http://schemas.microsoft.com/office/powerpoint/2010/main" val="1892434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arn(inVertical)">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 fill="hold"/>
                                        <p:tgtEl>
                                          <p:spTgt spid="6"/>
                                        </p:tgtEl>
                                        <p:attrNameLst>
                                          <p:attrName>ppt_x</p:attrName>
                                        </p:attrNameLst>
                                      </p:cBhvr>
                                      <p:tavLst>
                                        <p:tav tm="0">
                                          <p:val>
                                            <p:strVal val="#ppt_x"/>
                                          </p:val>
                                        </p:tav>
                                        <p:tav tm="100000">
                                          <p:val>
                                            <p:strVal val="#ppt_x"/>
                                          </p:val>
                                        </p:tav>
                                      </p:tavLst>
                                    </p:anim>
                                    <p:anim calcmode="lin" valueType="num">
                                      <p:cBhvr additive="base">
                                        <p:cTn id="1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wipe(down)">
                                      <p:cBhvr>
                                        <p:cTn id="24" dur="500"/>
                                        <p:tgtEl>
                                          <p:spTgt spid="8"/>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barn(inVertical)">
                                      <p:cBhvr>
                                        <p:cTn id="2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D911A3-AA13-453A-911B-407C9C42161C}"/>
              </a:ext>
            </a:extLst>
          </p:cNvPr>
          <p:cNvSpPr>
            <a:spLocks noGrp="1"/>
          </p:cNvSpPr>
          <p:nvPr>
            <p:ph type="title"/>
          </p:nvPr>
        </p:nvSpPr>
        <p:spPr/>
        <p:txBody>
          <a:bodyPr>
            <a:normAutofit/>
          </a:bodyPr>
          <a:lstStyle/>
          <a:p>
            <a:r>
              <a:rPr lang="en-IN" dirty="0">
                <a:solidFill>
                  <a:srgbClr val="FF0000"/>
                </a:solidFill>
                <a:latin typeface="Georgia" panose="02040502050405020303" pitchFamily="18" charset="0"/>
              </a:rPr>
              <a:t> Advantages of Using the Google Maps</a:t>
            </a:r>
            <a:br>
              <a:rPr lang="en-IN" dirty="0">
                <a:solidFill>
                  <a:srgbClr val="FF0000"/>
                </a:solidFill>
                <a:latin typeface="Georgia" panose="02040502050405020303" pitchFamily="18" charset="0"/>
              </a:rPr>
            </a:br>
            <a:endParaRPr lang="en-IN" dirty="0">
              <a:solidFill>
                <a:srgbClr val="FF0000"/>
              </a:solidFill>
              <a:latin typeface="Georgia" panose="02040502050405020303" pitchFamily="18" charset="0"/>
            </a:endParaRPr>
          </a:p>
        </p:txBody>
      </p:sp>
      <p:sp>
        <p:nvSpPr>
          <p:cNvPr id="3" name="Content Placeholder 2">
            <a:extLst>
              <a:ext uri="{FF2B5EF4-FFF2-40B4-BE49-F238E27FC236}">
                <a16:creationId xmlns:a16="http://schemas.microsoft.com/office/drawing/2014/main" xmlns="" id="{DAC22A1C-9C42-4BC1-A7BB-A382B3E8E695}"/>
              </a:ext>
            </a:extLst>
          </p:cNvPr>
          <p:cNvSpPr>
            <a:spLocks noGrp="1"/>
          </p:cNvSpPr>
          <p:nvPr>
            <p:ph idx="1"/>
          </p:nvPr>
        </p:nvSpPr>
        <p:spPr>
          <a:xfrm>
            <a:off x="2589212" y="2146852"/>
            <a:ext cx="8915400" cy="3777622"/>
          </a:xfrm>
        </p:spPr>
        <p:txBody>
          <a:bodyPr>
            <a:normAutofit fontScale="92500" lnSpcReduction="10000"/>
          </a:bodyPr>
          <a:lstStyle/>
          <a:p>
            <a:r>
              <a:rPr lang="en-IN" dirty="0"/>
              <a:t>Google Maps </a:t>
            </a:r>
            <a:r>
              <a:rPr lang="en-IN" b="1" dirty="0">
                <a:solidFill>
                  <a:schemeClr val="accent5">
                    <a:lumMod val="75000"/>
                  </a:schemeClr>
                </a:solidFill>
              </a:rPr>
              <a:t>provides the layout of roads, the locations of cities and towns</a:t>
            </a:r>
            <a:r>
              <a:rPr lang="en-IN" dirty="0"/>
              <a:t>, state boundaries, geographical features, restaurant reviews and satellite images </a:t>
            </a:r>
          </a:p>
          <a:p>
            <a:r>
              <a:rPr lang="en-IN" dirty="0"/>
              <a:t>You can </a:t>
            </a:r>
            <a:r>
              <a:rPr lang="en-IN" dirty="0">
                <a:solidFill>
                  <a:schemeClr val="tx1"/>
                </a:solidFill>
                <a:hlinkClick r:id="rId2">
                  <a:extLst>
                    <a:ext uri="{A12FA001-AC4F-418D-AE19-62706E023703}">
                      <ahyp:hlinkClr xmlns:ahyp="http://schemas.microsoft.com/office/drawing/2018/hyperlinkcolor" xmlns="" val="tx"/>
                    </a:ext>
                  </a:extLst>
                </a:hlinkClick>
              </a:rPr>
              <a:t>share</a:t>
            </a:r>
            <a:r>
              <a:rPr lang="en-IN" dirty="0">
                <a:solidFill>
                  <a:schemeClr val="tx1"/>
                </a:solidFill>
              </a:rPr>
              <a:t> Maps with family, friends and colleagues, which </a:t>
            </a:r>
            <a:r>
              <a:rPr lang="en-IN" b="1" dirty="0">
                <a:solidFill>
                  <a:schemeClr val="accent5">
                    <a:lumMod val="75000"/>
                  </a:schemeClr>
                </a:solidFill>
              </a:rPr>
              <a:t>makes gatherings easier to plan and coordinate.</a:t>
            </a:r>
          </a:p>
          <a:p>
            <a:r>
              <a:rPr lang="en-IN" dirty="0">
                <a:solidFill>
                  <a:schemeClr val="tx1"/>
                </a:solidFill>
              </a:rPr>
              <a:t>The Google Maps website gives you directions for trips by car, bike, foot or public transportation. The service has local bus and train schedules for many cities including </a:t>
            </a:r>
            <a:r>
              <a:rPr lang="en-IN" dirty="0">
                <a:solidFill>
                  <a:schemeClr val="tx1"/>
                </a:solidFill>
                <a:hlinkClick r:id="rId3">
                  <a:extLst>
                    <a:ext uri="{A12FA001-AC4F-418D-AE19-62706E023703}">
                      <ahyp:hlinkClr xmlns:ahyp="http://schemas.microsoft.com/office/drawing/2018/hyperlinkcolor" xmlns="" val="tx"/>
                    </a:ext>
                  </a:extLst>
                </a:hlinkClick>
              </a:rPr>
              <a:t>bus and stop numbers and transfer points</a:t>
            </a:r>
            <a:r>
              <a:rPr lang="en-IN" dirty="0">
                <a:solidFill>
                  <a:schemeClr val="tx1"/>
                </a:solidFill>
              </a:rPr>
              <a:t>. For longer trips, Google provides airline information including ticket price and carriers that serve your destination</a:t>
            </a:r>
          </a:p>
          <a:p>
            <a:r>
              <a:rPr lang="en-IN" dirty="0">
                <a:solidFill>
                  <a:schemeClr val="tx1"/>
                </a:solidFill>
              </a:rPr>
              <a:t>Google began offering </a:t>
            </a:r>
            <a:r>
              <a:rPr lang="en-IN" b="1" dirty="0">
                <a:solidFill>
                  <a:schemeClr val="accent5">
                    <a:lumMod val="75000"/>
                  </a:schemeClr>
                </a:solidFill>
              </a:rPr>
              <a:t>traffic data </a:t>
            </a:r>
            <a:r>
              <a:rPr lang="en-IN" dirty="0">
                <a:solidFill>
                  <a:schemeClr val="tx1"/>
                </a:solidFill>
              </a:rPr>
              <a:t>as a </a:t>
            </a:r>
            <a:r>
              <a:rPr lang="en-IN" dirty="0" err="1">
                <a:solidFill>
                  <a:schemeClr val="tx1"/>
                </a:solidFill>
              </a:rPr>
              <a:t>colored</a:t>
            </a:r>
            <a:r>
              <a:rPr lang="en-IN" dirty="0">
                <a:solidFill>
                  <a:schemeClr val="tx1"/>
                </a:solidFill>
              </a:rPr>
              <a:t> overlay on top of roads and motorways to represent the speed of traffic. </a:t>
            </a:r>
            <a:r>
              <a:rPr lang="en-IN" dirty="0">
                <a:solidFill>
                  <a:schemeClr val="tx1"/>
                </a:solidFill>
                <a:hlinkClick r:id="rId4" tooltip="Crowdsourcing">
                  <a:extLst>
                    <a:ext uri="{A12FA001-AC4F-418D-AE19-62706E023703}">
                      <ahyp:hlinkClr xmlns:ahyp="http://schemas.microsoft.com/office/drawing/2018/hyperlinkcolor" xmlns="" val="tx"/>
                    </a:ext>
                  </a:extLst>
                </a:hlinkClick>
              </a:rPr>
              <a:t>Crowdsourcing</a:t>
            </a:r>
            <a:r>
              <a:rPr lang="en-IN" dirty="0">
                <a:solidFill>
                  <a:schemeClr val="tx1"/>
                </a:solidFill>
              </a:rPr>
              <a:t> </a:t>
            </a:r>
            <a:r>
              <a:rPr lang="en-IN" dirty="0"/>
              <a:t>is used to obtain the GPS-determined locations of a large number of </a:t>
            </a:r>
            <a:r>
              <a:rPr lang="en-IN" dirty="0" err="1"/>
              <a:t>cellphone</a:t>
            </a:r>
            <a:r>
              <a:rPr lang="en-IN" dirty="0"/>
              <a:t> users, from which live traffic maps are produced</a:t>
            </a:r>
          </a:p>
        </p:txBody>
      </p:sp>
      <p:pic>
        <p:nvPicPr>
          <p:cNvPr id="4" name="Content Placeholder 4">
            <a:extLst>
              <a:ext uri="{FF2B5EF4-FFF2-40B4-BE49-F238E27FC236}">
                <a16:creationId xmlns:a16="http://schemas.microsoft.com/office/drawing/2014/main" xmlns="" id="{0D1AF33A-108E-415F-BA33-22210D1D552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70679" y="5255948"/>
            <a:ext cx="1602052" cy="1602052"/>
          </a:xfrm>
          <a:prstGeom prst="rect">
            <a:avLst/>
          </a:prstGeom>
        </p:spPr>
      </p:pic>
      <p:pic>
        <p:nvPicPr>
          <p:cNvPr id="5" name="Picture 4">
            <a:extLst>
              <a:ext uri="{FF2B5EF4-FFF2-40B4-BE49-F238E27FC236}">
                <a16:creationId xmlns:a16="http://schemas.microsoft.com/office/drawing/2014/main" xmlns="" id="{C8A49A6C-0EE4-47A7-96F3-AD8C51CA7D55}"/>
              </a:ext>
            </a:extLst>
          </p:cNvPr>
          <p:cNvPicPr>
            <a:picLocks noChangeAspect="1"/>
          </p:cNvPicPr>
          <p:nvPr/>
        </p:nvPicPr>
        <p:blipFill rotWithShape="1">
          <a:blip r:embed="rId6">
            <a:extLst>
              <a:ext uri="{28A0092B-C50C-407E-A947-70E740481C1C}">
                <a14:useLocalDpi xmlns:a14="http://schemas.microsoft.com/office/drawing/2010/main" val="0"/>
              </a:ext>
            </a:extLst>
          </a:blip>
          <a:srcRect l="6970" t="4474" r="6253" b="11726"/>
          <a:stretch/>
        </p:blipFill>
        <p:spPr>
          <a:xfrm>
            <a:off x="2080592" y="395510"/>
            <a:ext cx="755373" cy="973869"/>
          </a:xfrm>
          <a:prstGeom prst="rect">
            <a:avLst/>
          </a:prstGeom>
          <a:ln>
            <a:noFill/>
          </a:ln>
          <a:effectLst>
            <a:softEdge rad="112500"/>
          </a:effectLst>
        </p:spPr>
      </p:pic>
    </p:spTree>
    <p:extLst>
      <p:ext uri="{BB962C8B-B14F-4D97-AF65-F5344CB8AC3E}">
        <p14:creationId xmlns:p14="http://schemas.microsoft.com/office/powerpoint/2010/main" val="3635208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390551-0074-48EB-9735-8F8BAE2B2C93}"/>
              </a:ext>
            </a:extLst>
          </p:cNvPr>
          <p:cNvSpPr>
            <a:spLocks noGrp="1"/>
          </p:cNvSpPr>
          <p:nvPr>
            <p:ph type="title"/>
          </p:nvPr>
        </p:nvSpPr>
        <p:spPr/>
        <p:txBody>
          <a:bodyPr/>
          <a:lstStyle/>
          <a:p>
            <a:r>
              <a:rPr lang="en-IN" dirty="0">
                <a:solidFill>
                  <a:srgbClr val="FF0000"/>
                </a:solidFill>
                <a:latin typeface="Georgia" panose="02040502050405020303" pitchFamily="18" charset="0"/>
              </a:rPr>
              <a:t>Disadvantages of Using the Google Maps</a:t>
            </a:r>
            <a:r>
              <a:rPr lang="en-IN" dirty="0">
                <a:latin typeface="Georgia" panose="02040502050405020303" pitchFamily="18" charset="0"/>
              </a:rPr>
              <a:t/>
            </a:r>
            <a:br>
              <a:rPr lang="en-IN" dirty="0">
                <a:latin typeface="Georgia" panose="02040502050405020303" pitchFamily="18" charset="0"/>
              </a:rPr>
            </a:br>
            <a:endParaRPr lang="en-IN" dirty="0">
              <a:latin typeface="Georgia" panose="02040502050405020303" pitchFamily="18" charset="0"/>
            </a:endParaRPr>
          </a:p>
        </p:txBody>
      </p:sp>
      <p:sp>
        <p:nvSpPr>
          <p:cNvPr id="11" name="Content Placeholder 10">
            <a:extLst>
              <a:ext uri="{FF2B5EF4-FFF2-40B4-BE49-F238E27FC236}">
                <a16:creationId xmlns:a16="http://schemas.microsoft.com/office/drawing/2014/main" xmlns="" id="{49468703-98A3-42A6-BD4A-645876640BB4}"/>
              </a:ext>
            </a:extLst>
          </p:cNvPr>
          <p:cNvSpPr>
            <a:spLocks noGrp="1"/>
          </p:cNvSpPr>
          <p:nvPr>
            <p:ph idx="1"/>
          </p:nvPr>
        </p:nvSpPr>
        <p:spPr/>
        <p:txBody>
          <a:bodyPr>
            <a:normAutofit/>
          </a:bodyPr>
          <a:lstStyle/>
          <a:p>
            <a:pPr fontAlgn="base"/>
            <a:r>
              <a:rPr lang="en-IN" sz="1600" b="1" dirty="0">
                <a:solidFill>
                  <a:schemeClr val="accent5">
                    <a:lumMod val="75000"/>
                  </a:schemeClr>
                </a:solidFill>
                <a:latin typeface="Georgia" panose="02040502050405020303" pitchFamily="18" charset="0"/>
              </a:rPr>
              <a:t>Limited Accuracy </a:t>
            </a:r>
            <a:r>
              <a:rPr lang="en-IN" sz="1600" dirty="0">
                <a:solidFill>
                  <a:schemeClr val="tx1"/>
                </a:solidFill>
                <a:latin typeface="Georgia" panose="02040502050405020303" pitchFamily="18" charset="0"/>
              </a:rPr>
              <a:t>: Information in Google Maps may have </a:t>
            </a:r>
            <a:r>
              <a:rPr lang="en-IN" sz="1600" dirty="0">
                <a:solidFill>
                  <a:schemeClr val="tx1"/>
                </a:solidFill>
                <a:latin typeface="Georgia" panose="02040502050405020303" pitchFamily="18" charset="0"/>
                <a:hlinkClick r:id="rId2">
                  <a:extLst>
                    <a:ext uri="{A12FA001-AC4F-418D-AE19-62706E023703}">
                      <ahyp:hlinkClr xmlns:ahyp="http://schemas.microsoft.com/office/drawing/2018/hyperlinkcolor" xmlns="" val="tx"/>
                    </a:ext>
                  </a:extLst>
                </a:hlinkClick>
              </a:rPr>
              <a:t>errors</a:t>
            </a:r>
            <a:r>
              <a:rPr lang="en-IN" sz="1600" dirty="0">
                <a:solidFill>
                  <a:schemeClr val="tx1"/>
                </a:solidFill>
                <a:latin typeface="Georgia" panose="02040502050405020303" pitchFamily="18" charset="0"/>
              </a:rPr>
              <a:t>. Occasionally, ambiguities and flaws in location data may produce a route that doesn't take you to the destination you expect. Google Maps does not have up-to-the-minute information on unusual conditions, such as roads damaged by weather, blocked by street fairs or altered by recent construction work. </a:t>
            </a:r>
          </a:p>
          <a:p>
            <a:pPr fontAlgn="base"/>
            <a:r>
              <a:rPr lang="en-IN" sz="1600" b="1" dirty="0">
                <a:solidFill>
                  <a:schemeClr val="accent5">
                    <a:lumMod val="75000"/>
                  </a:schemeClr>
                </a:solidFill>
                <a:latin typeface="Georgia" panose="02040502050405020303" pitchFamily="18" charset="0"/>
              </a:rPr>
              <a:t>Use by Criminals </a:t>
            </a:r>
            <a:r>
              <a:rPr lang="en-IN" sz="1600" dirty="0">
                <a:solidFill>
                  <a:schemeClr val="tx1"/>
                </a:solidFill>
                <a:latin typeface="Georgia" panose="02040502050405020303" pitchFamily="18" charset="0"/>
              </a:rPr>
              <a:t>:The convenience afforded by Google Maps is not lost on thieves. Street View images can spot belongings momentarily exposed through windows or open doors.</a:t>
            </a:r>
          </a:p>
          <a:p>
            <a:pPr fontAlgn="base"/>
            <a:r>
              <a:rPr lang="en-IN" sz="1600" b="1" dirty="0">
                <a:solidFill>
                  <a:schemeClr val="accent5">
                    <a:lumMod val="75000"/>
                  </a:schemeClr>
                </a:solidFill>
                <a:latin typeface="Georgia" panose="02040502050405020303" pitchFamily="18" charset="0"/>
              </a:rPr>
              <a:t>Offensive and Shocking Material </a:t>
            </a:r>
            <a:r>
              <a:rPr lang="en-IN" sz="1600" dirty="0">
                <a:solidFill>
                  <a:schemeClr val="tx1"/>
                </a:solidFill>
                <a:latin typeface="Georgia" panose="02040502050405020303" pitchFamily="18" charset="0"/>
              </a:rPr>
              <a:t>:The extra information that Google Maps provides, including Street View images and material from the public, sometimes has content Google has to remove. The Street View camera, for example, occasionally captures images of criminal </a:t>
            </a:r>
            <a:r>
              <a:rPr lang="en-IN" sz="1600" dirty="0" err="1">
                <a:solidFill>
                  <a:schemeClr val="tx1"/>
                </a:solidFill>
                <a:latin typeface="Georgia" panose="02040502050405020303" pitchFamily="18" charset="0"/>
              </a:rPr>
              <a:t>behavior</a:t>
            </a:r>
            <a:r>
              <a:rPr lang="en-IN" sz="1600" dirty="0">
                <a:solidFill>
                  <a:schemeClr val="tx1"/>
                </a:solidFill>
                <a:latin typeface="Georgia" panose="02040502050405020303" pitchFamily="18" charset="0"/>
              </a:rPr>
              <a:t> as it passes along country roads and through </a:t>
            </a:r>
            <a:r>
              <a:rPr lang="en-IN" sz="1600" dirty="0" err="1">
                <a:solidFill>
                  <a:schemeClr val="tx1"/>
                </a:solidFill>
                <a:latin typeface="Georgia" panose="02040502050405020303" pitchFamily="18" charset="0"/>
              </a:rPr>
              <a:t>neighborhoods</a:t>
            </a:r>
            <a:r>
              <a:rPr lang="en-IN" sz="1600" dirty="0">
                <a:solidFill>
                  <a:schemeClr val="tx1"/>
                </a:solidFill>
                <a:latin typeface="Georgia" panose="02040502050405020303" pitchFamily="18" charset="0"/>
              </a:rPr>
              <a:t>. Disturbing images and </a:t>
            </a:r>
            <a:r>
              <a:rPr lang="en-IN" sz="1600" dirty="0" err="1">
                <a:solidFill>
                  <a:schemeClr val="tx1"/>
                </a:solidFill>
                <a:latin typeface="Georgia" panose="02040502050405020303" pitchFamily="18" charset="0"/>
              </a:rPr>
              <a:t>off-color</a:t>
            </a:r>
            <a:r>
              <a:rPr lang="en-IN" sz="1600" dirty="0">
                <a:solidFill>
                  <a:schemeClr val="tx1"/>
                </a:solidFill>
                <a:latin typeface="Georgia" panose="02040502050405020303" pitchFamily="18" charset="0"/>
              </a:rPr>
              <a:t> and even racist public comments and references have appeared on the maps themselves.</a:t>
            </a:r>
          </a:p>
          <a:p>
            <a:pPr fontAlgn="base"/>
            <a:endParaRPr lang="en-IN" sz="1600" dirty="0">
              <a:solidFill>
                <a:schemeClr val="tx1"/>
              </a:solidFill>
              <a:latin typeface="Georgia" panose="02040502050405020303" pitchFamily="18" charset="0"/>
            </a:endParaRPr>
          </a:p>
        </p:txBody>
      </p:sp>
      <p:pic>
        <p:nvPicPr>
          <p:cNvPr id="4" name="Picture 3">
            <a:extLst>
              <a:ext uri="{FF2B5EF4-FFF2-40B4-BE49-F238E27FC236}">
                <a16:creationId xmlns:a16="http://schemas.microsoft.com/office/drawing/2014/main" xmlns="" id="{F2F648E4-AE6E-46BB-A83A-35396A7CAC92}"/>
              </a:ext>
            </a:extLst>
          </p:cNvPr>
          <p:cNvPicPr>
            <a:picLocks noChangeAspect="1"/>
          </p:cNvPicPr>
          <p:nvPr/>
        </p:nvPicPr>
        <p:blipFill rotWithShape="1">
          <a:blip r:embed="rId3">
            <a:extLst>
              <a:ext uri="{28A0092B-C50C-407E-A947-70E740481C1C}">
                <a14:useLocalDpi xmlns:a14="http://schemas.microsoft.com/office/drawing/2010/main" val="0"/>
              </a:ext>
            </a:extLst>
          </a:blip>
          <a:srcRect l="6970" t="4474" r="6253" b="11726"/>
          <a:stretch/>
        </p:blipFill>
        <p:spPr>
          <a:xfrm>
            <a:off x="2027584" y="395510"/>
            <a:ext cx="755373" cy="973869"/>
          </a:xfrm>
          <a:prstGeom prst="rect">
            <a:avLst/>
          </a:prstGeom>
          <a:ln>
            <a:noFill/>
          </a:ln>
          <a:effectLst>
            <a:softEdge rad="112500"/>
          </a:effectLst>
        </p:spPr>
      </p:pic>
    </p:spTree>
    <p:extLst>
      <p:ext uri="{BB962C8B-B14F-4D97-AF65-F5344CB8AC3E}">
        <p14:creationId xmlns:p14="http://schemas.microsoft.com/office/powerpoint/2010/main" val="1474755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barn(inVertical)">
                                      <p:cBhvr>
                                        <p:cTn id="12" dur="5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nodeType="click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anim calcmode="lin" valueType="num">
                                      <p:cBhvr>
                                        <p:cTn id="17" dur="1000" fill="hold"/>
                                        <p:tgtEl>
                                          <p:spTgt spid="11">
                                            <p:txEl>
                                              <p:pRg st="2" end="2"/>
                                            </p:txEl>
                                          </p:spTgt>
                                        </p:tgtEl>
                                        <p:attrNameLst>
                                          <p:attrName>ppt_w</p:attrName>
                                        </p:attrNameLst>
                                      </p:cBhvr>
                                      <p:tavLst>
                                        <p:tav tm="0">
                                          <p:val>
                                            <p:fltVal val="0"/>
                                          </p:val>
                                        </p:tav>
                                        <p:tav tm="100000">
                                          <p:val>
                                            <p:strVal val="#ppt_w"/>
                                          </p:val>
                                        </p:tav>
                                      </p:tavLst>
                                    </p:anim>
                                    <p:anim calcmode="lin" valueType="num">
                                      <p:cBhvr>
                                        <p:cTn id="18" dur="1000" fill="hold"/>
                                        <p:tgtEl>
                                          <p:spTgt spid="11">
                                            <p:txEl>
                                              <p:pRg st="2" end="2"/>
                                            </p:txEl>
                                          </p:spTgt>
                                        </p:tgtEl>
                                        <p:attrNameLst>
                                          <p:attrName>ppt_h</p:attrName>
                                        </p:attrNameLst>
                                      </p:cBhvr>
                                      <p:tavLst>
                                        <p:tav tm="0">
                                          <p:val>
                                            <p:fltVal val="0"/>
                                          </p:val>
                                        </p:tav>
                                        <p:tav tm="100000">
                                          <p:val>
                                            <p:strVal val="#ppt_h"/>
                                          </p:val>
                                        </p:tav>
                                      </p:tavLst>
                                    </p:anim>
                                    <p:anim calcmode="lin" valueType="num">
                                      <p:cBhvr>
                                        <p:cTn id="19" dur="1000" fill="hold"/>
                                        <p:tgtEl>
                                          <p:spTgt spid="11">
                                            <p:txEl>
                                              <p:pRg st="2" end="2"/>
                                            </p:txEl>
                                          </p:spTgt>
                                        </p:tgtEl>
                                        <p:attrNameLst>
                                          <p:attrName>style.rotation</p:attrName>
                                        </p:attrNameLst>
                                      </p:cBhvr>
                                      <p:tavLst>
                                        <p:tav tm="0">
                                          <p:val>
                                            <p:fltVal val="90"/>
                                          </p:val>
                                        </p:tav>
                                        <p:tav tm="100000">
                                          <p:val>
                                            <p:fltVal val="0"/>
                                          </p:val>
                                        </p:tav>
                                      </p:tavLst>
                                    </p:anim>
                                    <p:animEffect transition="in" filter="fade">
                                      <p:cBhvr>
                                        <p:cTn id="20" dur="1000"/>
                                        <p:tgtEl>
                                          <p:spTgt spid="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D911A3-AA13-453A-911B-407C9C42161C}"/>
              </a:ext>
            </a:extLst>
          </p:cNvPr>
          <p:cNvSpPr>
            <a:spLocks noGrp="1"/>
          </p:cNvSpPr>
          <p:nvPr>
            <p:ph type="title"/>
          </p:nvPr>
        </p:nvSpPr>
        <p:spPr/>
        <p:txBody>
          <a:bodyPr/>
          <a:lstStyle/>
          <a:p>
            <a:r>
              <a:rPr lang="en-IN" dirty="0">
                <a:solidFill>
                  <a:srgbClr val="FF0000"/>
                </a:solidFill>
                <a:latin typeface="Georgia" panose="02040502050405020303" pitchFamily="18" charset="0"/>
              </a:rPr>
              <a:t>CONCLUSION</a:t>
            </a:r>
          </a:p>
        </p:txBody>
      </p:sp>
      <p:sp>
        <p:nvSpPr>
          <p:cNvPr id="3" name="Content Placeholder 2">
            <a:extLst>
              <a:ext uri="{FF2B5EF4-FFF2-40B4-BE49-F238E27FC236}">
                <a16:creationId xmlns:a16="http://schemas.microsoft.com/office/drawing/2014/main" xmlns="" id="{DAC22A1C-9C42-4BC1-A7BB-A382B3E8E695}"/>
              </a:ext>
            </a:extLst>
          </p:cNvPr>
          <p:cNvSpPr>
            <a:spLocks noGrp="1"/>
          </p:cNvSpPr>
          <p:nvPr>
            <p:ph idx="1"/>
          </p:nvPr>
        </p:nvSpPr>
        <p:spPr/>
        <p:txBody>
          <a:bodyPr/>
          <a:lstStyle/>
          <a:p>
            <a:r>
              <a:rPr lang="en-IN" dirty="0">
                <a:latin typeface="Georgia" panose="02040502050405020303" pitchFamily="18" charset="0"/>
              </a:rPr>
              <a:t>People nowadays are familiar with technology. With the development of smart phones, Google Maps, which is an essential and portable tool on directing, is getting more important and commonly-used.</a:t>
            </a:r>
          </a:p>
          <a:p>
            <a:r>
              <a:rPr lang="en-IN" dirty="0">
                <a:latin typeface="Georgia" panose="02040502050405020303" pitchFamily="18" charset="0"/>
              </a:rPr>
              <a:t> It is also embedded in many websites and applications that people are able to use it for different purposes, e.g. finding restaurants nearby and making taxi calls.</a:t>
            </a:r>
          </a:p>
          <a:p>
            <a:r>
              <a:rPr lang="en-IN" dirty="0">
                <a:latin typeface="Georgia" panose="02040502050405020303" pitchFamily="18" charset="0"/>
              </a:rPr>
              <a:t> It is likely that Google Maps will have a larger coverage of users in the near future as mapping technology is getting accessible to everyone with the aid of Internet. </a:t>
            </a:r>
          </a:p>
          <a:p>
            <a:r>
              <a:rPr lang="en-IN" dirty="0">
                <a:latin typeface="Georgia" panose="02040502050405020303" pitchFamily="18" charset="0"/>
              </a:rPr>
              <a:t>Google Maps is one of the innovations in the decade that brings great improvements to our lives.</a:t>
            </a:r>
          </a:p>
        </p:txBody>
      </p:sp>
      <p:pic>
        <p:nvPicPr>
          <p:cNvPr id="4" name="Content Placeholder 4">
            <a:extLst>
              <a:ext uri="{FF2B5EF4-FFF2-40B4-BE49-F238E27FC236}">
                <a16:creationId xmlns:a16="http://schemas.microsoft.com/office/drawing/2014/main" xmlns="" id="{0D1AF33A-108E-415F-BA33-22210D1D552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12160" y="5110196"/>
            <a:ext cx="1602052" cy="1602052"/>
          </a:xfrm>
          <a:prstGeom prst="rect">
            <a:avLst/>
          </a:prstGeom>
        </p:spPr>
      </p:pic>
    </p:spTree>
    <p:extLst>
      <p:ext uri="{BB962C8B-B14F-4D97-AF65-F5344CB8AC3E}">
        <p14:creationId xmlns:p14="http://schemas.microsoft.com/office/powerpoint/2010/main" val="2504108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56388C-C87E-4C84-B5F1-7BDE251BC859}"/>
              </a:ext>
            </a:extLst>
          </p:cNvPr>
          <p:cNvSpPr>
            <a:spLocks noGrp="1"/>
          </p:cNvSpPr>
          <p:nvPr>
            <p:ph type="ctrTitle"/>
          </p:nvPr>
        </p:nvSpPr>
        <p:spPr/>
        <p:txBody>
          <a:bodyPr>
            <a:normAutofit/>
          </a:bodyPr>
          <a:lstStyle/>
          <a:p>
            <a:r>
              <a:rPr lang="en-IN" sz="8800" dirty="0">
                <a:solidFill>
                  <a:srgbClr val="FF0000"/>
                </a:solidFill>
                <a:latin typeface="Georgia" panose="02040502050405020303" pitchFamily="18" charset="0"/>
              </a:rPr>
              <a:t>THANK YOU…..</a:t>
            </a:r>
          </a:p>
        </p:txBody>
      </p:sp>
      <p:sp>
        <p:nvSpPr>
          <p:cNvPr id="3" name="Subtitle 2">
            <a:extLst>
              <a:ext uri="{FF2B5EF4-FFF2-40B4-BE49-F238E27FC236}">
                <a16:creationId xmlns:a16="http://schemas.microsoft.com/office/drawing/2014/main" xmlns="" id="{C72A5511-F3E4-47C9-8DDA-FE4A30936C0C}"/>
              </a:ext>
            </a:extLst>
          </p:cNvPr>
          <p:cNvSpPr>
            <a:spLocks noGrp="1"/>
          </p:cNvSpPr>
          <p:nvPr>
            <p:ph type="subTitle" idx="1"/>
          </p:nvPr>
        </p:nvSpPr>
        <p:spPr/>
        <p:txBody>
          <a:bodyPr/>
          <a:lstStyle/>
          <a:p>
            <a:r>
              <a:rPr lang="en-IN" dirty="0"/>
              <a:t>.</a:t>
            </a:r>
          </a:p>
        </p:txBody>
      </p:sp>
      <p:pic>
        <p:nvPicPr>
          <p:cNvPr id="4" name="Content Placeholder 4">
            <a:extLst>
              <a:ext uri="{FF2B5EF4-FFF2-40B4-BE49-F238E27FC236}">
                <a16:creationId xmlns:a16="http://schemas.microsoft.com/office/drawing/2014/main" xmlns="" id="{D9BBFA10-3518-4B27-B8CA-4DA9F3FD80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12160" y="5110196"/>
            <a:ext cx="1602052" cy="1602052"/>
          </a:xfrm>
          <a:prstGeom prst="rect">
            <a:avLst/>
          </a:prstGeom>
        </p:spPr>
      </p:pic>
    </p:spTree>
    <p:extLst>
      <p:ext uri="{BB962C8B-B14F-4D97-AF65-F5344CB8AC3E}">
        <p14:creationId xmlns:p14="http://schemas.microsoft.com/office/powerpoint/2010/main" val="2941769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242</TotalTime>
  <Words>301</Words>
  <Application>Microsoft Office PowerPoint</Application>
  <PresentationFormat>Custom</PresentationFormat>
  <Paragraphs>42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Wisp</vt:lpstr>
      <vt:lpstr>USE OF GOOGLE MAPS</vt:lpstr>
      <vt:lpstr>  WHAT IS GOOGLE MAPS ?</vt:lpstr>
      <vt:lpstr>History </vt:lpstr>
      <vt:lpstr>How to use google maps</vt:lpstr>
      <vt:lpstr>USE IN A MOBILE</vt:lpstr>
      <vt:lpstr> Advantages of Using the Google Maps </vt:lpstr>
      <vt:lpstr>Disadvantages of Using the Google Maps </vt:lpstr>
      <vt:lpstr>CONCLUSION</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GOOGLE MAPS</dc:title>
  <dc:creator>Sagar Gavit</dc:creator>
  <cp:lastModifiedBy>Room2</cp:lastModifiedBy>
  <cp:revision>19</cp:revision>
  <dcterms:created xsi:type="dcterms:W3CDTF">2019-10-18T17:15:11Z</dcterms:created>
  <dcterms:modified xsi:type="dcterms:W3CDTF">2019-11-04T16:43:15Z</dcterms:modified>
</cp:coreProperties>
</file>