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175" r:id="rId1"/>
  </p:sldMasterIdLst>
  <p:sldIdLst>
    <p:sldId id="263" r:id="rId2"/>
    <p:sldId id="257" r:id="rId3"/>
    <p:sldId id="258" r:id="rId4"/>
    <p:sldId id="259" r:id="rId5"/>
    <p:sldId id="261" r:id="rId6"/>
    <p:sldId id="260" r:id="rId7"/>
    <p:sldId id="262" r:id="rId8"/>
    <p:sldId id="264"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4" d="100"/>
          <a:sy n="114" d="100"/>
        </p:scale>
        <p:origin x="414" y="1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F4117A17-C9D0-45D0-882B-863A89A2A7EF}" type="datetimeFigureOut">
              <a:rPr lang="en-US" smtClean="0"/>
              <a:t>11/4/2019</a:t>
            </a:fld>
            <a:endParaRPr lang="en-US"/>
          </a:p>
        </p:txBody>
      </p:sp>
      <p:sp>
        <p:nvSpPr>
          <p:cNvPr id="5" name="Footer Placeholder 4"/>
          <p:cNvSpPr>
            <a:spLocks noGrp="1"/>
          </p:cNvSpPr>
          <p:nvPr>
            <p:ph type="ftr" sz="quarter" idx="11"/>
          </p:nvPr>
        </p:nvSpPr>
        <p:spPr/>
        <p:txBody>
          <a:bodyPr/>
          <a:lstStyle/>
          <a:p>
            <a:endParaRPr lang="en-US"/>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ABE9C0D9-78B1-4A3F-AA38-9D8B7349575F}" type="slidenum">
              <a:rPr lang="en-US" smtClean="0"/>
              <a:t>‹#›</a:t>
            </a:fld>
            <a:endParaRPr lang="en-US"/>
          </a:p>
        </p:txBody>
      </p:sp>
    </p:spTree>
    <p:extLst>
      <p:ext uri="{BB962C8B-B14F-4D97-AF65-F5344CB8AC3E}">
        <p14:creationId xmlns:p14="http://schemas.microsoft.com/office/powerpoint/2010/main" val="29905301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F4117A17-C9D0-45D0-882B-863A89A2A7EF}" type="datetimeFigureOut">
              <a:rPr lang="en-US" smtClean="0"/>
              <a:t>11/4/2019</a:t>
            </a:fld>
            <a:endParaRPr lang="en-US"/>
          </a:p>
        </p:txBody>
      </p:sp>
      <p:sp>
        <p:nvSpPr>
          <p:cNvPr id="5" name="Footer Placeholder 4"/>
          <p:cNvSpPr>
            <a:spLocks noGrp="1"/>
          </p:cNvSpPr>
          <p:nvPr>
            <p:ph type="ftr" sz="quarter" idx="11"/>
          </p:nvPr>
        </p:nvSpPr>
        <p:spPr/>
        <p:txBody>
          <a:bodyPr/>
          <a:lstStyle/>
          <a:p>
            <a:endParaRPr lang="en-US"/>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ABE9C0D9-78B1-4A3F-AA38-9D8B7349575F}" type="slidenum">
              <a:rPr lang="en-US" smtClean="0"/>
              <a:t>‹#›</a:t>
            </a:fld>
            <a:endParaRPr lang="en-US"/>
          </a:p>
        </p:txBody>
      </p:sp>
    </p:spTree>
    <p:extLst>
      <p:ext uri="{BB962C8B-B14F-4D97-AF65-F5344CB8AC3E}">
        <p14:creationId xmlns:p14="http://schemas.microsoft.com/office/powerpoint/2010/main" val="41595984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F4117A17-C9D0-45D0-882B-863A89A2A7EF}" type="datetimeFigureOut">
              <a:rPr lang="en-US" smtClean="0"/>
              <a:t>11/4/2019</a:t>
            </a:fld>
            <a:endParaRPr lang="en-US"/>
          </a:p>
        </p:txBody>
      </p:sp>
      <p:sp>
        <p:nvSpPr>
          <p:cNvPr id="5" name="Footer Placeholder 4"/>
          <p:cNvSpPr>
            <a:spLocks noGrp="1"/>
          </p:cNvSpPr>
          <p:nvPr>
            <p:ph type="ftr" sz="quarter" idx="11"/>
          </p:nvPr>
        </p:nvSpPr>
        <p:spPr/>
        <p:txBody>
          <a:bodyPr/>
          <a:lstStyle/>
          <a:p>
            <a:endParaRPr lang="en-US"/>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ABE9C0D9-78B1-4A3F-AA38-9D8B7349575F}" type="slidenum">
              <a:rPr lang="en-US" smtClean="0"/>
              <a:t>‹#›</a:t>
            </a:fld>
            <a:endParaRPr lang="en-US"/>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72823653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Edit Master text styles</a:t>
            </a:r>
          </a:p>
        </p:txBody>
      </p:sp>
      <p:sp>
        <p:nvSpPr>
          <p:cNvPr id="5" name="Date Placeholder 4"/>
          <p:cNvSpPr>
            <a:spLocks noGrp="1"/>
          </p:cNvSpPr>
          <p:nvPr>
            <p:ph type="dt" sz="half" idx="10"/>
          </p:nvPr>
        </p:nvSpPr>
        <p:spPr/>
        <p:txBody>
          <a:bodyPr/>
          <a:lstStyle/>
          <a:p>
            <a:fld id="{F4117A17-C9D0-45D0-882B-863A89A2A7EF}" type="datetimeFigureOut">
              <a:rPr lang="en-US" smtClean="0"/>
              <a:t>11/4/2019</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ABE9C0D9-78B1-4A3F-AA38-9D8B7349575F}" type="slidenum">
              <a:rPr lang="en-US" smtClean="0"/>
              <a:t>‹#›</a:t>
            </a:fld>
            <a:endParaRPr lang="en-US"/>
          </a:p>
        </p:txBody>
      </p:sp>
    </p:spTree>
    <p:extLst>
      <p:ext uri="{BB962C8B-B14F-4D97-AF65-F5344CB8AC3E}">
        <p14:creationId xmlns:p14="http://schemas.microsoft.com/office/powerpoint/2010/main" val="356584277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Edit Master text styles</a:t>
            </a:r>
          </a:p>
        </p:txBody>
      </p:sp>
      <p:sp>
        <p:nvSpPr>
          <p:cNvPr id="5" name="Date Placeholder 4"/>
          <p:cNvSpPr>
            <a:spLocks noGrp="1"/>
          </p:cNvSpPr>
          <p:nvPr>
            <p:ph type="dt" sz="half" idx="10"/>
          </p:nvPr>
        </p:nvSpPr>
        <p:spPr/>
        <p:txBody>
          <a:bodyPr/>
          <a:lstStyle/>
          <a:p>
            <a:fld id="{F4117A17-C9D0-45D0-882B-863A89A2A7EF}" type="datetimeFigureOut">
              <a:rPr lang="en-US" smtClean="0"/>
              <a:t>11/4/2019</a:t>
            </a:fld>
            <a:endParaRPr lang="en-US"/>
          </a:p>
        </p:txBody>
      </p:sp>
      <p:sp>
        <p:nvSpPr>
          <p:cNvPr id="6" name="Footer Placeholder 5"/>
          <p:cNvSpPr>
            <a:spLocks noGrp="1"/>
          </p:cNvSpPr>
          <p:nvPr>
            <p:ph type="ftr" sz="quarter" idx="11"/>
          </p:nvPr>
        </p:nvSpPr>
        <p:spPr/>
        <p:txBody>
          <a:bodyPr/>
          <a:lstStyle/>
          <a:p>
            <a:endParaRPr lang="en-US"/>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ABE9C0D9-78B1-4A3F-AA38-9D8B7349575F}" type="slidenum">
              <a:rPr lang="en-US" smtClean="0"/>
              <a:t>‹#›</a:t>
            </a:fld>
            <a:endParaRPr lang="en-US"/>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23016087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Edit Master text styles</a:t>
            </a:r>
          </a:p>
        </p:txBody>
      </p:sp>
      <p:sp>
        <p:nvSpPr>
          <p:cNvPr id="5" name="Date Placeholder 4"/>
          <p:cNvSpPr>
            <a:spLocks noGrp="1"/>
          </p:cNvSpPr>
          <p:nvPr>
            <p:ph type="dt" sz="half" idx="10"/>
          </p:nvPr>
        </p:nvSpPr>
        <p:spPr/>
        <p:txBody>
          <a:bodyPr/>
          <a:lstStyle/>
          <a:p>
            <a:fld id="{F4117A17-C9D0-45D0-882B-863A89A2A7EF}" type="datetimeFigureOut">
              <a:rPr lang="en-US" smtClean="0"/>
              <a:t>11/4/2019</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ABE9C0D9-78B1-4A3F-AA38-9D8B7349575F}" type="slidenum">
              <a:rPr lang="en-US" smtClean="0"/>
              <a:t>‹#›</a:t>
            </a:fld>
            <a:endParaRPr lang="en-US"/>
          </a:p>
        </p:txBody>
      </p:sp>
    </p:spTree>
    <p:extLst>
      <p:ext uri="{BB962C8B-B14F-4D97-AF65-F5344CB8AC3E}">
        <p14:creationId xmlns:p14="http://schemas.microsoft.com/office/powerpoint/2010/main" val="108301486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4117A17-C9D0-45D0-882B-863A89A2A7EF}" type="datetimeFigureOut">
              <a:rPr lang="en-US" smtClean="0"/>
              <a:t>11/4/2019</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ABE9C0D9-78B1-4A3F-AA38-9D8B7349575F}" type="slidenum">
              <a:rPr lang="en-US" smtClean="0"/>
              <a:t>‹#›</a:t>
            </a:fld>
            <a:endParaRPr lang="en-US"/>
          </a:p>
        </p:txBody>
      </p:sp>
    </p:spTree>
    <p:extLst>
      <p:ext uri="{BB962C8B-B14F-4D97-AF65-F5344CB8AC3E}">
        <p14:creationId xmlns:p14="http://schemas.microsoft.com/office/powerpoint/2010/main" val="296258025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4117A17-C9D0-45D0-882B-863A89A2A7EF}" type="datetimeFigureOut">
              <a:rPr lang="en-US" smtClean="0"/>
              <a:t>11/4/2019</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ABE9C0D9-78B1-4A3F-AA38-9D8B7349575F}" type="slidenum">
              <a:rPr lang="en-US" smtClean="0"/>
              <a:t>‹#›</a:t>
            </a:fld>
            <a:endParaRPr lang="en-US"/>
          </a:p>
        </p:txBody>
      </p:sp>
    </p:spTree>
    <p:extLst>
      <p:ext uri="{BB962C8B-B14F-4D97-AF65-F5344CB8AC3E}">
        <p14:creationId xmlns:p14="http://schemas.microsoft.com/office/powerpoint/2010/main" val="9713716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4117A17-C9D0-45D0-882B-863A89A2A7EF}" type="datetimeFigureOut">
              <a:rPr lang="en-US" smtClean="0"/>
              <a:t>11/4/2019</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ABE9C0D9-78B1-4A3F-AA38-9D8B7349575F}" type="slidenum">
              <a:rPr lang="en-US" smtClean="0"/>
              <a:t>‹#›</a:t>
            </a:fld>
            <a:endParaRPr lang="en-US"/>
          </a:p>
        </p:txBody>
      </p:sp>
    </p:spTree>
    <p:extLst>
      <p:ext uri="{BB962C8B-B14F-4D97-AF65-F5344CB8AC3E}">
        <p14:creationId xmlns:p14="http://schemas.microsoft.com/office/powerpoint/2010/main" val="18240578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F4117A17-C9D0-45D0-882B-863A89A2A7EF}" type="datetimeFigureOut">
              <a:rPr lang="en-US" smtClean="0"/>
              <a:t>11/4/2019</a:t>
            </a:fld>
            <a:endParaRPr lang="en-US"/>
          </a:p>
        </p:txBody>
      </p:sp>
      <p:sp>
        <p:nvSpPr>
          <p:cNvPr id="5" name="Footer Placeholder 4"/>
          <p:cNvSpPr>
            <a:spLocks noGrp="1"/>
          </p:cNvSpPr>
          <p:nvPr>
            <p:ph type="ftr" sz="quarter" idx="11"/>
          </p:nvPr>
        </p:nvSpPr>
        <p:spPr/>
        <p:txBody>
          <a:bodyPr/>
          <a:lstStyle/>
          <a:p>
            <a:endParaRPr lang="en-US"/>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ABE9C0D9-78B1-4A3F-AA38-9D8B7349575F}" type="slidenum">
              <a:rPr lang="en-US" smtClean="0"/>
              <a:t>‹#›</a:t>
            </a:fld>
            <a:endParaRPr lang="en-US"/>
          </a:p>
        </p:txBody>
      </p:sp>
    </p:spTree>
    <p:extLst>
      <p:ext uri="{BB962C8B-B14F-4D97-AF65-F5344CB8AC3E}">
        <p14:creationId xmlns:p14="http://schemas.microsoft.com/office/powerpoint/2010/main" val="7248464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F4117A17-C9D0-45D0-882B-863A89A2A7EF}" type="datetimeFigureOut">
              <a:rPr lang="en-US" smtClean="0"/>
              <a:t>11/4/2019</a:t>
            </a:fld>
            <a:endParaRPr lang="en-US"/>
          </a:p>
        </p:txBody>
      </p:sp>
      <p:sp>
        <p:nvSpPr>
          <p:cNvPr id="6" name="Footer Placeholder 5"/>
          <p:cNvSpPr>
            <a:spLocks noGrp="1"/>
          </p:cNvSpPr>
          <p:nvPr>
            <p:ph type="ftr" sz="quarter" idx="11"/>
          </p:nvPr>
        </p:nvSpPr>
        <p:spPr/>
        <p:txBody>
          <a:bodyPr/>
          <a:lstStyle/>
          <a:p>
            <a:endParaRPr lang="en-US"/>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ABE9C0D9-78B1-4A3F-AA38-9D8B7349575F}" type="slidenum">
              <a:rPr lang="en-US" smtClean="0"/>
              <a:t>‹#›</a:t>
            </a:fld>
            <a:endParaRPr lang="en-US"/>
          </a:p>
        </p:txBody>
      </p:sp>
    </p:spTree>
    <p:extLst>
      <p:ext uri="{BB962C8B-B14F-4D97-AF65-F5344CB8AC3E}">
        <p14:creationId xmlns:p14="http://schemas.microsoft.com/office/powerpoint/2010/main" val="22887028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4117A17-C9D0-45D0-882B-863A89A2A7EF}" type="datetimeFigureOut">
              <a:rPr lang="en-US" smtClean="0"/>
              <a:t>11/4/2019</a:t>
            </a:fld>
            <a:endParaRPr lang="en-US"/>
          </a:p>
        </p:txBody>
      </p:sp>
      <p:sp>
        <p:nvSpPr>
          <p:cNvPr id="8" name="Footer Placeholder 7"/>
          <p:cNvSpPr>
            <a:spLocks noGrp="1"/>
          </p:cNvSpPr>
          <p:nvPr>
            <p:ph type="ftr" sz="quarter" idx="11"/>
          </p:nvPr>
        </p:nvSpPr>
        <p:spPr/>
        <p:txBody>
          <a:bodyPr/>
          <a:lstStyle/>
          <a:p>
            <a:endParaRPr lang="en-US"/>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ABE9C0D9-78B1-4A3F-AA38-9D8B7349575F}" type="slidenum">
              <a:rPr lang="en-US" smtClean="0"/>
              <a:t>‹#›</a:t>
            </a:fld>
            <a:endParaRPr lang="en-US"/>
          </a:p>
        </p:txBody>
      </p:sp>
    </p:spTree>
    <p:extLst>
      <p:ext uri="{BB962C8B-B14F-4D97-AF65-F5344CB8AC3E}">
        <p14:creationId xmlns:p14="http://schemas.microsoft.com/office/powerpoint/2010/main" val="3654765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4117A17-C9D0-45D0-882B-863A89A2A7EF}" type="datetimeFigureOut">
              <a:rPr lang="en-US" smtClean="0"/>
              <a:t>11/4/2019</a:t>
            </a:fld>
            <a:endParaRPr lang="en-US"/>
          </a:p>
        </p:txBody>
      </p:sp>
      <p:sp>
        <p:nvSpPr>
          <p:cNvPr id="4" name="Footer Placeholder 3"/>
          <p:cNvSpPr>
            <a:spLocks noGrp="1"/>
          </p:cNvSpPr>
          <p:nvPr>
            <p:ph type="ftr" sz="quarter" idx="11"/>
          </p:nvPr>
        </p:nvSpPr>
        <p:spPr/>
        <p:txBody>
          <a:bodyPr/>
          <a:lstStyle/>
          <a:p>
            <a:endParaRPr lang="en-US"/>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ABE9C0D9-78B1-4A3F-AA38-9D8B7349575F}" type="slidenum">
              <a:rPr lang="en-US" smtClean="0"/>
              <a:t>‹#›</a:t>
            </a:fld>
            <a:endParaRPr lang="en-US"/>
          </a:p>
        </p:txBody>
      </p:sp>
    </p:spTree>
    <p:extLst>
      <p:ext uri="{BB962C8B-B14F-4D97-AF65-F5344CB8AC3E}">
        <p14:creationId xmlns:p14="http://schemas.microsoft.com/office/powerpoint/2010/main" val="17375120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4117A17-C9D0-45D0-882B-863A89A2A7EF}" type="datetimeFigureOut">
              <a:rPr lang="en-US" smtClean="0"/>
              <a:t>11/4/2019</a:t>
            </a:fld>
            <a:endParaRPr lang="en-US"/>
          </a:p>
        </p:txBody>
      </p:sp>
      <p:sp>
        <p:nvSpPr>
          <p:cNvPr id="3" name="Footer Placeholder 2"/>
          <p:cNvSpPr>
            <a:spLocks noGrp="1"/>
          </p:cNvSpPr>
          <p:nvPr>
            <p:ph type="ftr" sz="quarter" idx="11"/>
          </p:nvPr>
        </p:nvSpPr>
        <p:spPr/>
        <p:txBody>
          <a:bodyPr/>
          <a:lstStyle/>
          <a:p>
            <a:endParaRPr lang="en-US"/>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ABE9C0D9-78B1-4A3F-AA38-9D8B7349575F}" type="slidenum">
              <a:rPr lang="en-US" smtClean="0"/>
              <a:t>‹#›</a:t>
            </a:fld>
            <a:endParaRPr lang="en-US"/>
          </a:p>
        </p:txBody>
      </p:sp>
    </p:spTree>
    <p:extLst>
      <p:ext uri="{BB962C8B-B14F-4D97-AF65-F5344CB8AC3E}">
        <p14:creationId xmlns:p14="http://schemas.microsoft.com/office/powerpoint/2010/main" val="39720053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F4117A17-C9D0-45D0-882B-863A89A2A7EF}" type="datetimeFigureOut">
              <a:rPr lang="en-US" smtClean="0"/>
              <a:t>11/4/2019</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ABE9C0D9-78B1-4A3F-AA38-9D8B7349575F}" type="slidenum">
              <a:rPr lang="en-US" smtClean="0"/>
              <a:t>‹#›</a:t>
            </a:fld>
            <a:endParaRPr lang="en-US"/>
          </a:p>
        </p:txBody>
      </p:sp>
    </p:spTree>
    <p:extLst>
      <p:ext uri="{BB962C8B-B14F-4D97-AF65-F5344CB8AC3E}">
        <p14:creationId xmlns:p14="http://schemas.microsoft.com/office/powerpoint/2010/main" val="18690555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F4117A17-C9D0-45D0-882B-863A89A2A7EF}" type="datetimeFigureOut">
              <a:rPr lang="en-US" smtClean="0"/>
              <a:t>11/4/2019</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ABE9C0D9-78B1-4A3F-AA38-9D8B7349575F}" type="slidenum">
              <a:rPr lang="en-US" smtClean="0"/>
              <a:t>‹#›</a:t>
            </a:fld>
            <a:endParaRPr lang="en-US"/>
          </a:p>
        </p:txBody>
      </p:sp>
    </p:spTree>
    <p:extLst>
      <p:ext uri="{BB962C8B-B14F-4D97-AF65-F5344CB8AC3E}">
        <p14:creationId xmlns:p14="http://schemas.microsoft.com/office/powerpoint/2010/main" val="10514394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F4117A17-C9D0-45D0-882B-863A89A2A7EF}" type="datetimeFigureOut">
              <a:rPr lang="en-US" smtClean="0"/>
              <a:t>11/4/2019</a:t>
            </a:fld>
            <a:endParaRPr lang="en-US"/>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ABE9C0D9-78B1-4A3F-AA38-9D8B7349575F}" type="slidenum">
              <a:rPr lang="en-US" smtClean="0"/>
              <a:t>‹#›</a:t>
            </a:fld>
            <a:endParaRPr lang="en-US"/>
          </a:p>
        </p:txBody>
      </p:sp>
    </p:spTree>
    <p:extLst>
      <p:ext uri="{BB962C8B-B14F-4D97-AF65-F5344CB8AC3E}">
        <p14:creationId xmlns:p14="http://schemas.microsoft.com/office/powerpoint/2010/main" val="1738321086"/>
      </p:ext>
    </p:extLst>
  </p:cSld>
  <p:clrMap bg1="lt1" tx1="dk1" bg2="lt2" tx2="dk2" accent1="accent1" accent2="accent2" accent3="accent3" accent4="accent4" accent5="accent5" accent6="accent6" hlink="hlink" folHlink="folHlink"/>
  <p:sldLayoutIdLst>
    <p:sldLayoutId id="2147484176" r:id="rId1"/>
    <p:sldLayoutId id="2147484177" r:id="rId2"/>
    <p:sldLayoutId id="2147484178" r:id="rId3"/>
    <p:sldLayoutId id="2147484179" r:id="rId4"/>
    <p:sldLayoutId id="2147484180" r:id="rId5"/>
    <p:sldLayoutId id="2147484181" r:id="rId6"/>
    <p:sldLayoutId id="2147484182" r:id="rId7"/>
    <p:sldLayoutId id="2147484183" r:id="rId8"/>
    <p:sldLayoutId id="2147484184" r:id="rId9"/>
    <p:sldLayoutId id="2147484185" r:id="rId10"/>
    <p:sldLayoutId id="2147484186" r:id="rId11"/>
    <p:sldLayoutId id="2147484187" r:id="rId12"/>
    <p:sldLayoutId id="2147484188" r:id="rId13"/>
    <p:sldLayoutId id="2147484189" r:id="rId14"/>
    <p:sldLayoutId id="2147484190" r:id="rId15"/>
    <p:sldLayoutId id="2147484191"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5A77BE6E-D5CE-45A2-AF4C-CCAC3F8F15DB}"/>
              </a:ext>
            </a:extLst>
          </p:cNvPr>
          <p:cNvSpPr txBox="1"/>
          <p:nvPr/>
        </p:nvSpPr>
        <p:spPr>
          <a:xfrm>
            <a:off x="956345" y="620785"/>
            <a:ext cx="10284903" cy="4524315"/>
          </a:xfrm>
          <a:prstGeom prst="rect">
            <a:avLst/>
          </a:prstGeom>
          <a:noFill/>
        </p:spPr>
        <p:txBody>
          <a:bodyPr wrap="square" rtlCol="0">
            <a:spAutoFit/>
          </a:bodyPr>
          <a:lstStyle/>
          <a:p>
            <a:endParaRPr lang="en-US" sz="4800" b="1" dirty="0">
              <a:latin typeface="Calibri" panose="020F0502020204030204" pitchFamily="34" charset="0"/>
              <a:cs typeface="Calibri" panose="020F0502020204030204" pitchFamily="34" charset="0"/>
            </a:endParaRPr>
          </a:p>
          <a:p>
            <a:endParaRPr lang="en-US" sz="4800" b="1" dirty="0">
              <a:latin typeface="Calibri" panose="020F0502020204030204" pitchFamily="34" charset="0"/>
              <a:cs typeface="Calibri" panose="020F0502020204030204" pitchFamily="34" charset="0"/>
            </a:endParaRPr>
          </a:p>
          <a:p>
            <a:r>
              <a:rPr lang="en-US" sz="4800" b="1" dirty="0">
                <a:latin typeface="Calibri" panose="020F0502020204030204" pitchFamily="34" charset="0"/>
                <a:cs typeface="Calibri" panose="020F0502020204030204" pitchFamily="34" charset="0"/>
              </a:rPr>
              <a:t>Topic:</a:t>
            </a:r>
            <a:r>
              <a:rPr lang="en-US" sz="4800" dirty="0">
                <a:latin typeface="Calibri" panose="020F0502020204030204" pitchFamily="34" charset="0"/>
                <a:cs typeface="Calibri" panose="020F0502020204030204" pitchFamily="34" charset="0"/>
              </a:rPr>
              <a:t>  Defamation through Social 							   media and it’s legal implications.</a:t>
            </a:r>
            <a:endParaRPr lang="en-US" sz="4800" b="1" dirty="0">
              <a:latin typeface="Calibri" panose="020F0502020204030204" pitchFamily="34" charset="0"/>
              <a:cs typeface="Calibri" panose="020F0502020204030204" pitchFamily="34" charset="0"/>
            </a:endParaRPr>
          </a:p>
          <a:p>
            <a:r>
              <a:rPr lang="en-US" sz="4800" b="1" dirty="0">
                <a:latin typeface="Calibri" panose="020F0502020204030204" pitchFamily="34" charset="0"/>
                <a:cs typeface="Calibri" panose="020F0502020204030204" pitchFamily="34" charset="0"/>
              </a:rPr>
              <a:t>Name</a:t>
            </a:r>
            <a:r>
              <a:rPr lang="en-US" sz="4800" dirty="0">
                <a:latin typeface="Calibri" panose="020F0502020204030204" pitchFamily="34" charset="0"/>
                <a:cs typeface="Calibri" panose="020F0502020204030204" pitchFamily="34" charset="0"/>
              </a:rPr>
              <a:t>: Mayur </a:t>
            </a:r>
            <a:r>
              <a:rPr lang="en-US" sz="4800" dirty="0" err="1">
                <a:latin typeface="Calibri" panose="020F0502020204030204" pitchFamily="34" charset="0"/>
                <a:cs typeface="Calibri" panose="020F0502020204030204" pitchFamily="34" charset="0"/>
              </a:rPr>
              <a:t>Sidram</a:t>
            </a:r>
            <a:r>
              <a:rPr lang="en-US" sz="4800" dirty="0">
                <a:latin typeface="Calibri" panose="020F0502020204030204" pitchFamily="34" charset="0"/>
                <a:cs typeface="Calibri" panose="020F0502020204030204" pitchFamily="34" charset="0"/>
              </a:rPr>
              <a:t> </a:t>
            </a:r>
            <a:r>
              <a:rPr lang="en-US" sz="4800" dirty="0" err="1">
                <a:latin typeface="Calibri" panose="020F0502020204030204" pitchFamily="34" charset="0"/>
                <a:cs typeface="Calibri" panose="020F0502020204030204" pitchFamily="34" charset="0"/>
              </a:rPr>
              <a:t>Bhujbal</a:t>
            </a:r>
            <a:r>
              <a:rPr lang="en-US" sz="4800" dirty="0">
                <a:latin typeface="Calibri" panose="020F0502020204030204" pitchFamily="34" charset="0"/>
                <a:cs typeface="Calibri" panose="020F0502020204030204" pitchFamily="34" charset="0"/>
              </a:rPr>
              <a:t>.</a:t>
            </a:r>
          </a:p>
          <a:p>
            <a:r>
              <a:rPr lang="en-US" sz="4800" b="1" dirty="0">
                <a:latin typeface="Calibri" panose="020F0502020204030204" pitchFamily="34" charset="0"/>
                <a:cs typeface="Calibri" panose="020F0502020204030204" pitchFamily="34" charset="0"/>
              </a:rPr>
              <a:t>Class</a:t>
            </a:r>
            <a:r>
              <a:rPr lang="en-US" sz="4800" b="1">
                <a:latin typeface="Calibri" panose="020F0502020204030204" pitchFamily="34" charset="0"/>
                <a:cs typeface="Calibri" panose="020F0502020204030204" pitchFamily="34" charset="0"/>
              </a:rPr>
              <a:t>:</a:t>
            </a:r>
            <a:r>
              <a:rPr lang="en-US" sz="4800">
                <a:latin typeface="Calibri" panose="020F0502020204030204" pitchFamily="34" charset="0"/>
                <a:cs typeface="Calibri" panose="020F0502020204030204" pitchFamily="34" charset="0"/>
              </a:rPr>
              <a:t>   C.</a:t>
            </a:r>
            <a:endParaRPr lang="en-US" sz="48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7420442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FFFBA2-2FB8-49B8-8255-88B8A375D7F4}"/>
              </a:ext>
            </a:extLst>
          </p:cNvPr>
          <p:cNvSpPr>
            <a:spLocks noGrp="1"/>
          </p:cNvSpPr>
          <p:nvPr>
            <p:ph type="title"/>
          </p:nvPr>
        </p:nvSpPr>
        <p:spPr>
          <a:xfrm>
            <a:off x="1812022" y="654340"/>
            <a:ext cx="9343658" cy="713065"/>
          </a:xfrm>
        </p:spPr>
        <p:txBody>
          <a:bodyPr>
            <a:normAutofit/>
          </a:bodyPr>
          <a:lstStyle/>
          <a:p>
            <a:r>
              <a:rPr lang="en-US" dirty="0">
                <a:latin typeface="Calibri" panose="020F0502020204030204" pitchFamily="34" charset="0"/>
                <a:cs typeface="Calibri" panose="020F0502020204030204" pitchFamily="34" charset="0"/>
              </a:rPr>
              <a:t>Defamation</a:t>
            </a:r>
          </a:p>
        </p:txBody>
      </p:sp>
      <p:sp>
        <p:nvSpPr>
          <p:cNvPr id="3" name="Content Placeholder 2">
            <a:extLst>
              <a:ext uri="{FF2B5EF4-FFF2-40B4-BE49-F238E27FC236}">
                <a16:creationId xmlns:a16="http://schemas.microsoft.com/office/drawing/2014/main" id="{6D2F2994-E0FA-4FD7-84AE-88A5FB977432}"/>
              </a:ext>
            </a:extLst>
          </p:cNvPr>
          <p:cNvSpPr>
            <a:spLocks noGrp="1"/>
          </p:cNvSpPr>
          <p:nvPr>
            <p:ph idx="1"/>
          </p:nvPr>
        </p:nvSpPr>
        <p:spPr>
          <a:xfrm>
            <a:off x="1097280" y="1241570"/>
            <a:ext cx="10058400" cy="5041784"/>
          </a:xfrm>
        </p:spPr>
        <p:txBody>
          <a:bodyPr>
            <a:normAutofit/>
          </a:bodyPr>
          <a:lstStyle/>
          <a:p>
            <a:pPr marL="0" indent="0">
              <a:buNone/>
            </a:pPr>
            <a:endParaRPr lang="en-US" dirty="0">
              <a:latin typeface="Calibri" panose="020F0502020204030204" pitchFamily="34" charset="0"/>
              <a:cs typeface="Calibri" panose="020F0502020204030204" pitchFamily="34" charset="0"/>
            </a:endParaRPr>
          </a:p>
          <a:p>
            <a:r>
              <a:rPr lang="en-US" dirty="0">
                <a:latin typeface="Calibri" panose="020F0502020204030204" pitchFamily="34" charset="0"/>
                <a:cs typeface="Calibri" panose="020F0502020204030204" pitchFamily="34" charset="0"/>
              </a:rPr>
              <a:t>Defamation is the making of a false statement concerning a person or business that damages that person’s or business’s reputation.</a:t>
            </a:r>
          </a:p>
          <a:p>
            <a:r>
              <a:rPr lang="en-US" dirty="0">
                <a:latin typeface="Calibri" panose="020F0502020204030204" pitchFamily="34" charset="0"/>
                <a:cs typeface="Calibri" panose="020F0502020204030204" pitchFamily="34" charset="0"/>
              </a:rPr>
              <a:t>It is an </a:t>
            </a:r>
            <a:r>
              <a:rPr lang="en-US" b="1" dirty="0">
                <a:latin typeface="Calibri" panose="020F0502020204030204" pitchFamily="34" charset="0"/>
                <a:cs typeface="Calibri" panose="020F0502020204030204" pitchFamily="34" charset="0"/>
              </a:rPr>
              <a:t>injury to the reputation of a person </a:t>
            </a:r>
            <a:r>
              <a:rPr lang="en-US" dirty="0">
                <a:latin typeface="Calibri" panose="020F0502020204030204" pitchFamily="34" charset="0"/>
                <a:cs typeface="Calibri" panose="020F0502020204030204" pitchFamily="34" charset="0"/>
              </a:rPr>
              <a:t>resulting from a statement which is </a:t>
            </a:r>
            <a:r>
              <a:rPr lang="en-US" b="1" dirty="0">
                <a:latin typeface="Calibri" panose="020F0502020204030204" pitchFamily="34" charset="0"/>
                <a:cs typeface="Calibri" panose="020F0502020204030204" pitchFamily="34" charset="0"/>
              </a:rPr>
              <a:t>false.</a:t>
            </a:r>
          </a:p>
          <a:p>
            <a:r>
              <a:rPr lang="en-US" b="1" dirty="0">
                <a:latin typeface="Calibri" panose="020F0502020204030204" pitchFamily="34" charset="0"/>
                <a:cs typeface="Calibri" panose="020F0502020204030204" pitchFamily="34" charset="0"/>
              </a:rPr>
              <a:t>Reputation is a like a personal property, damage to it </a:t>
            </a:r>
            <a:r>
              <a:rPr lang="en-US" dirty="0">
                <a:latin typeface="Calibri" panose="020F0502020204030204" pitchFamily="34" charset="0"/>
                <a:cs typeface="Calibri" panose="020F0502020204030204" pitchFamily="34" charset="0"/>
              </a:rPr>
              <a:t>liable under the law.</a:t>
            </a:r>
            <a:r>
              <a:rPr lang="en-US" b="1" dirty="0">
                <a:latin typeface="Calibri" panose="020F0502020204030204" pitchFamily="34" charset="0"/>
                <a:cs typeface="Calibri" panose="020F0502020204030204" pitchFamily="34" charset="0"/>
              </a:rPr>
              <a:t> </a:t>
            </a:r>
          </a:p>
          <a:p>
            <a:r>
              <a:rPr lang="en-US" dirty="0">
                <a:latin typeface="Calibri" panose="020F0502020204030204" pitchFamily="34" charset="0"/>
                <a:cs typeface="Calibri" panose="020F0502020204030204" pitchFamily="34" charset="0"/>
              </a:rPr>
              <a:t>In some jurisdictions, defamation is treated as a crime rather than a civil wrong.</a:t>
            </a:r>
          </a:p>
          <a:p>
            <a:r>
              <a:rPr lang="en-US" dirty="0">
                <a:latin typeface="Calibri" panose="020F0502020204030204" pitchFamily="34" charset="0"/>
                <a:cs typeface="Calibri" panose="020F0502020204030204" pitchFamily="34" charset="0"/>
              </a:rPr>
              <a:t>In India, Defamation can be filed under either</a:t>
            </a:r>
            <a:r>
              <a:rPr lang="en-US" b="1" dirty="0">
                <a:latin typeface="Calibri" panose="020F0502020204030204" pitchFamily="34" charset="0"/>
                <a:cs typeface="Calibri" panose="020F0502020204030204" pitchFamily="34" charset="0"/>
              </a:rPr>
              <a:t> criminal law or civil law or cyber crime law, together or in sequence, </a:t>
            </a:r>
            <a:r>
              <a:rPr lang="en-US" dirty="0">
                <a:latin typeface="Calibri" panose="020F0502020204030204" pitchFamily="34" charset="0"/>
                <a:cs typeface="Calibri" panose="020F0502020204030204" pitchFamily="34" charset="0"/>
              </a:rPr>
              <a:t>Different countries has different laws to handle defamation cases.</a:t>
            </a:r>
          </a:p>
          <a:p>
            <a:r>
              <a:rPr lang="en-US" dirty="0">
                <a:latin typeface="Calibri" panose="020F0502020204030204" pitchFamily="34" charset="0"/>
                <a:cs typeface="Calibri" panose="020F0502020204030204" pitchFamily="34" charset="0"/>
              </a:rPr>
              <a:t>Defamatory statements can be made in two ways:</a:t>
            </a:r>
          </a:p>
          <a:p>
            <a:pPr marL="0" indent="0">
              <a:buNone/>
            </a:pPr>
            <a:r>
              <a:rPr lang="en-US" dirty="0">
                <a:latin typeface="Calibri" panose="020F0502020204030204" pitchFamily="34" charset="0"/>
                <a:cs typeface="Calibri" panose="020F0502020204030204" pitchFamily="34" charset="0"/>
              </a:rPr>
              <a:t>		</a:t>
            </a:r>
            <a:r>
              <a:rPr lang="en-US" b="1" dirty="0">
                <a:latin typeface="Calibri" panose="020F0502020204030204" pitchFamily="34" charset="0"/>
                <a:cs typeface="Calibri" panose="020F0502020204030204" pitchFamily="34" charset="0"/>
              </a:rPr>
              <a:t>written (known as libel)</a:t>
            </a:r>
          </a:p>
          <a:p>
            <a:pPr marL="0" indent="0">
              <a:buNone/>
            </a:pPr>
            <a:r>
              <a:rPr lang="en-US" b="1" dirty="0">
                <a:latin typeface="Calibri" panose="020F0502020204030204" pitchFamily="34" charset="0"/>
                <a:cs typeface="Calibri" panose="020F0502020204030204" pitchFamily="34" charset="0"/>
              </a:rPr>
              <a:t>		spoken (known as slander)</a:t>
            </a:r>
          </a:p>
          <a:p>
            <a:r>
              <a:rPr lang="en-US" dirty="0">
                <a:latin typeface="Calibri" panose="020F0502020204030204" pitchFamily="34" charset="0"/>
                <a:cs typeface="Calibri" panose="020F0502020204030204" pitchFamily="34" charset="0"/>
              </a:rPr>
              <a:t>A person who defames another may be called a "defamer", "libeler", "slanderer", or rarely a "famacide".</a:t>
            </a:r>
          </a:p>
          <a:p>
            <a:pPr marL="0" indent="0">
              <a:buNone/>
            </a:pPr>
            <a:endParaRPr lang="en-US" b="1" dirty="0">
              <a:latin typeface="Calibri" panose="020F0502020204030204" pitchFamily="34" charset="0"/>
              <a:cs typeface="Calibri" panose="020F0502020204030204" pitchFamily="34" charset="0"/>
            </a:endParaRPr>
          </a:p>
          <a:p>
            <a:endParaRPr lang="en-US" b="1" dirty="0"/>
          </a:p>
        </p:txBody>
      </p:sp>
    </p:spTree>
    <p:extLst>
      <p:ext uri="{BB962C8B-B14F-4D97-AF65-F5344CB8AC3E}">
        <p14:creationId xmlns:p14="http://schemas.microsoft.com/office/powerpoint/2010/main" val="16896655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74B7CE-3B18-4262-A176-A51515529802}"/>
              </a:ext>
            </a:extLst>
          </p:cNvPr>
          <p:cNvSpPr>
            <a:spLocks noGrp="1"/>
          </p:cNvSpPr>
          <p:nvPr>
            <p:ph type="title"/>
          </p:nvPr>
        </p:nvSpPr>
        <p:spPr>
          <a:xfrm>
            <a:off x="1772816" y="643811"/>
            <a:ext cx="9382864" cy="718458"/>
          </a:xfrm>
        </p:spPr>
        <p:txBody>
          <a:bodyPr>
            <a:normAutofit/>
          </a:bodyPr>
          <a:lstStyle/>
          <a:p>
            <a:r>
              <a:rPr lang="en-US" dirty="0">
                <a:latin typeface="Calibri" panose="020F0502020204030204" pitchFamily="34" charset="0"/>
                <a:cs typeface="Calibri" panose="020F0502020204030204" pitchFamily="34" charset="0"/>
              </a:rPr>
              <a:t>Defamation using Social Media</a:t>
            </a:r>
          </a:p>
        </p:txBody>
      </p:sp>
      <p:sp>
        <p:nvSpPr>
          <p:cNvPr id="5" name="TextBox 4">
            <a:extLst>
              <a:ext uri="{FF2B5EF4-FFF2-40B4-BE49-F238E27FC236}">
                <a16:creationId xmlns:a16="http://schemas.microsoft.com/office/drawing/2014/main" id="{C08E992C-D750-4BFA-902A-018082A47104}"/>
              </a:ext>
            </a:extLst>
          </p:cNvPr>
          <p:cNvSpPr txBox="1"/>
          <p:nvPr/>
        </p:nvSpPr>
        <p:spPr>
          <a:xfrm>
            <a:off x="973123" y="1543574"/>
            <a:ext cx="10704352" cy="5273238"/>
          </a:xfrm>
          <a:prstGeom prst="rect">
            <a:avLst/>
          </a:prstGeom>
          <a:noFill/>
        </p:spPr>
        <p:txBody>
          <a:bodyPr wrap="square" rtlCol="0">
            <a:spAutoFit/>
          </a:bodyPr>
          <a:lstStyle/>
          <a:p>
            <a:pPr marL="342900" indent="-342900">
              <a:spcBef>
                <a:spcPts val="1000"/>
              </a:spcBef>
              <a:buClr>
                <a:schemeClr val="accent1"/>
              </a:buClr>
              <a:buFont typeface="Wingdings 3" charset="2"/>
              <a:buChar char=""/>
            </a:pPr>
            <a:r>
              <a:rPr lang="en-US" dirty="0">
                <a:solidFill>
                  <a:schemeClr val="tx1">
                    <a:lumMod val="75000"/>
                    <a:lumOff val="25000"/>
                  </a:schemeClr>
                </a:solidFill>
                <a:latin typeface="Calibri" panose="020F0502020204030204" pitchFamily="34" charset="0"/>
                <a:cs typeface="Calibri" panose="020F0502020204030204" pitchFamily="34" charset="0"/>
              </a:rPr>
              <a:t>With increase of internet demand, defamation on Social media platforms has increased significantly. </a:t>
            </a:r>
          </a:p>
          <a:p>
            <a:pPr marL="342900" indent="-342900">
              <a:spcBef>
                <a:spcPts val="1000"/>
              </a:spcBef>
              <a:buClr>
                <a:schemeClr val="accent1"/>
              </a:buClr>
              <a:buFont typeface="Wingdings 3" charset="2"/>
              <a:buChar char=""/>
            </a:pPr>
            <a:r>
              <a:rPr lang="en-US" dirty="0">
                <a:solidFill>
                  <a:schemeClr val="tx1">
                    <a:lumMod val="75000"/>
                    <a:lumOff val="25000"/>
                  </a:schemeClr>
                </a:solidFill>
                <a:latin typeface="Calibri" panose="020F0502020204030204" pitchFamily="34" charset="0"/>
                <a:cs typeface="Calibri" panose="020F0502020204030204" pitchFamily="34" charset="0"/>
              </a:rPr>
              <a:t>Social media defamation refers to a libelous or slanderous statement which is made on a social media platform</a:t>
            </a:r>
          </a:p>
          <a:p>
            <a:pPr marL="342900" indent="-342900">
              <a:spcBef>
                <a:spcPts val="1000"/>
              </a:spcBef>
              <a:buClr>
                <a:schemeClr val="accent1"/>
              </a:buClr>
              <a:buFont typeface="Wingdings 3" charset="2"/>
              <a:buChar char=""/>
            </a:pPr>
            <a:r>
              <a:rPr lang="en-US" dirty="0">
                <a:solidFill>
                  <a:schemeClr val="tx1">
                    <a:lumMod val="75000"/>
                    <a:lumOff val="25000"/>
                  </a:schemeClr>
                </a:solidFill>
                <a:latin typeface="Calibri" panose="020F0502020204030204" pitchFamily="34" charset="0"/>
                <a:cs typeface="Calibri" panose="020F0502020204030204" pitchFamily="34" charset="0"/>
              </a:rPr>
              <a:t>Social media defamation causes significant harm or damage, because of its ability to go viral.</a:t>
            </a:r>
          </a:p>
          <a:p>
            <a:pPr marL="342900" indent="-342900">
              <a:spcBef>
                <a:spcPts val="1000"/>
              </a:spcBef>
              <a:buClr>
                <a:schemeClr val="accent1"/>
              </a:buClr>
              <a:buFont typeface="Wingdings 3" charset="2"/>
              <a:buChar char=""/>
            </a:pPr>
            <a:r>
              <a:rPr lang="en-US" dirty="0">
                <a:solidFill>
                  <a:schemeClr val="tx1">
                    <a:lumMod val="75000"/>
                    <a:lumOff val="25000"/>
                  </a:schemeClr>
                </a:solidFill>
                <a:latin typeface="Calibri" panose="020F0502020204030204" pitchFamily="34" charset="0"/>
                <a:cs typeface="Calibri" panose="020F0502020204030204" pitchFamily="34" charset="0"/>
              </a:rPr>
              <a:t>Social media platforms which can spread defamations: </a:t>
            </a:r>
          </a:p>
          <a:p>
            <a:pPr marL="0" lvl="1">
              <a:spcBef>
                <a:spcPts val="1000"/>
              </a:spcBef>
              <a:buClr>
                <a:schemeClr val="accent1"/>
              </a:buClr>
            </a:pPr>
            <a:r>
              <a:rPr lang="en-US" dirty="0">
                <a:solidFill>
                  <a:schemeClr val="tx1">
                    <a:lumMod val="75000"/>
                    <a:lumOff val="25000"/>
                  </a:schemeClr>
                </a:solidFill>
                <a:latin typeface="Calibri" panose="020F0502020204030204" pitchFamily="34" charset="0"/>
                <a:cs typeface="Calibri" panose="020F0502020204030204" pitchFamily="34" charset="0"/>
              </a:rPr>
              <a:t>		letters to the editor of local newspapers.</a:t>
            </a:r>
          </a:p>
          <a:p>
            <a:pPr>
              <a:spcBef>
                <a:spcPts val="1000"/>
              </a:spcBef>
              <a:buClr>
                <a:schemeClr val="accent1"/>
              </a:buClr>
            </a:pPr>
            <a:r>
              <a:rPr lang="en-US" dirty="0">
                <a:solidFill>
                  <a:schemeClr val="tx1">
                    <a:lumMod val="75000"/>
                    <a:lumOff val="25000"/>
                  </a:schemeClr>
                </a:solidFill>
                <a:latin typeface="Calibri" panose="020F0502020204030204" pitchFamily="34" charset="0"/>
                <a:cs typeface="Calibri" panose="020F0502020204030204" pitchFamily="34" charset="0"/>
              </a:rPr>
              <a:t>		public comments on media (i.e., newspaper or magazine) web sites.</a:t>
            </a:r>
          </a:p>
          <a:p>
            <a:pPr>
              <a:spcBef>
                <a:spcPts val="1000"/>
              </a:spcBef>
              <a:buClr>
                <a:schemeClr val="accent1"/>
              </a:buClr>
            </a:pPr>
            <a:r>
              <a:rPr lang="en-US" dirty="0">
                <a:solidFill>
                  <a:schemeClr val="tx1">
                    <a:lumMod val="75000"/>
                    <a:lumOff val="25000"/>
                  </a:schemeClr>
                </a:solidFill>
                <a:latin typeface="Calibri" panose="020F0502020204030204" pitchFamily="34" charset="0"/>
                <a:cs typeface="Calibri" panose="020F0502020204030204" pitchFamily="34" charset="0"/>
              </a:rPr>
              <a:t>		blogs and comments to blog postings.</a:t>
            </a:r>
          </a:p>
          <a:p>
            <a:pPr>
              <a:spcBef>
                <a:spcPts val="1000"/>
              </a:spcBef>
              <a:buClr>
                <a:schemeClr val="accent1"/>
              </a:buClr>
            </a:pPr>
            <a:r>
              <a:rPr lang="en-US" dirty="0">
                <a:solidFill>
                  <a:schemeClr val="tx1">
                    <a:lumMod val="75000"/>
                    <a:lumOff val="25000"/>
                  </a:schemeClr>
                </a:solidFill>
                <a:latin typeface="Calibri" panose="020F0502020204030204" pitchFamily="34" charset="0"/>
                <a:cs typeface="Calibri" panose="020F0502020204030204" pitchFamily="34" charset="0"/>
              </a:rPr>
              <a:t>		social media like Facebook, </a:t>
            </a:r>
            <a:r>
              <a:rPr lang="en-US" dirty="0" err="1">
                <a:solidFill>
                  <a:schemeClr val="tx1">
                    <a:lumMod val="75000"/>
                    <a:lumOff val="25000"/>
                  </a:schemeClr>
                </a:solidFill>
                <a:latin typeface="Calibri" panose="020F0502020204030204" pitchFamily="34" charset="0"/>
                <a:cs typeface="Calibri" panose="020F0502020204030204" pitchFamily="34" charset="0"/>
              </a:rPr>
              <a:t>Linkedin</a:t>
            </a:r>
            <a:r>
              <a:rPr lang="en-US" dirty="0">
                <a:solidFill>
                  <a:schemeClr val="tx1">
                    <a:lumMod val="75000"/>
                    <a:lumOff val="25000"/>
                  </a:schemeClr>
                </a:solidFill>
                <a:latin typeface="Calibri" panose="020F0502020204030204" pitchFamily="34" charset="0"/>
                <a:cs typeface="Calibri" panose="020F0502020204030204" pitchFamily="34" charset="0"/>
              </a:rPr>
              <a:t>, and Twitter.</a:t>
            </a:r>
          </a:p>
          <a:p>
            <a:pPr>
              <a:spcBef>
                <a:spcPts val="1000"/>
              </a:spcBef>
              <a:buClr>
                <a:schemeClr val="accent1"/>
              </a:buClr>
            </a:pPr>
            <a:r>
              <a:rPr lang="en-US" dirty="0">
                <a:solidFill>
                  <a:schemeClr val="tx1">
                    <a:lumMod val="75000"/>
                    <a:lumOff val="25000"/>
                  </a:schemeClr>
                </a:solidFill>
                <a:latin typeface="Calibri" panose="020F0502020204030204" pitchFamily="34" charset="0"/>
                <a:cs typeface="Calibri" panose="020F0502020204030204" pitchFamily="34" charset="0"/>
              </a:rPr>
              <a:t>		chat rooms or </a:t>
            </a:r>
            <a:r>
              <a:rPr lang="en-US" dirty="0" err="1">
                <a:solidFill>
                  <a:schemeClr val="tx1">
                    <a:lumMod val="75000"/>
                    <a:lumOff val="25000"/>
                  </a:schemeClr>
                </a:solidFill>
                <a:latin typeface="Calibri" panose="020F0502020204030204" pitchFamily="34" charset="0"/>
                <a:cs typeface="Calibri" panose="020F0502020204030204" pitchFamily="34" charset="0"/>
              </a:rPr>
              <a:t>listservers</a:t>
            </a:r>
            <a:r>
              <a:rPr lang="en-US" dirty="0">
                <a:solidFill>
                  <a:schemeClr val="tx1">
                    <a:lumMod val="75000"/>
                    <a:lumOff val="25000"/>
                  </a:schemeClr>
                </a:solidFill>
                <a:latin typeface="Calibri" panose="020F0502020204030204" pitchFamily="34" charset="0"/>
                <a:cs typeface="Calibri" panose="020F0502020204030204" pitchFamily="34" charset="0"/>
              </a:rPr>
              <a:t>.</a:t>
            </a:r>
          </a:p>
          <a:p>
            <a:pPr marL="285750" indent="-285750">
              <a:buFont typeface="Arial" panose="020B0604020202020204" pitchFamily="34" charset="0"/>
              <a:buChar char="•"/>
            </a:pPr>
            <a:endParaRPr lang="en-US" dirty="0">
              <a:solidFill>
                <a:schemeClr val="tx1">
                  <a:lumMod val="75000"/>
                  <a:lumOff val="25000"/>
                </a:schemeClr>
              </a:solidFill>
              <a:latin typeface="Calibri" panose="020F0502020204030204" pitchFamily="34" charset="0"/>
              <a:cs typeface="Calibri" panose="020F0502020204030204" pitchFamily="34" charset="0"/>
            </a:endParaRPr>
          </a:p>
          <a:p>
            <a:pPr marL="285750" indent="-285750">
              <a:buFont typeface="Arial" panose="020B0604020202020204" pitchFamily="34" charset="0"/>
              <a:buChar char="•"/>
            </a:pPr>
            <a:endParaRPr lang="en-US" dirty="0">
              <a:solidFill>
                <a:schemeClr val="tx1">
                  <a:lumMod val="75000"/>
                  <a:lumOff val="25000"/>
                </a:schemeClr>
              </a:solidFill>
              <a:latin typeface="Calibri" panose="020F0502020204030204" pitchFamily="34" charset="0"/>
              <a:cs typeface="Calibri" panose="020F0502020204030204" pitchFamily="34" charset="0"/>
            </a:endParaRPr>
          </a:p>
          <a:p>
            <a:pPr marL="285750" indent="-285750">
              <a:buFont typeface="Arial" panose="020B0604020202020204" pitchFamily="34" charset="0"/>
              <a:buChar char="•"/>
            </a:pPr>
            <a:endParaRPr lang="en-US" dirty="0">
              <a:solidFill>
                <a:schemeClr val="tx1">
                  <a:lumMod val="75000"/>
                  <a:lumOff val="25000"/>
                </a:schemeClr>
              </a:solidFill>
              <a:latin typeface="Calibri" panose="020F0502020204030204" pitchFamily="34" charset="0"/>
              <a:cs typeface="Calibri" panose="020F0502020204030204" pitchFamily="34" charset="0"/>
            </a:endParaRPr>
          </a:p>
          <a:p>
            <a:pPr marL="285750" indent="-285750">
              <a:buFont typeface="Arial" panose="020B0604020202020204" pitchFamily="34" charset="0"/>
              <a:buChar char="•"/>
            </a:pPr>
            <a:endParaRPr lang="en-US" dirty="0">
              <a:solidFill>
                <a:schemeClr val="tx1">
                  <a:lumMod val="75000"/>
                  <a:lumOff val="25000"/>
                </a:schemeClr>
              </a:solidFill>
              <a:latin typeface="Calibri" panose="020F0502020204030204" pitchFamily="34" charset="0"/>
              <a:cs typeface="Calibri" panose="020F0502020204030204" pitchFamily="34" charset="0"/>
            </a:endParaRPr>
          </a:p>
          <a:p>
            <a:endParaRPr lang="en-US" dirty="0"/>
          </a:p>
        </p:txBody>
      </p:sp>
    </p:spTree>
    <p:extLst>
      <p:ext uri="{BB962C8B-B14F-4D97-AF65-F5344CB8AC3E}">
        <p14:creationId xmlns:p14="http://schemas.microsoft.com/office/powerpoint/2010/main" val="37938480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FB1116-D7F8-4965-B9F6-7BFB91198E5A}"/>
              </a:ext>
            </a:extLst>
          </p:cNvPr>
          <p:cNvSpPr>
            <a:spLocks noGrp="1"/>
          </p:cNvSpPr>
          <p:nvPr>
            <p:ph type="title"/>
          </p:nvPr>
        </p:nvSpPr>
        <p:spPr>
          <a:xfrm>
            <a:off x="1744911" y="624110"/>
            <a:ext cx="9759702" cy="776851"/>
          </a:xfrm>
        </p:spPr>
        <p:txBody>
          <a:bodyPr/>
          <a:lstStyle/>
          <a:p>
            <a:r>
              <a:rPr lang="en-US" dirty="0">
                <a:latin typeface="Calibri" panose="020F0502020204030204" pitchFamily="34" charset="0"/>
                <a:cs typeface="Calibri" panose="020F0502020204030204" pitchFamily="34" charset="0"/>
              </a:rPr>
              <a:t>Identification of social media defamation</a:t>
            </a:r>
          </a:p>
        </p:txBody>
      </p:sp>
      <p:sp>
        <p:nvSpPr>
          <p:cNvPr id="3" name="Content Placeholder 2">
            <a:extLst>
              <a:ext uri="{FF2B5EF4-FFF2-40B4-BE49-F238E27FC236}">
                <a16:creationId xmlns:a16="http://schemas.microsoft.com/office/drawing/2014/main" id="{5E2011C5-1D2B-4913-9871-31ADD441871D}"/>
              </a:ext>
            </a:extLst>
          </p:cNvPr>
          <p:cNvSpPr>
            <a:spLocks noGrp="1"/>
          </p:cNvSpPr>
          <p:nvPr>
            <p:ph idx="1"/>
          </p:nvPr>
        </p:nvSpPr>
        <p:spPr>
          <a:xfrm>
            <a:off x="1417739" y="1661020"/>
            <a:ext cx="10086873" cy="4250202"/>
          </a:xfrm>
        </p:spPr>
        <p:txBody>
          <a:bodyPr/>
          <a:lstStyle/>
          <a:p>
            <a:r>
              <a:rPr lang="en-US" b="1" dirty="0">
                <a:latin typeface="Calibri" panose="020F0502020204030204" pitchFamily="34" charset="0"/>
                <a:cs typeface="Calibri" panose="020F0502020204030204" pitchFamily="34" charset="0"/>
              </a:rPr>
              <a:t>The statement made must be defamatory</a:t>
            </a:r>
          </a:p>
          <a:p>
            <a:pPr marL="0" indent="0">
              <a:buNone/>
            </a:pPr>
            <a:r>
              <a:rPr lang="en-US" dirty="0">
                <a:latin typeface="Calibri" panose="020F0502020204030204" pitchFamily="34" charset="0"/>
                <a:cs typeface="Calibri" panose="020F0502020204030204" pitchFamily="34" charset="0"/>
              </a:rPr>
              <a:t>	Publication of a statement which tends to lower a person in the estimation of right thinking members of society generally</a:t>
            </a:r>
          </a:p>
          <a:p>
            <a:r>
              <a:rPr lang="en-US" b="1" dirty="0">
                <a:latin typeface="Calibri" panose="020F0502020204030204" pitchFamily="34" charset="0"/>
                <a:cs typeface="Calibri" panose="020F0502020204030204" pitchFamily="34" charset="0"/>
              </a:rPr>
              <a:t>The statement must refer to the plaintiff</a:t>
            </a:r>
          </a:p>
          <a:p>
            <a:pPr marL="0" indent="0">
              <a:buNone/>
            </a:pPr>
            <a:r>
              <a:rPr lang="en-US" b="1" dirty="0">
                <a:latin typeface="Calibri" panose="020F0502020204030204" pitchFamily="34" charset="0"/>
                <a:cs typeface="Calibri" panose="020F0502020204030204" pitchFamily="34" charset="0"/>
              </a:rPr>
              <a:t>	</a:t>
            </a:r>
            <a:r>
              <a:rPr lang="en-US" dirty="0">
                <a:latin typeface="Calibri" panose="020F0502020204030204" pitchFamily="34" charset="0"/>
                <a:cs typeface="Calibri" panose="020F0502020204030204" pitchFamily="34" charset="0"/>
              </a:rPr>
              <a:t>In an action for defamation, the plaintiff has to prove that the statement of which he/she complains referred to him/her.</a:t>
            </a:r>
          </a:p>
          <a:p>
            <a:r>
              <a:rPr lang="en-US" b="1" dirty="0">
                <a:latin typeface="Calibri" panose="020F0502020204030204" pitchFamily="34" charset="0"/>
                <a:cs typeface="Calibri" panose="020F0502020204030204" pitchFamily="34" charset="0"/>
              </a:rPr>
              <a:t>The statement must be published:</a:t>
            </a:r>
          </a:p>
          <a:p>
            <a:pPr marL="0" indent="0">
              <a:buNone/>
            </a:pPr>
            <a:r>
              <a:rPr lang="en-US" b="1" dirty="0">
                <a:latin typeface="Calibri" panose="020F0502020204030204" pitchFamily="34" charset="0"/>
                <a:cs typeface="Calibri" panose="020F0502020204030204" pitchFamily="34" charset="0"/>
              </a:rPr>
              <a:t>	</a:t>
            </a:r>
            <a:r>
              <a:rPr lang="en-US" dirty="0">
                <a:latin typeface="Calibri" panose="020F0502020204030204" pitchFamily="34" charset="0"/>
                <a:cs typeface="Calibri" panose="020F0502020204030204" pitchFamily="34" charset="0"/>
              </a:rPr>
              <a:t>Publication means making the defamatory statement known to some person other than the person defamed, and unless that is done, no civil action for defamation lies. Communication to the plaintiff himself is not enough </a:t>
            </a:r>
          </a:p>
          <a:p>
            <a:endParaRPr lang="en-US" b="1" dirty="0"/>
          </a:p>
        </p:txBody>
      </p:sp>
    </p:spTree>
    <p:extLst>
      <p:ext uri="{BB962C8B-B14F-4D97-AF65-F5344CB8AC3E}">
        <p14:creationId xmlns:p14="http://schemas.microsoft.com/office/powerpoint/2010/main" val="24972766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51EDDE-29AB-4911-9DD2-FFB615AF27BB}"/>
              </a:ext>
            </a:extLst>
          </p:cNvPr>
          <p:cNvSpPr>
            <a:spLocks noGrp="1"/>
          </p:cNvSpPr>
          <p:nvPr>
            <p:ph type="title"/>
          </p:nvPr>
        </p:nvSpPr>
        <p:spPr>
          <a:xfrm>
            <a:off x="1778467" y="624110"/>
            <a:ext cx="9726146" cy="1280890"/>
          </a:xfrm>
        </p:spPr>
        <p:txBody>
          <a:bodyPr/>
          <a:lstStyle/>
          <a:p>
            <a:r>
              <a:rPr lang="en-US" dirty="0">
                <a:latin typeface="Calibri" panose="020F0502020204030204" pitchFamily="34" charset="0"/>
                <a:cs typeface="Calibri" panose="020F0502020204030204" pitchFamily="34" charset="0"/>
              </a:rPr>
              <a:t>Implications of defamation</a:t>
            </a:r>
          </a:p>
        </p:txBody>
      </p:sp>
      <p:sp>
        <p:nvSpPr>
          <p:cNvPr id="3" name="Content Placeholder 2">
            <a:extLst>
              <a:ext uri="{FF2B5EF4-FFF2-40B4-BE49-F238E27FC236}">
                <a16:creationId xmlns:a16="http://schemas.microsoft.com/office/drawing/2014/main" id="{5B111CEB-0249-47E6-9253-418E2BE71082}"/>
              </a:ext>
            </a:extLst>
          </p:cNvPr>
          <p:cNvSpPr>
            <a:spLocks noGrp="1"/>
          </p:cNvSpPr>
          <p:nvPr>
            <p:ph idx="1"/>
          </p:nvPr>
        </p:nvSpPr>
        <p:spPr>
          <a:xfrm>
            <a:off x="1367407" y="1451295"/>
            <a:ext cx="10137206" cy="4782595"/>
          </a:xfrm>
        </p:spPr>
        <p:txBody>
          <a:bodyPr>
            <a:normAutofit lnSpcReduction="10000"/>
          </a:bodyPr>
          <a:lstStyle/>
          <a:p>
            <a:r>
              <a:rPr lang="en-US" dirty="0">
                <a:latin typeface="Calibri" panose="020F0502020204030204" pitchFamily="34" charset="0"/>
                <a:cs typeface="Calibri" panose="020F0502020204030204" pitchFamily="34" charset="0"/>
              </a:rPr>
              <a:t>Defamation is based on common law, but has recently been codified by the Defamation Act 2013. In a case of someone making a statement about you on social media, you are must establish that the statement complained of is defamatory.</a:t>
            </a:r>
          </a:p>
          <a:p>
            <a:r>
              <a:rPr lang="en-US" dirty="0">
                <a:latin typeface="Calibri" panose="020F0502020204030204" pitchFamily="34" charset="0"/>
                <a:cs typeface="Calibri" panose="020F0502020204030204" pitchFamily="34" charset="0"/>
              </a:rPr>
              <a:t>Under the Indian Penal Code and the law governing information technology , those found guilty of defamation can be asked to pay a fine a serve up to three years in jail. Indian law, however , does not have specific provisions relating to social media.</a:t>
            </a:r>
          </a:p>
          <a:p>
            <a:r>
              <a:rPr lang="en-US" dirty="0">
                <a:latin typeface="Calibri" panose="020F0502020204030204" pitchFamily="34" charset="0"/>
                <a:cs typeface="Calibri" panose="020F0502020204030204" pitchFamily="34" charset="0"/>
              </a:rPr>
              <a:t>Under Indian law there is no distinction between libel and slander and both are treated as criminal offenses under section 499 IPC, libel and slander are treated equally.</a:t>
            </a:r>
          </a:p>
          <a:p>
            <a:r>
              <a:rPr lang="en-US" dirty="0">
                <a:latin typeface="Calibri" panose="020F0502020204030204" pitchFamily="34" charset="0"/>
                <a:cs typeface="Calibri" panose="020F0502020204030204" pitchFamily="34" charset="0"/>
              </a:rPr>
              <a:t>In social media defamation internet or computer is used as a method for harming reputation of a person/group</a:t>
            </a:r>
          </a:p>
          <a:p>
            <a:r>
              <a:rPr lang="en-US" dirty="0">
                <a:latin typeface="Calibri" panose="020F0502020204030204" pitchFamily="34" charset="0"/>
                <a:cs typeface="Calibri" panose="020F0502020204030204" pitchFamily="34" charset="0"/>
              </a:rPr>
              <a:t>In case of marriage defamation, In the eyes of law, both husband and wife are one person and the communication of a defamatory matter from the husband to the wife or vice versa is no publication and will not come within the purview of section 499. Section 122.</a:t>
            </a:r>
          </a:p>
          <a:p>
            <a:r>
              <a:rPr lang="en-US" dirty="0">
                <a:latin typeface="Calibri" panose="020F0502020204030204" pitchFamily="34" charset="0"/>
                <a:cs typeface="Calibri" panose="020F0502020204030204" pitchFamily="34" charset="0"/>
              </a:rPr>
              <a:t>Provisions governing social defamation in India</a:t>
            </a:r>
            <a:br>
              <a:rPr lang="en-US" dirty="0">
                <a:latin typeface="Calibri" panose="020F0502020204030204" pitchFamily="34" charset="0"/>
                <a:cs typeface="Calibri" panose="020F0502020204030204" pitchFamily="34" charset="0"/>
              </a:rPr>
            </a:br>
            <a:r>
              <a:rPr lang="en-US" dirty="0">
                <a:latin typeface="Calibri" panose="020F0502020204030204" pitchFamily="34" charset="0"/>
                <a:cs typeface="Calibri" panose="020F0502020204030204" pitchFamily="34" charset="0"/>
              </a:rPr>
              <a:t>		IPC section 499, IPC section 500, IPC section 469, IT act 2000 section 66A, </a:t>
            </a:r>
          </a:p>
          <a:p>
            <a:endParaRPr lang="en-US" dirty="0">
              <a:latin typeface="Calibri" panose="020F0502020204030204" pitchFamily="34" charset="0"/>
              <a:cs typeface="Calibri" panose="020F0502020204030204" pitchFamily="34" charset="0"/>
            </a:endParaRPr>
          </a:p>
          <a:p>
            <a:pPr marL="0" indent="0">
              <a:buNone/>
            </a:pPr>
            <a:endParaRPr lang="en-US" dirty="0"/>
          </a:p>
          <a:p>
            <a:endParaRPr lang="en-US" dirty="0"/>
          </a:p>
        </p:txBody>
      </p:sp>
    </p:spTree>
    <p:extLst>
      <p:ext uri="{BB962C8B-B14F-4D97-AF65-F5344CB8AC3E}">
        <p14:creationId xmlns:p14="http://schemas.microsoft.com/office/powerpoint/2010/main" val="4852183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96E1F2-28F7-438E-A74C-8E63171AD02B}"/>
              </a:ext>
            </a:extLst>
          </p:cNvPr>
          <p:cNvSpPr>
            <a:spLocks noGrp="1"/>
          </p:cNvSpPr>
          <p:nvPr>
            <p:ph type="title"/>
          </p:nvPr>
        </p:nvSpPr>
        <p:spPr>
          <a:xfrm>
            <a:off x="1711355" y="624110"/>
            <a:ext cx="9793258" cy="1280890"/>
          </a:xfrm>
        </p:spPr>
        <p:txBody>
          <a:bodyPr/>
          <a:lstStyle/>
          <a:p>
            <a:r>
              <a:rPr lang="en-US" dirty="0">
                <a:latin typeface="Calibri" panose="020F0502020204030204" pitchFamily="34" charset="0"/>
                <a:cs typeface="Calibri" panose="020F0502020204030204" pitchFamily="34" charset="0"/>
              </a:rPr>
              <a:t>Defenses to defamation claim</a:t>
            </a:r>
          </a:p>
        </p:txBody>
      </p:sp>
      <p:sp>
        <p:nvSpPr>
          <p:cNvPr id="3" name="Content Placeholder 2">
            <a:extLst>
              <a:ext uri="{FF2B5EF4-FFF2-40B4-BE49-F238E27FC236}">
                <a16:creationId xmlns:a16="http://schemas.microsoft.com/office/drawing/2014/main" id="{F4FA5C51-C7F8-4ED2-9347-BF76DEC7DE84}"/>
              </a:ext>
            </a:extLst>
          </p:cNvPr>
          <p:cNvSpPr>
            <a:spLocks noGrp="1"/>
          </p:cNvSpPr>
          <p:nvPr>
            <p:ph idx="1"/>
          </p:nvPr>
        </p:nvSpPr>
        <p:spPr>
          <a:xfrm>
            <a:off x="897622" y="1744910"/>
            <a:ext cx="10606990" cy="4166312"/>
          </a:xfrm>
        </p:spPr>
        <p:txBody>
          <a:bodyPr/>
          <a:lstStyle/>
          <a:p>
            <a:pPr lvl="1"/>
            <a:r>
              <a:rPr lang="en-US" sz="1800" dirty="0">
                <a:latin typeface="Calibri" panose="020F0502020204030204" pitchFamily="34" charset="0"/>
                <a:cs typeface="Calibri" panose="020F0502020204030204" pitchFamily="34" charset="0"/>
              </a:rPr>
              <a:t>Defendant can prove that whatever has been said is true about plaintiff.</a:t>
            </a:r>
          </a:p>
          <a:p>
            <a:pPr lvl="1"/>
            <a:r>
              <a:rPr lang="en-US" sz="1800" dirty="0">
                <a:latin typeface="Calibri" panose="020F0502020204030204" pitchFamily="34" charset="0"/>
                <a:cs typeface="Calibri" panose="020F0502020204030204" pitchFamily="34" charset="0"/>
              </a:rPr>
              <a:t>Qualified privilege  is another common defense to a defamation action. Sometimes, even if a statement is not absolutely privileged, the context in which it was made means that it should be privileged anyway. An example might be statements a reporter makes about a matter of public interest in the community.</a:t>
            </a:r>
          </a:p>
          <a:p>
            <a:pPr lvl="1"/>
            <a:r>
              <a:rPr lang="en-US" sz="1800" dirty="0">
                <a:latin typeface="Calibri" panose="020F0502020204030204" pitchFamily="34" charset="0"/>
                <a:cs typeface="Calibri" panose="020F0502020204030204" pitchFamily="34" charset="0"/>
              </a:rPr>
              <a:t>Another defense is that person is speaking an  opinion, not a fact.</a:t>
            </a:r>
          </a:p>
          <a:p>
            <a:pPr lvl="1"/>
            <a:r>
              <a:rPr lang="en-US" sz="1800" dirty="0">
                <a:latin typeface="Calibri" panose="020F0502020204030204" pitchFamily="34" charset="0"/>
                <a:cs typeface="Calibri" panose="020F0502020204030204" pitchFamily="34" charset="0"/>
              </a:rPr>
              <a:t>Similar to opinion is the defense of "fair comment on a matter of public interest." If, for example, someone makes a statement about the actions of people on a school board, the statement might be protected because there likely is a strong public interest in the activities of the school board. </a:t>
            </a:r>
          </a:p>
          <a:p>
            <a:endParaRPr lang="en-US" dirty="0"/>
          </a:p>
        </p:txBody>
      </p:sp>
    </p:spTree>
    <p:extLst>
      <p:ext uri="{BB962C8B-B14F-4D97-AF65-F5344CB8AC3E}">
        <p14:creationId xmlns:p14="http://schemas.microsoft.com/office/powerpoint/2010/main" val="11343757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42F4E3-A722-410C-8A07-67D9BEFE7090}"/>
              </a:ext>
            </a:extLst>
          </p:cNvPr>
          <p:cNvSpPr>
            <a:spLocks noGrp="1"/>
          </p:cNvSpPr>
          <p:nvPr>
            <p:ph type="title"/>
          </p:nvPr>
        </p:nvSpPr>
        <p:spPr>
          <a:xfrm>
            <a:off x="1820411" y="624110"/>
            <a:ext cx="9684201" cy="1280890"/>
          </a:xfrm>
        </p:spPr>
        <p:txBody>
          <a:bodyPr/>
          <a:lstStyle/>
          <a:p>
            <a:r>
              <a:rPr lang="en-US" dirty="0">
                <a:latin typeface="Calibri" panose="020F0502020204030204" pitchFamily="34" charset="0"/>
                <a:cs typeface="Calibri" panose="020F0502020204030204" pitchFamily="34" charset="0"/>
              </a:rPr>
              <a:t>How to avoid/prevent social media defamation</a:t>
            </a:r>
          </a:p>
        </p:txBody>
      </p:sp>
      <p:sp>
        <p:nvSpPr>
          <p:cNvPr id="3" name="Content Placeholder 2">
            <a:extLst>
              <a:ext uri="{FF2B5EF4-FFF2-40B4-BE49-F238E27FC236}">
                <a16:creationId xmlns:a16="http://schemas.microsoft.com/office/drawing/2014/main" id="{1BCB464B-73E5-4F0D-91FF-1BCD78737C88}"/>
              </a:ext>
            </a:extLst>
          </p:cNvPr>
          <p:cNvSpPr>
            <a:spLocks noGrp="1"/>
          </p:cNvSpPr>
          <p:nvPr>
            <p:ph idx="1"/>
          </p:nvPr>
        </p:nvSpPr>
        <p:spPr>
          <a:xfrm>
            <a:off x="1501629" y="1669409"/>
            <a:ext cx="10002983" cy="4395831"/>
          </a:xfrm>
        </p:spPr>
        <p:txBody>
          <a:bodyPr>
            <a:normAutofit/>
          </a:bodyPr>
          <a:lstStyle/>
          <a:p>
            <a:r>
              <a:rPr lang="en-US" dirty="0">
                <a:latin typeface="Calibri" panose="020F0502020204030204" pitchFamily="34" charset="0"/>
                <a:cs typeface="Calibri" panose="020F0502020204030204" pitchFamily="34" charset="0"/>
              </a:rPr>
              <a:t>Think carefully about what you’re writing.</a:t>
            </a:r>
          </a:p>
          <a:p>
            <a:r>
              <a:rPr lang="en-US" dirty="0">
                <a:latin typeface="Calibri" panose="020F0502020204030204" pitchFamily="34" charset="0"/>
                <a:cs typeface="Calibri" panose="020F0502020204030204" pitchFamily="34" charset="0"/>
              </a:rPr>
              <a:t>Be specific.</a:t>
            </a:r>
          </a:p>
          <a:p>
            <a:r>
              <a:rPr lang="en-US" dirty="0">
                <a:latin typeface="Calibri" panose="020F0502020204030204" pitchFamily="34" charset="0"/>
                <a:cs typeface="Calibri" panose="020F0502020204030204" pitchFamily="34" charset="0"/>
              </a:rPr>
              <a:t>Don’t post anything when you’re angry or emotional.</a:t>
            </a:r>
          </a:p>
          <a:p>
            <a:r>
              <a:rPr lang="en-US" dirty="0">
                <a:latin typeface="Calibri" panose="020F0502020204030204" pitchFamily="34" charset="0"/>
                <a:cs typeface="Calibri" panose="020F0502020204030204" pitchFamily="34" charset="0"/>
              </a:rPr>
              <a:t>It may look like a fact, make sure whatever you’re writing is true.</a:t>
            </a:r>
          </a:p>
          <a:p>
            <a:r>
              <a:rPr lang="en-US" dirty="0">
                <a:latin typeface="Calibri" panose="020F0502020204030204" pitchFamily="34" charset="0"/>
                <a:cs typeface="Calibri" panose="020F0502020204030204" pitchFamily="34" charset="0"/>
              </a:rPr>
              <a:t>Make it clear when a statement is opinion or joke rather than fact.</a:t>
            </a:r>
          </a:p>
          <a:p>
            <a:r>
              <a:rPr lang="en-US" dirty="0">
                <a:latin typeface="Calibri" panose="020F0502020204030204" pitchFamily="34" charset="0"/>
                <a:cs typeface="Calibri" panose="020F0502020204030204" pitchFamily="34" charset="0"/>
              </a:rPr>
              <a:t>Avoid making criminal allegations or associating people with terrorist/hate groups.</a:t>
            </a:r>
          </a:p>
          <a:p>
            <a:r>
              <a:rPr lang="en-US" dirty="0">
                <a:latin typeface="Calibri" panose="020F0502020204030204" pitchFamily="34" charset="0"/>
                <a:cs typeface="Calibri" panose="020F0502020204030204" pitchFamily="34" charset="0"/>
              </a:rPr>
              <a:t>Be cautious when writing about private citizens.</a:t>
            </a:r>
          </a:p>
          <a:p>
            <a:r>
              <a:rPr lang="en-US" dirty="0">
                <a:latin typeface="Calibri" panose="020F0502020204030204" pitchFamily="34" charset="0"/>
                <a:cs typeface="Calibri" panose="020F0502020204030204" pitchFamily="34" charset="0"/>
              </a:rPr>
              <a:t>Be careful when adding hashtags to the end of your tweets.</a:t>
            </a:r>
          </a:p>
          <a:p>
            <a:r>
              <a:rPr lang="en-US" dirty="0">
                <a:latin typeface="Calibri" panose="020F0502020204030204" pitchFamily="34" charset="0"/>
                <a:cs typeface="Calibri" panose="020F0502020204030204" pitchFamily="34" charset="0"/>
              </a:rPr>
              <a:t>Avoid sharing false news, modified photos, videos</a:t>
            </a:r>
          </a:p>
          <a:p>
            <a:r>
              <a:rPr lang="en-US" dirty="0">
                <a:latin typeface="Calibri" panose="020F0502020204030204" pitchFamily="34" charset="0"/>
                <a:cs typeface="Calibri" panose="020F0502020204030204" pitchFamily="34" charset="0"/>
              </a:rPr>
              <a:t>Be prepared to issue a correction or apology.</a:t>
            </a:r>
          </a:p>
          <a:p>
            <a:pPr marL="0" indent="0">
              <a:buNone/>
            </a:pPr>
            <a:endParaRPr lang="en-US" dirty="0"/>
          </a:p>
        </p:txBody>
      </p:sp>
    </p:spTree>
    <p:extLst>
      <p:ext uri="{BB962C8B-B14F-4D97-AF65-F5344CB8AC3E}">
        <p14:creationId xmlns:p14="http://schemas.microsoft.com/office/powerpoint/2010/main" val="11021692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CC9CEDF6-11E6-49CC-8762-5F16DB0B67A5}"/>
              </a:ext>
            </a:extLst>
          </p:cNvPr>
          <p:cNvSpPr txBox="1"/>
          <p:nvPr/>
        </p:nvSpPr>
        <p:spPr>
          <a:xfrm>
            <a:off x="2004969" y="847288"/>
            <a:ext cx="9630561" cy="2954655"/>
          </a:xfrm>
          <a:prstGeom prst="rect">
            <a:avLst/>
          </a:prstGeom>
          <a:noFill/>
        </p:spPr>
        <p:txBody>
          <a:bodyPr wrap="square" rtlCol="0">
            <a:spAutoFit/>
          </a:bodyPr>
          <a:lstStyle/>
          <a:p>
            <a:endParaRPr lang="en-US" sz="4400" dirty="0">
              <a:latin typeface="Calibri" panose="020F0502020204030204" pitchFamily="34" charset="0"/>
              <a:cs typeface="Calibri" panose="020F0502020204030204" pitchFamily="34" charset="0"/>
            </a:endParaRPr>
          </a:p>
          <a:p>
            <a:endParaRPr lang="en-US" sz="4400" dirty="0">
              <a:latin typeface="Calibri" panose="020F0502020204030204" pitchFamily="34" charset="0"/>
              <a:cs typeface="Calibri" panose="020F0502020204030204" pitchFamily="34" charset="0"/>
            </a:endParaRPr>
          </a:p>
          <a:p>
            <a:endParaRPr lang="en-US" sz="4400" dirty="0">
              <a:latin typeface="Calibri" panose="020F0502020204030204" pitchFamily="34" charset="0"/>
              <a:cs typeface="Calibri" panose="020F0502020204030204" pitchFamily="34" charset="0"/>
            </a:endParaRPr>
          </a:p>
          <a:p>
            <a:r>
              <a:rPr lang="en-US" sz="5400" dirty="0">
                <a:latin typeface="Calibri" panose="020F0502020204030204" pitchFamily="34" charset="0"/>
                <a:cs typeface="Calibri" panose="020F0502020204030204" pitchFamily="34" charset="0"/>
              </a:rPr>
              <a:t>				THANK YOU !!!</a:t>
            </a:r>
          </a:p>
        </p:txBody>
      </p:sp>
    </p:spTree>
    <p:extLst>
      <p:ext uri="{BB962C8B-B14F-4D97-AF65-F5344CB8AC3E}">
        <p14:creationId xmlns:p14="http://schemas.microsoft.com/office/powerpoint/2010/main" val="3978851520"/>
      </p:ext>
    </p:extLst>
  </p:cSld>
  <p:clrMapOvr>
    <a:masterClrMapping/>
  </p:clrMapOvr>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TM02892315[[fn=Wisp]]</Template>
  <TotalTime>0</TotalTime>
  <Words>350</Words>
  <Application>Microsoft Office PowerPoint</Application>
  <PresentationFormat>Widescreen</PresentationFormat>
  <Paragraphs>64</Paragraphs>
  <Slides>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Arial</vt:lpstr>
      <vt:lpstr>Calibri</vt:lpstr>
      <vt:lpstr>Century Gothic</vt:lpstr>
      <vt:lpstr>Wingdings 3</vt:lpstr>
      <vt:lpstr>Wisp</vt:lpstr>
      <vt:lpstr>PowerPoint Presentation</vt:lpstr>
      <vt:lpstr>Defamation</vt:lpstr>
      <vt:lpstr>Defamation using Social Media</vt:lpstr>
      <vt:lpstr>Identification of social media defamation</vt:lpstr>
      <vt:lpstr>Implications of defamation</vt:lpstr>
      <vt:lpstr>Defenses to defamation claim</vt:lpstr>
      <vt:lpstr>How to avoid/prevent social media defamation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Nimase Manish</dc:creator>
  <cp:lastModifiedBy>Nimase Manish</cp:lastModifiedBy>
  <cp:revision>115</cp:revision>
  <dcterms:created xsi:type="dcterms:W3CDTF">2019-11-04T06:56:29Z</dcterms:created>
  <dcterms:modified xsi:type="dcterms:W3CDTF">2019-11-04T15:05:29Z</dcterms:modified>
</cp:coreProperties>
</file>