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6600B6-2D59-4B52-A31B-08B72AFC1EF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9CA577A-1CD9-46D2-B477-F1AA26096852}">
      <dgm:prSet phldrT="[Text]"/>
      <dgm:spPr/>
      <dgm:t>
        <a:bodyPr/>
        <a:lstStyle/>
        <a:p>
          <a:r>
            <a:rPr lang="en-IN" b="1" dirty="0" smtClean="0">
              <a:solidFill>
                <a:schemeClr val="tx2"/>
              </a:solidFill>
            </a:rPr>
            <a:t>Borrower</a:t>
          </a:r>
          <a:endParaRPr lang="en-IN" b="1" dirty="0">
            <a:solidFill>
              <a:schemeClr val="tx2"/>
            </a:solidFill>
          </a:endParaRPr>
        </a:p>
      </dgm:t>
    </dgm:pt>
    <dgm:pt modelId="{CA1F477F-EAF0-4987-9BCF-C89AD1865551}" type="parTrans" cxnId="{A9188542-271D-40A1-8747-E1F77C7F7DB1}">
      <dgm:prSet/>
      <dgm:spPr/>
      <dgm:t>
        <a:bodyPr/>
        <a:lstStyle/>
        <a:p>
          <a:endParaRPr lang="en-IN"/>
        </a:p>
      </dgm:t>
    </dgm:pt>
    <dgm:pt modelId="{58ED6F43-C0C1-4A31-A480-6657D64E282C}" type="sibTrans" cxnId="{A9188542-271D-40A1-8747-E1F77C7F7DB1}">
      <dgm:prSet/>
      <dgm:spPr/>
      <dgm:t>
        <a:bodyPr/>
        <a:lstStyle/>
        <a:p>
          <a:endParaRPr lang="en-IN"/>
        </a:p>
      </dgm:t>
    </dgm:pt>
    <dgm:pt modelId="{F03F5F1B-F33B-4384-8D01-8E8ACD8E4A22}">
      <dgm:prSet phldrT="[Text]"/>
      <dgm:spPr/>
      <dgm:t>
        <a:bodyPr/>
        <a:lstStyle/>
        <a:p>
          <a:r>
            <a:rPr lang="en-IN" b="1" dirty="0" smtClean="0">
              <a:solidFill>
                <a:schemeClr val="tx2"/>
              </a:solidFill>
            </a:rPr>
            <a:t>Dials *99# /App &amp; chooses PMMY option</a:t>
          </a:r>
          <a:endParaRPr lang="en-IN" dirty="0">
            <a:solidFill>
              <a:schemeClr val="tx2"/>
            </a:solidFill>
          </a:endParaRPr>
        </a:p>
      </dgm:t>
    </dgm:pt>
    <dgm:pt modelId="{486DB08D-104B-4D4E-8EDE-5A65061346D4}" type="parTrans" cxnId="{C46B2B55-A49C-4095-B724-F6CBF33F0713}">
      <dgm:prSet/>
      <dgm:spPr/>
      <dgm:t>
        <a:bodyPr/>
        <a:lstStyle/>
        <a:p>
          <a:endParaRPr lang="en-IN"/>
        </a:p>
      </dgm:t>
    </dgm:pt>
    <dgm:pt modelId="{D76EA814-9975-4DFB-B977-83C58CAF6D97}" type="sibTrans" cxnId="{C46B2B55-A49C-4095-B724-F6CBF33F0713}">
      <dgm:prSet/>
      <dgm:spPr/>
      <dgm:t>
        <a:bodyPr/>
        <a:lstStyle/>
        <a:p>
          <a:endParaRPr lang="en-IN"/>
        </a:p>
      </dgm:t>
    </dgm:pt>
    <dgm:pt modelId="{A8E05C9C-BFA8-4003-A3DC-DC8640365CB7}">
      <dgm:prSet phldrT="[Text]"/>
      <dgm:spPr/>
      <dgm:t>
        <a:bodyPr/>
        <a:lstStyle/>
        <a:p>
          <a:r>
            <a:rPr lang="en-IN" b="1" dirty="0" smtClean="0">
              <a:solidFill>
                <a:schemeClr val="tx2"/>
              </a:solidFill>
            </a:rPr>
            <a:t>e-mudra</a:t>
          </a:r>
          <a:endParaRPr lang="en-IN" b="1" dirty="0">
            <a:solidFill>
              <a:schemeClr val="tx2"/>
            </a:solidFill>
          </a:endParaRPr>
        </a:p>
      </dgm:t>
    </dgm:pt>
    <dgm:pt modelId="{EEB3A0FB-40D2-485E-BB9D-4683ACE9530B}" type="parTrans" cxnId="{B87DD165-1805-4A57-A816-067EEC0D04FB}">
      <dgm:prSet/>
      <dgm:spPr/>
      <dgm:t>
        <a:bodyPr/>
        <a:lstStyle/>
        <a:p>
          <a:endParaRPr lang="en-IN"/>
        </a:p>
      </dgm:t>
    </dgm:pt>
    <dgm:pt modelId="{DD6AA347-ED11-448A-AE1D-CFA43B09605D}" type="sibTrans" cxnId="{B87DD165-1805-4A57-A816-067EEC0D04FB}">
      <dgm:prSet/>
      <dgm:spPr/>
      <dgm:t>
        <a:bodyPr/>
        <a:lstStyle/>
        <a:p>
          <a:endParaRPr lang="en-IN"/>
        </a:p>
      </dgm:t>
    </dgm:pt>
    <dgm:pt modelId="{7E51C390-7D65-40FE-BF69-7B1FEF69FA92}">
      <dgm:prSet phldrT="[Text]"/>
      <dgm:spPr/>
      <dgm:t>
        <a:bodyPr/>
        <a:lstStyle/>
        <a:p>
          <a:r>
            <a:rPr lang="en-IN" b="1" dirty="0" smtClean="0">
              <a:solidFill>
                <a:schemeClr val="tx2"/>
              </a:solidFill>
            </a:rPr>
            <a:t>Analysis of user data: </a:t>
          </a:r>
          <a:r>
            <a:rPr lang="en-IN" b="1" dirty="0" err="1" smtClean="0">
              <a:solidFill>
                <a:schemeClr val="tx2"/>
              </a:solidFill>
            </a:rPr>
            <a:t>eKYC</a:t>
          </a:r>
          <a:r>
            <a:rPr lang="en-IN" b="1" dirty="0" smtClean="0">
              <a:solidFill>
                <a:schemeClr val="tx2"/>
              </a:solidFill>
            </a:rPr>
            <a:t>, Other database</a:t>
          </a:r>
          <a:endParaRPr lang="en-IN" dirty="0">
            <a:solidFill>
              <a:schemeClr val="tx2"/>
            </a:solidFill>
          </a:endParaRPr>
        </a:p>
      </dgm:t>
    </dgm:pt>
    <dgm:pt modelId="{C59E56AB-0BF7-45FA-9DC2-6CD5E2DD3D2B}" type="parTrans" cxnId="{EB261EDD-3A25-49D4-A972-F5784556483B}">
      <dgm:prSet/>
      <dgm:spPr/>
      <dgm:t>
        <a:bodyPr/>
        <a:lstStyle/>
        <a:p>
          <a:endParaRPr lang="en-IN"/>
        </a:p>
      </dgm:t>
    </dgm:pt>
    <dgm:pt modelId="{9FB7AB9F-0214-463A-9BF4-C9ECC9A091C6}" type="sibTrans" cxnId="{EB261EDD-3A25-49D4-A972-F5784556483B}">
      <dgm:prSet/>
      <dgm:spPr/>
      <dgm:t>
        <a:bodyPr/>
        <a:lstStyle/>
        <a:p>
          <a:endParaRPr lang="en-IN"/>
        </a:p>
      </dgm:t>
    </dgm:pt>
    <dgm:pt modelId="{1F1023E9-F77E-431C-A305-226880C97531}">
      <dgm:prSet phldrT="[Text]"/>
      <dgm:spPr/>
      <dgm:t>
        <a:bodyPr/>
        <a:lstStyle/>
        <a:p>
          <a:r>
            <a:rPr lang="en-IN" b="1" dirty="0" smtClean="0">
              <a:solidFill>
                <a:schemeClr val="tx2"/>
              </a:solidFill>
            </a:rPr>
            <a:t>Bank</a:t>
          </a:r>
          <a:endParaRPr lang="en-IN" b="1" dirty="0">
            <a:solidFill>
              <a:schemeClr val="tx2"/>
            </a:solidFill>
          </a:endParaRPr>
        </a:p>
      </dgm:t>
    </dgm:pt>
    <dgm:pt modelId="{6B122D13-5347-43CF-9574-CC85B0ED9720}" type="parTrans" cxnId="{3807F7F6-6BE0-4835-A913-5E45719B0FD4}">
      <dgm:prSet/>
      <dgm:spPr/>
      <dgm:t>
        <a:bodyPr/>
        <a:lstStyle/>
        <a:p>
          <a:endParaRPr lang="en-IN"/>
        </a:p>
      </dgm:t>
    </dgm:pt>
    <dgm:pt modelId="{DF504D3F-5DAA-4E72-B9EE-B99210063E41}" type="sibTrans" cxnId="{3807F7F6-6BE0-4835-A913-5E45719B0FD4}">
      <dgm:prSet/>
      <dgm:spPr/>
      <dgm:t>
        <a:bodyPr/>
        <a:lstStyle/>
        <a:p>
          <a:endParaRPr lang="en-IN"/>
        </a:p>
      </dgm:t>
    </dgm:pt>
    <dgm:pt modelId="{9A08A46A-8200-450D-B03D-69A045AF8C9A}">
      <dgm:prSet phldrT="[Text]" custT="1"/>
      <dgm:spPr/>
      <dgm:t>
        <a:bodyPr/>
        <a:lstStyle/>
        <a:p>
          <a:r>
            <a:rPr lang="en-IN" sz="1600" b="1" dirty="0" smtClean="0">
              <a:solidFill>
                <a:schemeClr val="tx2"/>
              </a:solidFill>
            </a:rPr>
            <a:t>Field verification &amp; sanction/reject within 07 days</a:t>
          </a:r>
          <a:endParaRPr lang="en-IN" sz="1600" dirty="0">
            <a:solidFill>
              <a:schemeClr val="tx2"/>
            </a:solidFill>
          </a:endParaRPr>
        </a:p>
      </dgm:t>
    </dgm:pt>
    <dgm:pt modelId="{C8E10A07-0F70-4ADF-8C2F-2B0CDBB1ED09}" type="parTrans" cxnId="{30121B05-804F-46E3-89B9-81EBE3F1DEF3}">
      <dgm:prSet/>
      <dgm:spPr/>
      <dgm:t>
        <a:bodyPr/>
        <a:lstStyle/>
        <a:p>
          <a:endParaRPr lang="en-IN"/>
        </a:p>
      </dgm:t>
    </dgm:pt>
    <dgm:pt modelId="{8161AF81-EF79-4EE5-B2D7-7B974FFA3B96}" type="sibTrans" cxnId="{30121B05-804F-46E3-89B9-81EBE3F1DEF3}">
      <dgm:prSet/>
      <dgm:spPr/>
      <dgm:t>
        <a:bodyPr/>
        <a:lstStyle/>
        <a:p>
          <a:endParaRPr lang="en-IN"/>
        </a:p>
      </dgm:t>
    </dgm:pt>
    <dgm:pt modelId="{A4DCBF79-8CB3-4129-8D69-B47DABBEE366}">
      <dgm:prSet phldrT="[Text]"/>
      <dgm:spPr/>
      <dgm:t>
        <a:bodyPr/>
        <a:lstStyle/>
        <a:p>
          <a:r>
            <a:rPr lang="en-IN" b="1" dirty="0" smtClean="0">
              <a:solidFill>
                <a:schemeClr val="tx2"/>
              </a:solidFill>
            </a:rPr>
            <a:t>Enters  Unique ID/ADHAAR no. ,Amount applied for, Consent to share data with the platform</a:t>
          </a:r>
          <a:endParaRPr lang="en-IN" dirty="0">
            <a:solidFill>
              <a:schemeClr val="tx2"/>
            </a:solidFill>
          </a:endParaRPr>
        </a:p>
      </dgm:t>
    </dgm:pt>
    <dgm:pt modelId="{06A33113-5C33-49C1-858A-4EACEC26D4DC}" type="parTrans" cxnId="{B640D433-AAEC-4378-A6F4-93C5276CCFF7}">
      <dgm:prSet/>
      <dgm:spPr/>
      <dgm:t>
        <a:bodyPr/>
        <a:lstStyle/>
        <a:p>
          <a:endParaRPr lang="en-IN"/>
        </a:p>
      </dgm:t>
    </dgm:pt>
    <dgm:pt modelId="{B78A383A-5849-49C3-B4D3-B54A0BCEE2CA}" type="sibTrans" cxnId="{B640D433-AAEC-4378-A6F4-93C5276CCFF7}">
      <dgm:prSet/>
      <dgm:spPr/>
      <dgm:t>
        <a:bodyPr/>
        <a:lstStyle/>
        <a:p>
          <a:endParaRPr lang="en-IN"/>
        </a:p>
      </dgm:t>
    </dgm:pt>
    <dgm:pt modelId="{4C4A14EA-FB03-435E-9DC4-ACFD92CFC719}">
      <dgm:prSet phldrT="[Text]"/>
      <dgm:spPr/>
      <dgm:t>
        <a:bodyPr/>
        <a:lstStyle/>
        <a:p>
          <a:r>
            <a:rPr lang="en-IN" b="1" dirty="0" smtClean="0">
              <a:solidFill>
                <a:schemeClr val="tx2"/>
              </a:solidFill>
            </a:rPr>
            <a:t>Requisition to bank branch with Analysis report</a:t>
          </a:r>
          <a:endParaRPr lang="en-IN" b="1" dirty="0">
            <a:solidFill>
              <a:schemeClr val="tx2"/>
            </a:solidFill>
          </a:endParaRPr>
        </a:p>
      </dgm:t>
    </dgm:pt>
    <dgm:pt modelId="{53CA2988-D423-4789-ABE1-A98AD0B3F5EC}" type="parTrans" cxnId="{963A9924-6626-4387-9E6C-441A031A141F}">
      <dgm:prSet/>
      <dgm:spPr/>
      <dgm:t>
        <a:bodyPr/>
        <a:lstStyle/>
        <a:p>
          <a:endParaRPr lang="en-IN"/>
        </a:p>
      </dgm:t>
    </dgm:pt>
    <dgm:pt modelId="{FAD2FD0C-F7EC-45E1-B035-B4A555F099FE}" type="sibTrans" cxnId="{963A9924-6626-4387-9E6C-441A031A141F}">
      <dgm:prSet/>
      <dgm:spPr/>
      <dgm:t>
        <a:bodyPr/>
        <a:lstStyle/>
        <a:p>
          <a:endParaRPr lang="en-IN"/>
        </a:p>
      </dgm:t>
    </dgm:pt>
    <dgm:pt modelId="{C7FD9E27-313D-4BA5-B37D-341CCEF7F399}">
      <dgm:prSet phldrT="[Text]"/>
      <dgm:spPr/>
      <dgm:t>
        <a:bodyPr/>
        <a:lstStyle/>
        <a:p>
          <a:r>
            <a:rPr lang="en-IN" b="1" dirty="0" err="1" smtClean="0">
              <a:solidFill>
                <a:schemeClr val="tx2"/>
              </a:solidFill>
            </a:rPr>
            <a:t>sms</a:t>
          </a:r>
          <a:r>
            <a:rPr lang="en-IN" b="1" dirty="0" smtClean="0">
              <a:solidFill>
                <a:schemeClr val="tx2"/>
              </a:solidFill>
            </a:rPr>
            <a:t> to borrower: application receipt, sanction/rejection, repayment reminders</a:t>
          </a:r>
          <a:endParaRPr lang="en-IN" b="1" dirty="0">
            <a:solidFill>
              <a:schemeClr val="tx2"/>
            </a:solidFill>
          </a:endParaRPr>
        </a:p>
      </dgm:t>
    </dgm:pt>
    <dgm:pt modelId="{658259D8-6DCC-4C2D-ADFD-DBFFF8470E80}" type="parTrans" cxnId="{2DCC888C-C421-42F0-81C3-B0F646EF8907}">
      <dgm:prSet/>
      <dgm:spPr/>
      <dgm:t>
        <a:bodyPr/>
        <a:lstStyle/>
        <a:p>
          <a:endParaRPr lang="en-IN"/>
        </a:p>
      </dgm:t>
    </dgm:pt>
    <dgm:pt modelId="{0B613335-1F5E-46E2-9501-2F7911F9F53D}" type="sibTrans" cxnId="{2DCC888C-C421-42F0-81C3-B0F646EF8907}">
      <dgm:prSet/>
      <dgm:spPr/>
      <dgm:t>
        <a:bodyPr/>
        <a:lstStyle/>
        <a:p>
          <a:endParaRPr lang="en-IN"/>
        </a:p>
      </dgm:t>
    </dgm:pt>
    <dgm:pt modelId="{166BFB18-7C31-4112-8A63-81347FE53E3A}">
      <dgm:prSet phldrT="[Text]" custT="1"/>
      <dgm:spPr/>
      <dgm:t>
        <a:bodyPr/>
        <a:lstStyle/>
        <a:p>
          <a:r>
            <a:rPr lang="en-IN" sz="1600" b="1" dirty="0" smtClean="0">
              <a:solidFill>
                <a:schemeClr val="tx2"/>
              </a:solidFill>
            </a:rPr>
            <a:t>Uploads all data on e-</a:t>
          </a:r>
          <a:r>
            <a:rPr lang="en-IN" sz="1600" b="1" dirty="0" err="1" smtClean="0">
              <a:solidFill>
                <a:schemeClr val="tx2"/>
              </a:solidFill>
            </a:rPr>
            <a:t>mudra</a:t>
          </a:r>
          <a:endParaRPr lang="en-IN" sz="1600" b="1" dirty="0">
            <a:solidFill>
              <a:schemeClr val="tx2"/>
            </a:solidFill>
          </a:endParaRPr>
        </a:p>
      </dgm:t>
    </dgm:pt>
    <dgm:pt modelId="{2047619C-3F6B-4381-8F27-32EA92A3DA6C}" type="parTrans" cxnId="{CBB9A708-AAAE-46A4-BB4E-8FCD1C58F657}">
      <dgm:prSet/>
      <dgm:spPr/>
      <dgm:t>
        <a:bodyPr/>
        <a:lstStyle/>
        <a:p>
          <a:endParaRPr lang="en-IN"/>
        </a:p>
      </dgm:t>
    </dgm:pt>
    <dgm:pt modelId="{F95365F2-A0EA-4D52-9C3B-CBA8AC3843B5}" type="sibTrans" cxnId="{CBB9A708-AAAE-46A4-BB4E-8FCD1C58F657}">
      <dgm:prSet/>
      <dgm:spPr/>
      <dgm:t>
        <a:bodyPr/>
        <a:lstStyle/>
        <a:p>
          <a:endParaRPr lang="en-IN"/>
        </a:p>
      </dgm:t>
    </dgm:pt>
    <dgm:pt modelId="{90D6DCFA-6F24-452F-B0CD-FDC79D15D055}">
      <dgm:prSet phldrT="[Text]" custT="1"/>
      <dgm:spPr/>
      <dgm:t>
        <a:bodyPr/>
        <a:lstStyle/>
        <a:p>
          <a:r>
            <a:rPr lang="en-IN" sz="1600" b="1" dirty="0" smtClean="0">
              <a:solidFill>
                <a:schemeClr val="tx2"/>
              </a:solidFill>
            </a:rPr>
            <a:t>Credits amount into borrowers account, issues </a:t>
          </a:r>
          <a:r>
            <a:rPr lang="en-IN" sz="1600" b="1" i="1" dirty="0" err="1" smtClean="0">
              <a:solidFill>
                <a:schemeClr val="tx2"/>
              </a:solidFill>
            </a:rPr>
            <a:t>RuPay</a:t>
          </a:r>
          <a:r>
            <a:rPr lang="en-IN" sz="1600" b="1" dirty="0" smtClean="0">
              <a:solidFill>
                <a:schemeClr val="tx2"/>
              </a:solidFill>
            </a:rPr>
            <a:t> card</a:t>
          </a:r>
          <a:endParaRPr lang="en-IN" sz="1600" b="1" dirty="0">
            <a:solidFill>
              <a:schemeClr val="tx2"/>
            </a:solidFill>
          </a:endParaRPr>
        </a:p>
      </dgm:t>
    </dgm:pt>
    <dgm:pt modelId="{059084E0-4840-4476-A9D8-CDC72D934AE2}" type="parTrans" cxnId="{09D15C82-0DB1-4AF9-A936-974518FA87E4}">
      <dgm:prSet/>
      <dgm:spPr/>
      <dgm:t>
        <a:bodyPr/>
        <a:lstStyle/>
        <a:p>
          <a:endParaRPr lang="en-IN"/>
        </a:p>
      </dgm:t>
    </dgm:pt>
    <dgm:pt modelId="{842549B6-738E-4644-A301-3A18627EAEBD}" type="sibTrans" cxnId="{09D15C82-0DB1-4AF9-A936-974518FA87E4}">
      <dgm:prSet/>
      <dgm:spPr/>
      <dgm:t>
        <a:bodyPr/>
        <a:lstStyle/>
        <a:p>
          <a:endParaRPr lang="en-IN"/>
        </a:p>
      </dgm:t>
    </dgm:pt>
    <dgm:pt modelId="{BF9B1B2B-2F57-4EB5-AE68-0921B0B7397D}">
      <dgm:prSet phldrT="[Text]"/>
      <dgm:spPr/>
      <dgm:t>
        <a:bodyPr/>
        <a:lstStyle/>
        <a:p>
          <a:r>
            <a:rPr lang="en-IN" b="1" dirty="0" smtClean="0">
              <a:solidFill>
                <a:schemeClr val="tx2"/>
              </a:solidFill>
            </a:rPr>
            <a:t>Borrower</a:t>
          </a:r>
          <a:endParaRPr lang="en-IN" b="1" dirty="0">
            <a:solidFill>
              <a:schemeClr val="tx2"/>
            </a:solidFill>
          </a:endParaRPr>
        </a:p>
      </dgm:t>
    </dgm:pt>
    <dgm:pt modelId="{55684EF3-1558-4183-8AD8-7805BD31062D}" type="parTrans" cxnId="{E124BAA1-A64D-47EC-85DB-DD6D09B240FA}">
      <dgm:prSet/>
      <dgm:spPr/>
      <dgm:t>
        <a:bodyPr/>
        <a:lstStyle/>
        <a:p>
          <a:endParaRPr lang="en-IN"/>
        </a:p>
      </dgm:t>
    </dgm:pt>
    <dgm:pt modelId="{E393A104-833D-4977-B5E2-F66F22B0F495}" type="sibTrans" cxnId="{E124BAA1-A64D-47EC-85DB-DD6D09B240FA}">
      <dgm:prSet/>
      <dgm:spPr/>
      <dgm:t>
        <a:bodyPr/>
        <a:lstStyle/>
        <a:p>
          <a:endParaRPr lang="en-IN"/>
        </a:p>
      </dgm:t>
    </dgm:pt>
    <dgm:pt modelId="{C327D32C-EA40-4C47-BE7B-066182A6978D}">
      <dgm:prSet phldrT="[Text]"/>
      <dgm:spPr/>
      <dgm:t>
        <a:bodyPr/>
        <a:lstStyle/>
        <a:p>
          <a:endParaRPr lang="en-IN" sz="1200" b="1" dirty="0">
            <a:solidFill>
              <a:schemeClr val="tx2"/>
            </a:solidFill>
          </a:endParaRPr>
        </a:p>
      </dgm:t>
    </dgm:pt>
    <dgm:pt modelId="{32E546C3-C132-4B5E-B512-63A2AB2AF5AE}" type="parTrans" cxnId="{DCAD29FD-D27E-4965-AC9E-3BA7C1158C59}">
      <dgm:prSet/>
      <dgm:spPr/>
      <dgm:t>
        <a:bodyPr/>
        <a:lstStyle/>
        <a:p>
          <a:endParaRPr lang="en-IN"/>
        </a:p>
      </dgm:t>
    </dgm:pt>
    <dgm:pt modelId="{CC14B442-7484-4CD7-91F0-2B4AFE40AEFC}" type="sibTrans" cxnId="{DCAD29FD-D27E-4965-AC9E-3BA7C1158C59}">
      <dgm:prSet/>
      <dgm:spPr/>
      <dgm:t>
        <a:bodyPr/>
        <a:lstStyle/>
        <a:p>
          <a:endParaRPr lang="en-IN"/>
        </a:p>
      </dgm:t>
    </dgm:pt>
    <dgm:pt modelId="{1E50EC60-2468-46D6-999C-F9C877747891}">
      <dgm:prSet phldrT="[Text]" custT="1"/>
      <dgm:spPr/>
      <dgm:t>
        <a:bodyPr/>
        <a:lstStyle/>
        <a:p>
          <a:r>
            <a:rPr lang="en-IN" sz="1600" b="1" dirty="0" smtClean="0">
              <a:solidFill>
                <a:schemeClr val="tx2"/>
              </a:solidFill>
              <a:latin typeface="+mn-lt"/>
            </a:rPr>
            <a:t>Uses the disbursed amount as per his/her need</a:t>
          </a:r>
          <a:endParaRPr lang="en-IN" sz="1600" b="1" dirty="0">
            <a:solidFill>
              <a:schemeClr val="tx2"/>
            </a:solidFill>
            <a:latin typeface="+mn-lt"/>
          </a:endParaRPr>
        </a:p>
      </dgm:t>
    </dgm:pt>
    <dgm:pt modelId="{DBA507D5-1754-462F-BB62-1D19DFC341BB}" type="parTrans" cxnId="{5A13C150-A455-4EC7-B4BF-77C558973BB4}">
      <dgm:prSet/>
      <dgm:spPr/>
      <dgm:t>
        <a:bodyPr/>
        <a:lstStyle/>
        <a:p>
          <a:endParaRPr lang="en-IN"/>
        </a:p>
      </dgm:t>
    </dgm:pt>
    <dgm:pt modelId="{1C3A59BD-F80F-4B2D-A48A-0C7B1C119DEB}" type="sibTrans" cxnId="{5A13C150-A455-4EC7-B4BF-77C558973BB4}">
      <dgm:prSet/>
      <dgm:spPr/>
      <dgm:t>
        <a:bodyPr/>
        <a:lstStyle/>
        <a:p>
          <a:endParaRPr lang="en-IN"/>
        </a:p>
      </dgm:t>
    </dgm:pt>
    <dgm:pt modelId="{0D954AD7-60E9-4CD7-A463-91608EEDCB40}">
      <dgm:prSet phldrT="[Text]" custT="1"/>
      <dgm:spPr/>
      <dgm:t>
        <a:bodyPr/>
        <a:lstStyle/>
        <a:p>
          <a:r>
            <a:rPr lang="en-IN" sz="1600" b="1" dirty="0" smtClean="0">
              <a:solidFill>
                <a:schemeClr val="tx2"/>
              </a:solidFill>
              <a:latin typeface="+mn-lt"/>
            </a:rPr>
            <a:t>Daily/flexible repayment option using mobile recharge coupons in addition to traditional methods</a:t>
          </a:r>
          <a:endParaRPr lang="en-IN" sz="1600" b="1" dirty="0">
            <a:solidFill>
              <a:schemeClr val="tx2"/>
            </a:solidFill>
            <a:latin typeface="+mn-lt"/>
          </a:endParaRPr>
        </a:p>
      </dgm:t>
    </dgm:pt>
    <dgm:pt modelId="{49826366-6B60-4409-B151-50B3D1E57D8E}" type="parTrans" cxnId="{7A7C2809-3F16-4FB3-9956-CF60B9AE3369}">
      <dgm:prSet/>
      <dgm:spPr/>
      <dgm:t>
        <a:bodyPr/>
        <a:lstStyle/>
        <a:p>
          <a:endParaRPr lang="en-IN"/>
        </a:p>
      </dgm:t>
    </dgm:pt>
    <dgm:pt modelId="{0CF9BB69-0961-4F3F-8A37-59D3CD8A7460}" type="sibTrans" cxnId="{7A7C2809-3F16-4FB3-9956-CF60B9AE3369}">
      <dgm:prSet/>
      <dgm:spPr/>
      <dgm:t>
        <a:bodyPr/>
        <a:lstStyle/>
        <a:p>
          <a:endParaRPr lang="en-IN"/>
        </a:p>
      </dgm:t>
    </dgm:pt>
    <dgm:pt modelId="{90083C76-AED7-4466-8500-679E5B4F7A16}" type="pres">
      <dgm:prSet presAssocID="{6D6600B6-2D59-4B52-A31B-08B72AFC1EF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9A20A4C1-0275-427D-8266-6A32D737824E}" type="pres">
      <dgm:prSet presAssocID="{C9CA577A-1CD9-46D2-B477-F1AA26096852}" presName="composite" presStyleCnt="0"/>
      <dgm:spPr/>
    </dgm:pt>
    <dgm:pt modelId="{10B64014-261F-4CDF-AB3B-E798124D8470}" type="pres">
      <dgm:prSet presAssocID="{C9CA577A-1CD9-46D2-B477-F1AA2609685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7522CF5-6813-4AED-8E7B-97FFC7BA35E2}" type="pres">
      <dgm:prSet presAssocID="{C9CA577A-1CD9-46D2-B477-F1AA26096852}" presName="descendantText" presStyleLbl="alignAcc1" presStyleIdx="0" presStyleCnt="4" custScaleY="111641" custLinFactNeighborX="2460" custLinFactNeighborY="1182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D6F8B0B-A053-4FF9-AB02-4D671F6FAEBE}" type="pres">
      <dgm:prSet presAssocID="{58ED6F43-C0C1-4A31-A480-6657D64E282C}" presName="sp" presStyleCnt="0"/>
      <dgm:spPr/>
    </dgm:pt>
    <dgm:pt modelId="{3AA0759E-6333-46B0-A53C-8CB585AB0902}" type="pres">
      <dgm:prSet presAssocID="{A8E05C9C-BFA8-4003-A3DC-DC8640365CB7}" presName="composite" presStyleCnt="0"/>
      <dgm:spPr/>
    </dgm:pt>
    <dgm:pt modelId="{A17B3023-51FE-4133-AE59-241FEC7F66C3}" type="pres">
      <dgm:prSet presAssocID="{A8E05C9C-BFA8-4003-A3DC-DC8640365CB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6D9D1F9-7E11-4FBC-95D4-EA66E91183F1}" type="pres">
      <dgm:prSet presAssocID="{A8E05C9C-BFA8-4003-A3DC-DC8640365CB7}" presName="descendantText" presStyleLbl="alignAcc1" presStyleIdx="1" presStyleCnt="4" custScaleX="99619" custScaleY="130782" custLinFactNeighborX="-323" custLinFactNeighborY="317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6253B9E-81D8-41D4-AA3B-87701E828559}" type="pres">
      <dgm:prSet presAssocID="{DD6AA347-ED11-448A-AE1D-CFA43B09605D}" presName="sp" presStyleCnt="0"/>
      <dgm:spPr/>
    </dgm:pt>
    <dgm:pt modelId="{FFCF1B22-8AD6-4914-8784-F7CBCF469938}" type="pres">
      <dgm:prSet presAssocID="{1F1023E9-F77E-431C-A305-226880C97531}" presName="composite" presStyleCnt="0"/>
      <dgm:spPr/>
    </dgm:pt>
    <dgm:pt modelId="{9205A29F-4693-475F-ADC7-C6A571A22CD1}" type="pres">
      <dgm:prSet presAssocID="{1F1023E9-F77E-431C-A305-226880C97531}" presName="parentText" presStyleLbl="alignNode1" presStyleIdx="2" presStyleCnt="4" custLinFactNeighborX="0" custLinFactNeighborY="-1782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217AE3B-62C5-4B40-B4BC-F2C98C3D5B5D}" type="pres">
      <dgm:prSet presAssocID="{1F1023E9-F77E-431C-A305-226880C97531}" presName="descendantText" presStyleLbl="alignAcc1" presStyleIdx="2" presStyleCnt="4" custAng="0" custScaleY="136652" custLinFactNeighborX="247" custLinFactNeighborY="-195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05D2FDF-40B2-4347-97E8-05EF2BEBD903}" type="pres">
      <dgm:prSet presAssocID="{DF504D3F-5DAA-4E72-B9EE-B99210063E41}" presName="sp" presStyleCnt="0"/>
      <dgm:spPr/>
    </dgm:pt>
    <dgm:pt modelId="{A393F07B-B1B5-4715-9900-B38745D10827}" type="pres">
      <dgm:prSet presAssocID="{BF9B1B2B-2F57-4EB5-AE68-0921B0B7397D}" presName="composite" presStyleCnt="0"/>
      <dgm:spPr/>
    </dgm:pt>
    <dgm:pt modelId="{36857BBD-F30A-4589-8747-4449E4F171E7}" type="pres">
      <dgm:prSet presAssocID="{BF9B1B2B-2F57-4EB5-AE68-0921B0B7397D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CC97A22-4F8A-420B-9535-4F9711ACF45F}" type="pres">
      <dgm:prSet presAssocID="{BF9B1B2B-2F57-4EB5-AE68-0921B0B7397D}" presName="descendantText" presStyleLbl="alignAcc1" presStyleIdx="3" presStyleCnt="4" custScaleY="128560" custLinFactNeighborX="-132" custLinFactNeighborY="69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A9293FDC-FB94-4615-A09F-4D88D616A1E2}" type="presOf" srcId="{9A08A46A-8200-450D-B03D-69A045AF8C9A}" destId="{5217AE3B-62C5-4B40-B4BC-F2C98C3D5B5D}" srcOrd="0" destOrd="0" presId="urn:microsoft.com/office/officeart/2005/8/layout/chevron2"/>
    <dgm:cxn modelId="{3807F7F6-6BE0-4835-A913-5E45719B0FD4}" srcId="{6D6600B6-2D59-4B52-A31B-08B72AFC1EF0}" destId="{1F1023E9-F77E-431C-A305-226880C97531}" srcOrd="2" destOrd="0" parTransId="{6B122D13-5347-43CF-9574-CC85B0ED9720}" sibTransId="{DF504D3F-5DAA-4E72-B9EE-B99210063E41}"/>
    <dgm:cxn modelId="{6C51721F-A23D-4E24-9E16-8EF027536CF9}" type="presOf" srcId="{1E50EC60-2468-46D6-999C-F9C877747891}" destId="{9CC97A22-4F8A-420B-9535-4F9711ACF45F}" srcOrd="0" destOrd="0" presId="urn:microsoft.com/office/officeart/2005/8/layout/chevron2"/>
    <dgm:cxn modelId="{963A9924-6626-4387-9E6C-441A031A141F}" srcId="{A8E05C9C-BFA8-4003-A3DC-DC8640365CB7}" destId="{4C4A14EA-FB03-435E-9DC4-ACFD92CFC719}" srcOrd="1" destOrd="0" parTransId="{53CA2988-D423-4789-ABE1-A98AD0B3F5EC}" sibTransId="{FAD2FD0C-F7EC-45E1-B035-B4A555F099FE}"/>
    <dgm:cxn modelId="{3191C19B-2881-469B-888C-6E23C7219446}" type="presOf" srcId="{90D6DCFA-6F24-452F-B0CD-FDC79D15D055}" destId="{5217AE3B-62C5-4B40-B4BC-F2C98C3D5B5D}" srcOrd="0" destOrd="2" presId="urn:microsoft.com/office/officeart/2005/8/layout/chevron2"/>
    <dgm:cxn modelId="{F9CCA983-79C5-4E37-8E1F-FAEAB31FE164}" type="presOf" srcId="{C327D32C-EA40-4C47-BE7B-066182A6978D}" destId="{5217AE3B-62C5-4B40-B4BC-F2C98C3D5B5D}" srcOrd="0" destOrd="3" presId="urn:microsoft.com/office/officeart/2005/8/layout/chevron2"/>
    <dgm:cxn modelId="{E124BAA1-A64D-47EC-85DB-DD6D09B240FA}" srcId="{6D6600B6-2D59-4B52-A31B-08B72AFC1EF0}" destId="{BF9B1B2B-2F57-4EB5-AE68-0921B0B7397D}" srcOrd="3" destOrd="0" parTransId="{55684EF3-1558-4183-8AD8-7805BD31062D}" sibTransId="{E393A104-833D-4977-B5E2-F66F22B0F495}"/>
    <dgm:cxn modelId="{7A7C2809-3F16-4FB3-9956-CF60B9AE3369}" srcId="{BF9B1B2B-2F57-4EB5-AE68-0921B0B7397D}" destId="{0D954AD7-60E9-4CD7-A463-91608EEDCB40}" srcOrd="1" destOrd="0" parTransId="{49826366-6B60-4409-B151-50B3D1E57D8E}" sibTransId="{0CF9BB69-0961-4F3F-8A37-59D3CD8A7460}"/>
    <dgm:cxn modelId="{7E2CDBCB-6331-436A-B36E-5147C7968815}" type="presOf" srcId="{7E51C390-7D65-40FE-BF69-7B1FEF69FA92}" destId="{16D9D1F9-7E11-4FBC-95D4-EA66E91183F1}" srcOrd="0" destOrd="0" presId="urn:microsoft.com/office/officeart/2005/8/layout/chevron2"/>
    <dgm:cxn modelId="{362C2D05-5721-4135-BBA0-6F45920BCA66}" type="presOf" srcId="{6D6600B6-2D59-4B52-A31B-08B72AFC1EF0}" destId="{90083C76-AED7-4466-8500-679E5B4F7A16}" srcOrd="0" destOrd="0" presId="urn:microsoft.com/office/officeart/2005/8/layout/chevron2"/>
    <dgm:cxn modelId="{3A29B645-DDC5-4B6D-9479-994D65AD69C6}" type="presOf" srcId="{166BFB18-7C31-4112-8A63-81347FE53E3A}" destId="{5217AE3B-62C5-4B40-B4BC-F2C98C3D5B5D}" srcOrd="0" destOrd="1" presId="urn:microsoft.com/office/officeart/2005/8/layout/chevron2"/>
    <dgm:cxn modelId="{5A13C150-A455-4EC7-B4BF-77C558973BB4}" srcId="{BF9B1B2B-2F57-4EB5-AE68-0921B0B7397D}" destId="{1E50EC60-2468-46D6-999C-F9C877747891}" srcOrd="0" destOrd="0" parTransId="{DBA507D5-1754-462F-BB62-1D19DFC341BB}" sibTransId="{1C3A59BD-F80F-4B2D-A48A-0C7B1C119DEB}"/>
    <dgm:cxn modelId="{A07CF92B-252F-45EB-AB8C-3E20A882C22E}" type="presOf" srcId="{1F1023E9-F77E-431C-A305-226880C97531}" destId="{9205A29F-4693-475F-ADC7-C6A571A22CD1}" srcOrd="0" destOrd="0" presId="urn:microsoft.com/office/officeart/2005/8/layout/chevron2"/>
    <dgm:cxn modelId="{B986049B-7D9C-4153-9FA6-668AB61E790E}" type="presOf" srcId="{A8E05C9C-BFA8-4003-A3DC-DC8640365CB7}" destId="{A17B3023-51FE-4133-AE59-241FEC7F66C3}" srcOrd="0" destOrd="0" presId="urn:microsoft.com/office/officeart/2005/8/layout/chevron2"/>
    <dgm:cxn modelId="{30121B05-804F-46E3-89B9-81EBE3F1DEF3}" srcId="{1F1023E9-F77E-431C-A305-226880C97531}" destId="{9A08A46A-8200-450D-B03D-69A045AF8C9A}" srcOrd="0" destOrd="0" parTransId="{C8E10A07-0F70-4ADF-8C2F-2B0CDBB1ED09}" sibTransId="{8161AF81-EF79-4EE5-B2D7-7B974FFA3B96}"/>
    <dgm:cxn modelId="{DCAD29FD-D27E-4965-AC9E-3BA7C1158C59}" srcId="{1F1023E9-F77E-431C-A305-226880C97531}" destId="{C327D32C-EA40-4C47-BE7B-066182A6978D}" srcOrd="3" destOrd="0" parTransId="{32E546C3-C132-4B5E-B512-63A2AB2AF5AE}" sibTransId="{CC14B442-7484-4CD7-91F0-2B4AFE40AEFC}"/>
    <dgm:cxn modelId="{B640D433-AAEC-4378-A6F4-93C5276CCFF7}" srcId="{C9CA577A-1CD9-46D2-B477-F1AA26096852}" destId="{A4DCBF79-8CB3-4129-8D69-B47DABBEE366}" srcOrd="1" destOrd="0" parTransId="{06A33113-5C33-49C1-858A-4EACEC26D4DC}" sibTransId="{B78A383A-5849-49C3-B4D3-B54A0BCEE2CA}"/>
    <dgm:cxn modelId="{A9188542-271D-40A1-8747-E1F77C7F7DB1}" srcId="{6D6600B6-2D59-4B52-A31B-08B72AFC1EF0}" destId="{C9CA577A-1CD9-46D2-B477-F1AA26096852}" srcOrd="0" destOrd="0" parTransId="{CA1F477F-EAF0-4987-9BCF-C89AD1865551}" sibTransId="{58ED6F43-C0C1-4A31-A480-6657D64E282C}"/>
    <dgm:cxn modelId="{739CB9D5-CC8B-4AD6-98FF-8BE66ABDC7BD}" type="presOf" srcId="{BF9B1B2B-2F57-4EB5-AE68-0921B0B7397D}" destId="{36857BBD-F30A-4589-8747-4449E4F171E7}" srcOrd="0" destOrd="0" presId="urn:microsoft.com/office/officeart/2005/8/layout/chevron2"/>
    <dgm:cxn modelId="{B87DD165-1805-4A57-A816-067EEC0D04FB}" srcId="{6D6600B6-2D59-4B52-A31B-08B72AFC1EF0}" destId="{A8E05C9C-BFA8-4003-A3DC-DC8640365CB7}" srcOrd="1" destOrd="0" parTransId="{EEB3A0FB-40D2-485E-BB9D-4683ACE9530B}" sibTransId="{DD6AA347-ED11-448A-AE1D-CFA43B09605D}"/>
    <dgm:cxn modelId="{8E424EB7-779A-49CA-978A-5B466F640970}" type="presOf" srcId="{C9CA577A-1CD9-46D2-B477-F1AA26096852}" destId="{10B64014-261F-4CDF-AB3B-E798124D8470}" srcOrd="0" destOrd="0" presId="urn:microsoft.com/office/officeart/2005/8/layout/chevron2"/>
    <dgm:cxn modelId="{B8A9E87A-5AF4-46ED-A48B-A548316F955D}" type="presOf" srcId="{4C4A14EA-FB03-435E-9DC4-ACFD92CFC719}" destId="{16D9D1F9-7E11-4FBC-95D4-EA66E91183F1}" srcOrd="0" destOrd="1" presId="urn:microsoft.com/office/officeart/2005/8/layout/chevron2"/>
    <dgm:cxn modelId="{2DCC888C-C421-42F0-81C3-B0F646EF8907}" srcId="{A8E05C9C-BFA8-4003-A3DC-DC8640365CB7}" destId="{C7FD9E27-313D-4BA5-B37D-341CCEF7F399}" srcOrd="2" destOrd="0" parTransId="{658259D8-6DCC-4C2D-ADFD-DBFFF8470E80}" sibTransId="{0B613335-1F5E-46E2-9501-2F7911F9F53D}"/>
    <dgm:cxn modelId="{09D15C82-0DB1-4AF9-A936-974518FA87E4}" srcId="{1F1023E9-F77E-431C-A305-226880C97531}" destId="{90D6DCFA-6F24-452F-B0CD-FDC79D15D055}" srcOrd="2" destOrd="0" parTransId="{059084E0-4840-4476-A9D8-CDC72D934AE2}" sibTransId="{842549B6-738E-4644-A301-3A18627EAEBD}"/>
    <dgm:cxn modelId="{E9D4C2D6-7260-453E-92A3-3F11891C24CE}" type="presOf" srcId="{C7FD9E27-313D-4BA5-B37D-341CCEF7F399}" destId="{16D9D1F9-7E11-4FBC-95D4-EA66E91183F1}" srcOrd="0" destOrd="2" presId="urn:microsoft.com/office/officeart/2005/8/layout/chevron2"/>
    <dgm:cxn modelId="{EB261EDD-3A25-49D4-A972-F5784556483B}" srcId="{A8E05C9C-BFA8-4003-A3DC-DC8640365CB7}" destId="{7E51C390-7D65-40FE-BF69-7B1FEF69FA92}" srcOrd="0" destOrd="0" parTransId="{C59E56AB-0BF7-45FA-9DC2-6CD5E2DD3D2B}" sibTransId="{9FB7AB9F-0214-463A-9BF4-C9ECC9A091C6}"/>
    <dgm:cxn modelId="{630DBB55-0D2C-4012-8397-ADE239A52747}" type="presOf" srcId="{A4DCBF79-8CB3-4129-8D69-B47DABBEE366}" destId="{E7522CF5-6813-4AED-8E7B-97FFC7BA35E2}" srcOrd="0" destOrd="1" presId="urn:microsoft.com/office/officeart/2005/8/layout/chevron2"/>
    <dgm:cxn modelId="{C46B2B55-A49C-4095-B724-F6CBF33F0713}" srcId="{C9CA577A-1CD9-46D2-B477-F1AA26096852}" destId="{F03F5F1B-F33B-4384-8D01-8E8ACD8E4A22}" srcOrd="0" destOrd="0" parTransId="{486DB08D-104B-4D4E-8EDE-5A65061346D4}" sibTransId="{D76EA814-9975-4DFB-B977-83C58CAF6D97}"/>
    <dgm:cxn modelId="{254668C1-CCE0-4F2A-9E6C-DB6701A6F3E6}" type="presOf" srcId="{F03F5F1B-F33B-4384-8D01-8E8ACD8E4A22}" destId="{E7522CF5-6813-4AED-8E7B-97FFC7BA35E2}" srcOrd="0" destOrd="0" presId="urn:microsoft.com/office/officeart/2005/8/layout/chevron2"/>
    <dgm:cxn modelId="{CBB9A708-AAAE-46A4-BB4E-8FCD1C58F657}" srcId="{1F1023E9-F77E-431C-A305-226880C97531}" destId="{166BFB18-7C31-4112-8A63-81347FE53E3A}" srcOrd="1" destOrd="0" parTransId="{2047619C-3F6B-4381-8F27-32EA92A3DA6C}" sibTransId="{F95365F2-A0EA-4D52-9C3B-CBA8AC3843B5}"/>
    <dgm:cxn modelId="{79355064-969B-41BF-B16C-97E717A9CA7A}" type="presOf" srcId="{0D954AD7-60E9-4CD7-A463-91608EEDCB40}" destId="{9CC97A22-4F8A-420B-9535-4F9711ACF45F}" srcOrd="0" destOrd="1" presId="urn:microsoft.com/office/officeart/2005/8/layout/chevron2"/>
    <dgm:cxn modelId="{8C0DB293-74D5-41DD-8E54-D27F1D841A84}" type="presParOf" srcId="{90083C76-AED7-4466-8500-679E5B4F7A16}" destId="{9A20A4C1-0275-427D-8266-6A32D737824E}" srcOrd="0" destOrd="0" presId="urn:microsoft.com/office/officeart/2005/8/layout/chevron2"/>
    <dgm:cxn modelId="{3557C2E8-2914-402C-B6AC-32CB4B64E1F7}" type="presParOf" srcId="{9A20A4C1-0275-427D-8266-6A32D737824E}" destId="{10B64014-261F-4CDF-AB3B-E798124D8470}" srcOrd="0" destOrd="0" presId="urn:microsoft.com/office/officeart/2005/8/layout/chevron2"/>
    <dgm:cxn modelId="{0414C64B-7986-45B1-9693-F28456C9C351}" type="presParOf" srcId="{9A20A4C1-0275-427D-8266-6A32D737824E}" destId="{E7522CF5-6813-4AED-8E7B-97FFC7BA35E2}" srcOrd="1" destOrd="0" presId="urn:microsoft.com/office/officeart/2005/8/layout/chevron2"/>
    <dgm:cxn modelId="{525ED21E-5EB3-4334-BB8D-6FFEC70A9D96}" type="presParOf" srcId="{90083C76-AED7-4466-8500-679E5B4F7A16}" destId="{BD6F8B0B-A053-4FF9-AB02-4D671F6FAEBE}" srcOrd="1" destOrd="0" presId="urn:microsoft.com/office/officeart/2005/8/layout/chevron2"/>
    <dgm:cxn modelId="{D6496406-94C4-4E29-8A6B-942DED7AF78B}" type="presParOf" srcId="{90083C76-AED7-4466-8500-679E5B4F7A16}" destId="{3AA0759E-6333-46B0-A53C-8CB585AB0902}" srcOrd="2" destOrd="0" presId="urn:microsoft.com/office/officeart/2005/8/layout/chevron2"/>
    <dgm:cxn modelId="{723CF9BA-AF79-405F-B09F-DDC176E606A3}" type="presParOf" srcId="{3AA0759E-6333-46B0-A53C-8CB585AB0902}" destId="{A17B3023-51FE-4133-AE59-241FEC7F66C3}" srcOrd="0" destOrd="0" presId="urn:microsoft.com/office/officeart/2005/8/layout/chevron2"/>
    <dgm:cxn modelId="{F70B7B2A-0982-424F-9DBC-7224DF3BC460}" type="presParOf" srcId="{3AA0759E-6333-46B0-A53C-8CB585AB0902}" destId="{16D9D1F9-7E11-4FBC-95D4-EA66E91183F1}" srcOrd="1" destOrd="0" presId="urn:microsoft.com/office/officeart/2005/8/layout/chevron2"/>
    <dgm:cxn modelId="{CB76DA6B-E359-47AA-9D98-6ECA28B7905C}" type="presParOf" srcId="{90083C76-AED7-4466-8500-679E5B4F7A16}" destId="{56253B9E-81D8-41D4-AA3B-87701E828559}" srcOrd="3" destOrd="0" presId="urn:microsoft.com/office/officeart/2005/8/layout/chevron2"/>
    <dgm:cxn modelId="{4A698459-EE41-4658-99EB-DCA8153D0183}" type="presParOf" srcId="{90083C76-AED7-4466-8500-679E5B4F7A16}" destId="{FFCF1B22-8AD6-4914-8784-F7CBCF469938}" srcOrd="4" destOrd="0" presId="urn:microsoft.com/office/officeart/2005/8/layout/chevron2"/>
    <dgm:cxn modelId="{A33D3CDC-6986-4A43-B2BF-1AB8D5736BC8}" type="presParOf" srcId="{FFCF1B22-8AD6-4914-8784-F7CBCF469938}" destId="{9205A29F-4693-475F-ADC7-C6A571A22CD1}" srcOrd="0" destOrd="0" presId="urn:microsoft.com/office/officeart/2005/8/layout/chevron2"/>
    <dgm:cxn modelId="{3203036D-A933-48CC-9F72-79722AFC7056}" type="presParOf" srcId="{FFCF1B22-8AD6-4914-8784-F7CBCF469938}" destId="{5217AE3B-62C5-4B40-B4BC-F2C98C3D5B5D}" srcOrd="1" destOrd="0" presId="urn:microsoft.com/office/officeart/2005/8/layout/chevron2"/>
    <dgm:cxn modelId="{21A73421-4E5B-4CBC-81E1-16B522E23EBB}" type="presParOf" srcId="{90083C76-AED7-4466-8500-679E5B4F7A16}" destId="{405D2FDF-40B2-4347-97E8-05EF2BEBD903}" srcOrd="5" destOrd="0" presId="urn:microsoft.com/office/officeart/2005/8/layout/chevron2"/>
    <dgm:cxn modelId="{AB103E62-F060-4061-B703-B3EA24B68837}" type="presParOf" srcId="{90083C76-AED7-4466-8500-679E5B4F7A16}" destId="{A393F07B-B1B5-4715-9900-B38745D10827}" srcOrd="6" destOrd="0" presId="urn:microsoft.com/office/officeart/2005/8/layout/chevron2"/>
    <dgm:cxn modelId="{96183811-2EFD-4130-B04E-98CDE08E5AE5}" type="presParOf" srcId="{A393F07B-B1B5-4715-9900-B38745D10827}" destId="{36857BBD-F30A-4589-8747-4449E4F171E7}" srcOrd="0" destOrd="0" presId="urn:microsoft.com/office/officeart/2005/8/layout/chevron2"/>
    <dgm:cxn modelId="{267CDCFD-DF8C-418A-8AE9-A38367B9EEE9}" type="presParOf" srcId="{A393F07B-B1B5-4715-9900-B38745D10827}" destId="{9CC97A22-4F8A-420B-9535-4F9711ACF45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B64014-261F-4CDF-AB3B-E798124D8470}">
      <dsp:nvSpPr>
        <dsp:cNvPr id="0" name=""/>
        <dsp:cNvSpPr/>
      </dsp:nvSpPr>
      <dsp:spPr>
        <a:xfrm rot="5400000">
          <a:off x="-191765" y="250070"/>
          <a:ext cx="1278439" cy="8949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 smtClean="0">
              <a:solidFill>
                <a:schemeClr val="tx2"/>
              </a:solidFill>
            </a:rPr>
            <a:t>Borrower</a:t>
          </a:r>
          <a:endParaRPr lang="en-IN" sz="1600" b="1" kern="1200" dirty="0">
            <a:solidFill>
              <a:schemeClr val="tx2"/>
            </a:solidFill>
          </a:endParaRPr>
        </a:p>
      </dsp:txBody>
      <dsp:txXfrm rot="-5400000">
        <a:off x="2" y="505758"/>
        <a:ext cx="894907" cy="383532"/>
      </dsp:txXfrm>
    </dsp:sp>
    <dsp:sp modelId="{E7522CF5-6813-4AED-8E7B-97FFC7BA35E2}">
      <dsp:nvSpPr>
        <dsp:cNvPr id="0" name=""/>
        <dsp:cNvSpPr/>
      </dsp:nvSpPr>
      <dsp:spPr>
        <a:xfrm rot="5400000">
          <a:off x="4304073" y="-3300997"/>
          <a:ext cx="927720" cy="77460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500" b="1" kern="1200" dirty="0" smtClean="0">
              <a:solidFill>
                <a:schemeClr val="tx2"/>
              </a:solidFill>
            </a:rPr>
            <a:t>Dials *99# /App &amp; chooses PMMY option</a:t>
          </a:r>
          <a:endParaRPr lang="en-IN" sz="1500" kern="1200" dirty="0">
            <a:solidFill>
              <a:schemeClr val="tx2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500" b="1" kern="1200" dirty="0" smtClean="0">
              <a:solidFill>
                <a:schemeClr val="tx2"/>
              </a:solidFill>
            </a:rPr>
            <a:t>Enters  Unique ID/ADHAAR no. ,Amount applied for, Consent to share data with the platform</a:t>
          </a:r>
          <a:endParaRPr lang="en-IN" sz="1500" kern="1200" dirty="0">
            <a:solidFill>
              <a:schemeClr val="tx2"/>
            </a:solidFill>
          </a:endParaRPr>
        </a:p>
      </dsp:txBody>
      <dsp:txXfrm rot="-5400000">
        <a:off x="894907" y="153457"/>
        <a:ext cx="7700764" cy="837144"/>
      </dsp:txXfrm>
    </dsp:sp>
    <dsp:sp modelId="{A17B3023-51FE-4133-AE59-241FEC7F66C3}">
      <dsp:nvSpPr>
        <dsp:cNvPr id="0" name=""/>
        <dsp:cNvSpPr/>
      </dsp:nvSpPr>
      <dsp:spPr>
        <a:xfrm rot="5400000">
          <a:off x="-191765" y="1524316"/>
          <a:ext cx="1278439" cy="8949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 smtClean="0">
              <a:solidFill>
                <a:schemeClr val="tx2"/>
              </a:solidFill>
            </a:rPr>
            <a:t>e-mudra</a:t>
          </a:r>
          <a:endParaRPr lang="en-IN" sz="1600" b="1" kern="1200" dirty="0">
            <a:solidFill>
              <a:schemeClr val="tx2"/>
            </a:solidFill>
          </a:endParaRPr>
        </a:p>
      </dsp:txBody>
      <dsp:txXfrm rot="-5400000">
        <a:off x="2" y="1780004"/>
        <a:ext cx="894907" cy="383532"/>
      </dsp:txXfrm>
    </dsp:sp>
    <dsp:sp modelId="{16D9D1F9-7E11-4FBC-95D4-EA66E91183F1}">
      <dsp:nvSpPr>
        <dsp:cNvPr id="0" name=""/>
        <dsp:cNvSpPr/>
      </dsp:nvSpPr>
      <dsp:spPr>
        <a:xfrm rot="5400000">
          <a:off x="4199524" y="-2083834"/>
          <a:ext cx="1086779" cy="77165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500" b="1" kern="1200" dirty="0" smtClean="0">
              <a:solidFill>
                <a:schemeClr val="tx2"/>
              </a:solidFill>
            </a:rPr>
            <a:t>Analysis of user data: </a:t>
          </a:r>
          <a:r>
            <a:rPr lang="en-IN" sz="1500" b="1" kern="1200" dirty="0" err="1" smtClean="0">
              <a:solidFill>
                <a:schemeClr val="tx2"/>
              </a:solidFill>
            </a:rPr>
            <a:t>eKYC</a:t>
          </a:r>
          <a:r>
            <a:rPr lang="en-IN" sz="1500" b="1" kern="1200" dirty="0" smtClean="0">
              <a:solidFill>
                <a:schemeClr val="tx2"/>
              </a:solidFill>
            </a:rPr>
            <a:t>, Other database</a:t>
          </a:r>
          <a:endParaRPr lang="en-IN" sz="1500" kern="1200" dirty="0">
            <a:solidFill>
              <a:schemeClr val="tx2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500" b="1" kern="1200" dirty="0" smtClean="0">
              <a:solidFill>
                <a:schemeClr val="tx2"/>
              </a:solidFill>
            </a:rPr>
            <a:t>Requisition to bank branch with Analysis report</a:t>
          </a:r>
          <a:endParaRPr lang="en-IN" sz="1500" b="1" kern="1200" dirty="0">
            <a:solidFill>
              <a:schemeClr val="tx2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500" b="1" kern="1200" dirty="0" err="1" smtClean="0">
              <a:solidFill>
                <a:schemeClr val="tx2"/>
              </a:solidFill>
            </a:rPr>
            <a:t>sms</a:t>
          </a:r>
          <a:r>
            <a:rPr lang="en-IN" sz="1500" b="1" kern="1200" dirty="0" smtClean="0">
              <a:solidFill>
                <a:schemeClr val="tx2"/>
              </a:solidFill>
            </a:rPr>
            <a:t> to borrower: application receipt, sanction/rejection, repayment reminders</a:t>
          </a:r>
          <a:endParaRPr lang="en-IN" sz="1500" b="1" kern="1200" dirty="0">
            <a:solidFill>
              <a:schemeClr val="tx2"/>
            </a:solidFill>
          </a:endParaRPr>
        </a:p>
      </dsp:txBody>
      <dsp:txXfrm rot="-5400000">
        <a:off x="884644" y="1284098"/>
        <a:ext cx="7663487" cy="980675"/>
      </dsp:txXfrm>
    </dsp:sp>
    <dsp:sp modelId="{9205A29F-4693-475F-ADC7-C6A571A22CD1}">
      <dsp:nvSpPr>
        <dsp:cNvPr id="0" name=""/>
        <dsp:cNvSpPr/>
      </dsp:nvSpPr>
      <dsp:spPr>
        <a:xfrm rot="5400000">
          <a:off x="-191765" y="2800170"/>
          <a:ext cx="1278439" cy="8949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 smtClean="0">
              <a:solidFill>
                <a:schemeClr val="tx2"/>
              </a:solidFill>
            </a:rPr>
            <a:t>Bank</a:t>
          </a:r>
          <a:endParaRPr lang="en-IN" sz="1600" b="1" kern="1200" dirty="0">
            <a:solidFill>
              <a:schemeClr val="tx2"/>
            </a:solidFill>
          </a:endParaRPr>
        </a:p>
      </dsp:txBody>
      <dsp:txXfrm rot="-5400000">
        <a:off x="2" y="3055858"/>
        <a:ext cx="894907" cy="383532"/>
      </dsp:txXfrm>
    </dsp:sp>
    <dsp:sp modelId="{5217AE3B-62C5-4B40-B4BC-F2C98C3D5B5D}">
      <dsp:nvSpPr>
        <dsp:cNvPr id="0" name=""/>
        <dsp:cNvSpPr/>
      </dsp:nvSpPr>
      <dsp:spPr>
        <a:xfrm rot="5400000">
          <a:off x="4200154" y="-842559"/>
          <a:ext cx="1135558" cy="77460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b="1" kern="1200" dirty="0" smtClean="0">
              <a:solidFill>
                <a:schemeClr val="tx2"/>
              </a:solidFill>
            </a:rPr>
            <a:t>Field verification &amp; sanction/reject within 07 days</a:t>
          </a:r>
          <a:endParaRPr lang="en-IN" sz="1600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b="1" kern="1200" dirty="0" smtClean="0">
              <a:solidFill>
                <a:schemeClr val="tx2"/>
              </a:solidFill>
            </a:rPr>
            <a:t>Uploads all data on e-</a:t>
          </a:r>
          <a:r>
            <a:rPr lang="en-IN" sz="1600" b="1" kern="1200" dirty="0" err="1" smtClean="0">
              <a:solidFill>
                <a:schemeClr val="tx2"/>
              </a:solidFill>
            </a:rPr>
            <a:t>mudra</a:t>
          </a:r>
          <a:endParaRPr lang="en-IN" sz="1600" b="1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b="1" kern="1200" dirty="0" smtClean="0">
              <a:solidFill>
                <a:schemeClr val="tx2"/>
              </a:solidFill>
            </a:rPr>
            <a:t>Credits amount into borrowers account, issues </a:t>
          </a:r>
          <a:r>
            <a:rPr lang="en-IN" sz="1600" b="1" i="1" kern="1200" dirty="0" err="1" smtClean="0">
              <a:solidFill>
                <a:schemeClr val="tx2"/>
              </a:solidFill>
            </a:rPr>
            <a:t>RuPay</a:t>
          </a:r>
          <a:r>
            <a:rPr lang="en-IN" sz="1600" b="1" kern="1200" dirty="0" smtClean="0">
              <a:solidFill>
                <a:schemeClr val="tx2"/>
              </a:solidFill>
            </a:rPr>
            <a:t> card</a:t>
          </a:r>
          <a:endParaRPr lang="en-IN" sz="1600" b="1" kern="1200" dirty="0">
            <a:solidFill>
              <a:schemeClr val="tx2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200" b="1" kern="1200" dirty="0">
            <a:solidFill>
              <a:schemeClr val="tx2"/>
            </a:solidFill>
          </a:endParaRPr>
        </a:p>
      </dsp:txBody>
      <dsp:txXfrm rot="-5400000">
        <a:off x="894908" y="2518120"/>
        <a:ext cx="7690619" cy="1024692"/>
      </dsp:txXfrm>
    </dsp:sp>
    <dsp:sp modelId="{36857BBD-F30A-4589-8747-4449E4F171E7}">
      <dsp:nvSpPr>
        <dsp:cNvPr id="0" name=""/>
        <dsp:cNvSpPr/>
      </dsp:nvSpPr>
      <dsp:spPr>
        <a:xfrm rot="5400000">
          <a:off x="-191765" y="4087965"/>
          <a:ext cx="1278439" cy="8949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 smtClean="0">
              <a:solidFill>
                <a:schemeClr val="tx2"/>
              </a:solidFill>
            </a:rPr>
            <a:t>Borrower</a:t>
          </a:r>
          <a:endParaRPr lang="en-IN" sz="1600" b="1" kern="1200" dirty="0">
            <a:solidFill>
              <a:schemeClr val="tx2"/>
            </a:solidFill>
          </a:endParaRPr>
        </a:p>
      </dsp:txBody>
      <dsp:txXfrm rot="-5400000">
        <a:off x="2" y="4343653"/>
        <a:ext cx="894907" cy="383532"/>
      </dsp:txXfrm>
    </dsp:sp>
    <dsp:sp modelId="{9CC97A22-4F8A-420B-9535-4F9711ACF45F}">
      <dsp:nvSpPr>
        <dsp:cNvPr id="0" name=""/>
        <dsp:cNvSpPr/>
      </dsp:nvSpPr>
      <dsp:spPr>
        <a:xfrm rot="5400000">
          <a:off x="4223551" y="496004"/>
          <a:ext cx="1068315" cy="77460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b="1" kern="1200" dirty="0" smtClean="0">
              <a:solidFill>
                <a:schemeClr val="tx2"/>
              </a:solidFill>
              <a:latin typeface="+mn-lt"/>
            </a:rPr>
            <a:t>Uses the disbursed amount as per his/her need</a:t>
          </a:r>
          <a:endParaRPr lang="en-IN" sz="1600" b="1" kern="1200" dirty="0">
            <a:solidFill>
              <a:schemeClr val="tx2"/>
            </a:solidFill>
            <a:latin typeface="+mn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b="1" kern="1200" dirty="0" smtClean="0">
              <a:solidFill>
                <a:schemeClr val="tx2"/>
              </a:solidFill>
              <a:latin typeface="+mn-lt"/>
            </a:rPr>
            <a:t>Daily/flexible repayment option using mobile recharge coupons in addition to traditional methods</a:t>
          </a:r>
          <a:endParaRPr lang="en-IN" sz="1600" b="1" kern="1200" dirty="0">
            <a:solidFill>
              <a:schemeClr val="tx2"/>
            </a:solidFill>
            <a:latin typeface="+mn-lt"/>
          </a:endParaRPr>
        </a:p>
      </dsp:txBody>
      <dsp:txXfrm rot="-5400000">
        <a:off x="884683" y="3887024"/>
        <a:ext cx="7693901" cy="9640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CDF2-C6C6-415A-B299-727225537FBA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0B8A-9A08-40F8-BE22-032DD16514D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CDF2-C6C6-415A-B299-727225537FBA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0B8A-9A08-40F8-BE22-032DD16514D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CDF2-C6C6-415A-B299-727225537FBA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0B8A-9A08-40F8-BE22-032DD16514DC}" type="slidenum">
              <a:rPr lang="en-IN" smtClean="0"/>
              <a:t>‹#›</a:t>
            </a:fld>
            <a:endParaRPr lang="en-IN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CDF2-C6C6-415A-B299-727225537FBA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0B8A-9A08-40F8-BE22-032DD16514DC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CDF2-C6C6-415A-B299-727225537FBA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0B8A-9A08-40F8-BE22-032DD16514D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CDF2-C6C6-415A-B299-727225537FBA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0B8A-9A08-40F8-BE22-032DD16514DC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CDF2-C6C6-415A-B299-727225537FBA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0B8A-9A08-40F8-BE22-032DD16514D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CDF2-C6C6-415A-B299-727225537FBA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0B8A-9A08-40F8-BE22-032DD16514D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CDF2-C6C6-415A-B299-727225537FBA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0B8A-9A08-40F8-BE22-032DD16514D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CDF2-C6C6-415A-B299-727225537FBA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0B8A-9A08-40F8-BE22-032DD16514DC}" type="slidenum">
              <a:rPr lang="en-IN" smtClean="0"/>
              <a:t>‹#›</a:t>
            </a:fld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CDF2-C6C6-415A-B299-727225537FBA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0B8A-9A08-40F8-BE22-032DD16514DC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698CDF2-C6C6-415A-B299-727225537FBA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A450B8A-9A08-40F8-BE22-032DD16514DC}" type="slidenum">
              <a:rPr lang="en-IN" smtClean="0"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1804" y="2060847"/>
            <a:ext cx="7772400" cy="1683537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itchFamily="34" charset="0"/>
              </a:rPr>
              <a:t/>
            </a:r>
            <a:br>
              <a:rPr lang="en-IN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itchFamily="34" charset="0"/>
              </a:rPr>
            </a:br>
            <a:r>
              <a:rPr lang="en-IN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itchFamily="34" charset="0"/>
              </a:rPr>
              <a:t>Apply for </a:t>
            </a:r>
            <a:r>
              <a:rPr lang="en-IN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itchFamily="34" charset="0"/>
              </a:rPr>
              <a:t>Pradhanmantri</a:t>
            </a:r>
            <a:r>
              <a:rPr lang="en-IN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itchFamily="34" charset="0"/>
              </a:rPr>
              <a:t> Mudra </a:t>
            </a:r>
            <a:r>
              <a:rPr lang="en-IN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itchFamily="34" charset="0"/>
              </a:rPr>
              <a:t>Yojana</a:t>
            </a:r>
            <a:r>
              <a:rPr lang="en-IN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itchFamily="34" charset="0"/>
              </a:rPr>
              <a:t> Online</a:t>
            </a:r>
            <a:endParaRPr lang="en-IN" b="1" dirty="0">
              <a:solidFill>
                <a:schemeClr val="accent1">
                  <a:lumMod val="20000"/>
                  <a:lumOff val="8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IN" b="1" dirty="0" smtClean="0">
              <a:latin typeface="Arial Black" pitchFamily="34" charset="0"/>
            </a:endParaRPr>
          </a:p>
          <a:p>
            <a:endParaRPr lang="en-IN" b="1" dirty="0" smtClean="0">
              <a:latin typeface="Arial Black" pitchFamily="34" charset="0"/>
            </a:endParaRPr>
          </a:p>
          <a:p>
            <a:r>
              <a:rPr lang="en-IN" b="1" dirty="0" smtClean="0">
                <a:latin typeface="Arial Black" pitchFamily="34" charset="0"/>
              </a:rPr>
              <a:t>Presentation by</a:t>
            </a:r>
          </a:p>
          <a:p>
            <a:r>
              <a:rPr lang="en-IN" sz="3200" dirty="0" err="1" smtClean="0">
                <a:latin typeface="Aharoni" pitchFamily="2" charset="-79"/>
                <a:cs typeface="Aharoni" pitchFamily="2" charset="-79"/>
              </a:rPr>
              <a:t>Hemant</a:t>
            </a:r>
            <a:r>
              <a:rPr lang="en-IN" sz="32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IN" sz="3200" dirty="0" err="1" smtClean="0">
                <a:latin typeface="Aharoni" pitchFamily="2" charset="-79"/>
                <a:cs typeface="Aharoni" pitchFamily="2" charset="-79"/>
              </a:rPr>
              <a:t>Pralhad</a:t>
            </a:r>
            <a:r>
              <a:rPr lang="en-IN" sz="32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IN" sz="3200" dirty="0" err="1" smtClean="0">
                <a:latin typeface="Aharoni" pitchFamily="2" charset="-79"/>
                <a:cs typeface="Aharoni" pitchFamily="2" charset="-79"/>
              </a:rPr>
              <a:t>Bhingardeve</a:t>
            </a:r>
            <a:endParaRPr lang="en-IN" sz="32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IN" dirty="0" smtClean="0">
                <a:latin typeface="Aharoni" pitchFamily="2" charset="-79"/>
                <a:cs typeface="Aharoni" pitchFamily="2" charset="-79"/>
              </a:rPr>
              <a:t>Deputy Chief Executive Officer CPTP</a:t>
            </a:r>
            <a:r>
              <a:rPr lang="en-IN" sz="3100" dirty="0" smtClean="0">
                <a:latin typeface="Aharoni" pitchFamily="2" charset="-79"/>
                <a:cs typeface="Aharoni" pitchFamily="2" charset="-79"/>
              </a:rPr>
              <a:t>6</a:t>
            </a:r>
            <a:endParaRPr lang="en-IN" sz="31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6" name="Picture 5" descr="pmm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14290"/>
            <a:ext cx="8712968" cy="220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063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N" sz="4800" b="1" dirty="0" smtClean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en-IN" sz="4800" b="1" dirty="0" smtClean="0">
                <a:latin typeface="Arial Black" pitchFamily="34" charset="0"/>
              </a:rPr>
              <a:t>THANK YOU</a:t>
            </a:r>
            <a:endParaRPr lang="en-IN" sz="4800" b="1" dirty="0">
              <a:latin typeface="Arial Black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018664"/>
          </a:xfrm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tx2"/>
                </a:solidFill>
              </a:rPr>
              <a:t>“The key to ending extreme poverty is to enable the poorest of the poor to get their foot on the ladder of development . . . the poorest of the poor are stuck beneath it. They lack the minimum amount of capital necessary to get a foothold, and therefore need a boost up to the first rung.”                                        					</a:t>
            </a:r>
            <a:r>
              <a:rPr lang="en-IN" sz="2400" b="1" i="1" dirty="0">
                <a:solidFill>
                  <a:schemeClr val="tx2"/>
                </a:solidFill>
              </a:rPr>
              <a:t>- Jeffrey Sachs</a:t>
            </a:r>
            <a:br>
              <a:rPr lang="en-IN" sz="2400" b="1" i="1" dirty="0">
                <a:solidFill>
                  <a:schemeClr val="tx2"/>
                </a:solidFill>
              </a:rPr>
            </a:br>
            <a:endParaRPr lang="en-IN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51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44824"/>
            <a:ext cx="7588365" cy="45365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Formally launched in the 2015 Union budget of </a:t>
            </a:r>
            <a:r>
              <a:rPr lang="en-GB" b="1" dirty="0" smtClean="0"/>
              <a:t>India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T</a:t>
            </a:r>
            <a:r>
              <a:rPr lang="en-GB" b="1" dirty="0" smtClean="0"/>
              <a:t>he </a:t>
            </a:r>
            <a:r>
              <a:rPr lang="en-GB" b="1" dirty="0"/>
              <a:t>MUDRA scheme or the </a:t>
            </a:r>
            <a:r>
              <a:rPr lang="en-GB" b="1" dirty="0" err="1"/>
              <a:t>Pradhan</a:t>
            </a:r>
            <a:r>
              <a:rPr lang="en-GB" b="1" dirty="0"/>
              <a:t> </a:t>
            </a:r>
            <a:r>
              <a:rPr lang="en-GB" b="1" dirty="0" err="1"/>
              <a:t>Mantri</a:t>
            </a:r>
            <a:r>
              <a:rPr lang="en-GB" b="1" dirty="0"/>
              <a:t> Mudra </a:t>
            </a:r>
            <a:r>
              <a:rPr lang="en-GB" b="1" dirty="0" err="1"/>
              <a:t>Yojana</a:t>
            </a:r>
            <a:r>
              <a:rPr lang="en-GB" b="1" dirty="0"/>
              <a:t> (PMMY) was aimed at providing financial assistance to the small scale </a:t>
            </a:r>
            <a:r>
              <a:rPr lang="en-GB" b="1" dirty="0" smtClean="0"/>
              <a:t>entrepreneurs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l</a:t>
            </a:r>
            <a:r>
              <a:rPr lang="en-GB" b="1" dirty="0" smtClean="0"/>
              <a:t>ocated </a:t>
            </a:r>
            <a:r>
              <a:rPr lang="en-GB" b="1" dirty="0"/>
              <a:t>in remote areas, outside the access of regular areas of banking </a:t>
            </a:r>
            <a:r>
              <a:rPr lang="en-GB" b="1" dirty="0" smtClean="0"/>
              <a:t>functionality.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Help entrepreneurs</a:t>
            </a:r>
            <a:r>
              <a:rPr lang="en-GB" b="1" dirty="0"/>
              <a:t>, start-ups restricted by a sufficient budget for running business</a:t>
            </a:r>
            <a:r>
              <a:rPr lang="en-GB" b="1" dirty="0" smtClean="0"/>
              <a:t>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Fulfilling </a:t>
            </a:r>
            <a:r>
              <a:rPr lang="en-GB" b="1" dirty="0"/>
              <a:t>all the Funding needs of </a:t>
            </a:r>
            <a:r>
              <a:rPr lang="en-GB" b="1" dirty="0" smtClean="0"/>
              <a:t>existing Non </a:t>
            </a:r>
            <a:r>
              <a:rPr lang="en-GB" b="1" dirty="0"/>
              <a:t>Corporate Small Business.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Arial Black" pitchFamily="34" charset="0"/>
              </a:rPr>
              <a:t>Introduction</a:t>
            </a:r>
            <a:endParaRPr lang="en-IN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92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b="1" dirty="0" smtClean="0"/>
              <a:t>Types of Mudra Loan</a:t>
            </a:r>
          </a:p>
          <a:p>
            <a:pPr marL="0" indent="0">
              <a:buNone/>
            </a:pPr>
            <a:endParaRPr lang="en-IN" b="1" dirty="0"/>
          </a:p>
          <a:p>
            <a:pPr lvl="1">
              <a:buFont typeface="Wingdings" pitchFamily="2" charset="2"/>
              <a:buChar char="Ø"/>
            </a:pPr>
            <a:r>
              <a:rPr lang="en-IN" b="1" dirty="0" err="1"/>
              <a:t>Shishu</a:t>
            </a:r>
            <a:r>
              <a:rPr lang="en-IN" b="1" dirty="0"/>
              <a:t>- </a:t>
            </a:r>
            <a:r>
              <a:rPr lang="en-IN" b="1" dirty="0" err="1">
                <a:solidFill>
                  <a:srgbClr val="C00000"/>
                </a:solidFill>
              </a:rPr>
              <a:t>upto</a:t>
            </a:r>
            <a:r>
              <a:rPr lang="en-IN" b="1" dirty="0">
                <a:solidFill>
                  <a:srgbClr val="C00000"/>
                </a:solidFill>
              </a:rPr>
              <a:t> </a:t>
            </a:r>
            <a:r>
              <a:rPr lang="en-IN" b="1" dirty="0" err="1">
                <a:solidFill>
                  <a:srgbClr val="C00000"/>
                </a:solidFill>
              </a:rPr>
              <a:t>Rs</a:t>
            </a:r>
            <a:r>
              <a:rPr lang="en-IN" b="1" dirty="0">
                <a:solidFill>
                  <a:srgbClr val="C00000"/>
                </a:solidFill>
              </a:rPr>
              <a:t>. 50,000/-</a:t>
            </a:r>
          </a:p>
          <a:p>
            <a:pPr lvl="1">
              <a:buFont typeface="Wingdings" pitchFamily="2" charset="2"/>
              <a:buChar char="Ø"/>
            </a:pPr>
            <a:r>
              <a:rPr lang="en-IN" b="1" dirty="0"/>
              <a:t>Kishore-  above  50,000/- and </a:t>
            </a:r>
            <a:r>
              <a:rPr lang="en-IN" b="1" dirty="0" err="1">
                <a:solidFill>
                  <a:srgbClr val="C00000"/>
                </a:solidFill>
              </a:rPr>
              <a:t>upto</a:t>
            </a:r>
            <a:r>
              <a:rPr lang="en-IN" b="1" dirty="0">
                <a:solidFill>
                  <a:srgbClr val="C00000"/>
                </a:solidFill>
              </a:rPr>
              <a:t>  Rs.5 lakh</a:t>
            </a:r>
          </a:p>
          <a:p>
            <a:pPr lvl="1">
              <a:buFont typeface="Wingdings" pitchFamily="2" charset="2"/>
              <a:buChar char="Ø"/>
            </a:pPr>
            <a:r>
              <a:rPr lang="en-IN" b="1" dirty="0" err="1"/>
              <a:t>Tarun</a:t>
            </a:r>
            <a:r>
              <a:rPr lang="en-IN" b="1" dirty="0"/>
              <a:t>- above  Rs.5 lakh and </a:t>
            </a:r>
            <a:r>
              <a:rPr lang="en-IN" b="1" dirty="0" err="1">
                <a:solidFill>
                  <a:srgbClr val="C00000"/>
                </a:solidFill>
              </a:rPr>
              <a:t>upto</a:t>
            </a:r>
            <a:r>
              <a:rPr lang="en-IN" b="1" dirty="0">
                <a:solidFill>
                  <a:srgbClr val="C00000"/>
                </a:solidFill>
              </a:rPr>
              <a:t>  Rs.10 </a:t>
            </a:r>
            <a:r>
              <a:rPr lang="en-IN" b="1" dirty="0" smtClean="0">
                <a:solidFill>
                  <a:srgbClr val="C00000"/>
                </a:solidFill>
              </a:rPr>
              <a:t>lakh</a:t>
            </a:r>
          </a:p>
          <a:p>
            <a:pPr marL="301943" lvl="1" indent="0">
              <a:buNone/>
            </a:pPr>
            <a:endParaRPr lang="en-I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N" b="1" dirty="0"/>
              <a:t>Interest rate not beyond 12% per annum</a:t>
            </a:r>
          </a:p>
          <a:p>
            <a:endParaRPr lang="en-IN" b="1" dirty="0"/>
          </a:p>
          <a:p>
            <a:pPr marL="0" indent="0">
              <a:buNone/>
            </a:pPr>
            <a:r>
              <a:rPr lang="en-IN" b="1" dirty="0"/>
              <a:t>Simplified  application form , No collateral</a:t>
            </a:r>
          </a:p>
          <a:p>
            <a:endParaRPr lang="en-IN" b="1" dirty="0"/>
          </a:p>
          <a:p>
            <a:pPr marL="0" indent="0">
              <a:buNone/>
            </a:pPr>
            <a:r>
              <a:rPr lang="en-IN" b="1" dirty="0"/>
              <a:t>Working capital accessed through  MUDRA </a:t>
            </a:r>
            <a:r>
              <a:rPr lang="en-IN" b="1" i="1" dirty="0" err="1"/>
              <a:t>RuPay</a:t>
            </a:r>
            <a:r>
              <a:rPr lang="en-IN" b="1" dirty="0"/>
              <a:t> card</a:t>
            </a:r>
          </a:p>
          <a:p>
            <a:endParaRPr lang="en-IN" b="1" dirty="0"/>
          </a:p>
          <a:p>
            <a:pPr marL="0" indent="0">
              <a:buNone/>
            </a:pPr>
            <a:r>
              <a:rPr lang="en-IN" b="1" dirty="0"/>
              <a:t>No processing fee &amp; margin money on </a:t>
            </a:r>
            <a:r>
              <a:rPr lang="en-IN" b="1" dirty="0" err="1"/>
              <a:t>Shishu</a:t>
            </a:r>
            <a:r>
              <a:rPr lang="en-IN" b="1" dirty="0"/>
              <a:t> loans</a:t>
            </a:r>
          </a:p>
          <a:p>
            <a:pPr marL="0" indent="0">
              <a:buNone/>
            </a:pPr>
            <a:endParaRPr lang="en-IN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Arial Black" pitchFamily="34" charset="0"/>
              </a:rPr>
              <a:t>PMMY - Features</a:t>
            </a:r>
            <a:endParaRPr lang="en-IN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66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10445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GB" b="1" dirty="0" smtClean="0"/>
              <a:t>STEP </a:t>
            </a:r>
            <a:r>
              <a:rPr lang="en-GB" b="1" dirty="0"/>
              <a:t>1: Firstly, approach any of those bank that are listed by the scheme. </a:t>
            </a:r>
          </a:p>
          <a:p>
            <a:pPr>
              <a:buFont typeface="Wingdings" pitchFamily="2" charset="2"/>
              <a:buChar char="Ø"/>
            </a:pPr>
            <a:endParaRPr lang="en-GB" b="1" dirty="0" smtClean="0"/>
          </a:p>
          <a:p>
            <a:pPr>
              <a:buFont typeface="Wingdings" pitchFamily="2" charset="2"/>
              <a:buChar char="Ø"/>
            </a:pPr>
            <a:r>
              <a:rPr lang="en-GB" b="1" dirty="0" smtClean="0"/>
              <a:t>STEP </a:t>
            </a:r>
            <a:r>
              <a:rPr lang="en-GB" b="1" dirty="0"/>
              <a:t>2: Then provide complete business detail. </a:t>
            </a:r>
          </a:p>
          <a:p>
            <a:pPr>
              <a:buFont typeface="Wingdings" pitchFamily="2" charset="2"/>
              <a:buChar char="Ø"/>
            </a:pPr>
            <a:endParaRPr lang="en-GB" b="1" dirty="0"/>
          </a:p>
          <a:p>
            <a:pPr>
              <a:buFont typeface="Wingdings" pitchFamily="2" charset="2"/>
              <a:buChar char="Ø"/>
            </a:pPr>
            <a:r>
              <a:rPr lang="en-GB" b="1" dirty="0" smtClean="0"/>
              <a:t>STEP </a:t>
            </a:r>
            <a:r>
              <a:rPr lang="en-GB" b="1" dirty="0"/>
              <a:t>3: Categorisation of your business into mention three categories. </a:t>
            </a:r>
            <a:endParaRPr lang="en-GB" b="1" dirty="0" smtClean="0"/>
          </a:p>
          <a:p>
            <a:pPr>
              <a:buFont typeface="Wingdings" pitchFamily="2" charset="2"/>
              <a:buChar char="Ø"/>
            </a:pPr>
            <a:endParaRPr lang="en-GB" b="1" dirty="0"/>
          </a:p>
          <a:p>
            <a:pPr>
              <a:buFont typeface="Wingdings" pitchFamily="2" charset="2"/>
              <a:buChar char="Ø"/>
            </a:pPr>
            <a:r>
              <a:rPr lang="en-GB" b="1" dirty="0" smtClean="0"/>
              <a:t>STEP </a:t>
            </a:r>
            <a:r>
              <a:rPr lang="en-GB" b="1" dirty="0"/>
              <a:t>4: Then filling up the Mudra form for loan, </a:t>
            </a:r>
            <a:r>
              <a:rPr lang="en-GB" b="1" dirty="0" smtClean="0"/>
              <a:t>along with </a:t>
            </a:r>
            <a:r>
              <a:rPr lang="en-GB" b="1" dirty="0"/>
              <a:t>current account opening in the bank. </a:t>
            </a:r>
          </a:p>
          <a:p>
            <a:pPr>
              <a:buFont typeface="Wingdings" pitchFamily="2" charset="2"/>
              <a:buChar char="Ø"/>
            </a:pPr>
            <a:endParaRPr lang="en-GB" dirty="0"/>
          </a:p>
          <a:p>
            <a:pPr>
              <a:buNone/>
            </a:pPr>
            <a:endParaRPr lang="en-GB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800" dirty="0">
                <a:latin typeface="Arial Black" pitchFamily="34" charset="0"/>
              </a:rPr>
              <a:t>How to Apply </a:t>
            </a:r>
            <a:r>
              <a:rPr lang="en-GB" sz="3800" dirty="0" smtClean="0">
                <a:latin typeface="Arial Black" pitchFamily="34" charset="0"/>
              </a:rPr>
              <a:t>for Mudra </a:t>
            </a:r>
            <a:r>
              <a:rPr lang="en-GB" sz="3800" dirty="0">
                <a:latin typeface="Arial Black" pitchFamily="34" charset="0"/>
              </a:rPr>
              <a:t>Loan</a:t>
            </a:r>
            <a:endParaRPr lang="en-IN" sz="38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658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3" name="Picture 3" descr="C:\Users\RAMCHANDRA\Desktop\PPT\Sample-MUDRA-Loan-Application-Form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8520" y="0"/>
            <a:ext cx="925252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64247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700808"/>
            <a:ext cx="7920880" cy="4824536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ClrTx/>
              <a:buSzTx/>
              <a:buFont typeface="Wingdings" pitchFamily="2" charset="2"/>
              <a:buChar char="Ø"/>
            </a:pPr>
            <a:r>
              <a:rPr lang="en-US" b="1" dirty="0">
                <a:cs typeface="Arial" pitchFamily="34" charset="0"/>
              </a:rPr>
              <a:t>To be owned &amp; operated by MUDRA</a:t>
            </a:r>
          </a:p>
          <a:p>
            <a:pPr lvl="0">
              <a:lnSpc>
                <a:spcPct val="150000"/>
              </a:lnSpc>
              <a:buClrTx/>
              <a:buSzTx/>
              <a:buFont typeface="Wingdings" pitchFamily="2" charset="2"/>
              <a:buChar char="Ø"/>
            </a:pPr>
            <a:r>
              <a:rPr lang="en-US" b="1" dirty="0">
                <a:cs typeface="Arial" pitchFamily="34" charset="0"/>
              </a:rPr>
              <a:t>Will receive, store, </a:t>
            </a:r>
            <a:r>
              <a:rPr lang="en-US" b="1" dirty="0" err="1">
                <a:cs typeface="Arial" pitchFamily="34" charset="0"/>
              </a:rPr>
              <a:t>analyse</a:t>
            </a:r>
            <a:r>
              <a:rPr lang="en-US" b="1" dirty="0">
                <a:cs typeface="Arial" pitchFamily="34" charset="0"/>
              </a:rPr>
              <a:t> &amp; disburse all data on lenders, borrowers &amp; repayments</a:t>
            </a:r>
          </a:p>
          <a:p>
            <a:pPr lvl="0">
              <a:lnSpc>
                <a:spcPct val="150000"/>
              </a:lnSpc>
              <a:buClrTx/>
              <a:buSzTx/>
              <a:buFont typeface="Wingdings" pitchFamily="2" charset="2"/>
              <a:buChar char="Ø"/>
            </a:pPr>
            <a:r>
              <a:rPr lang="en-US" b="1" dirty="0">
                <a:cs typeface="Arial" pitchFamily="34" charset="0"/>
              </a:rPr>
              <a:t>Using NUUP (National Unified </a:t>
            </a:r>
            <a:r>
              <a:rPr lang="en-US" b="1" dirty="0" err="1">
                <a:cs typeface="Arial" pitchFamily="34" charset="0"/>
              </a:rPr>
              <a:t>Ussd</a:t>
            </a:r>
            <a:r>
              <a:rPr lang="en-US" b="1" dirty="0">
                <a:cs typeface="Arial" pitchFamily="34" charset="0"/>
              </a:rPr>
              <a:t> Platform) : the existing multilingual mobile banking platform of NPCI (National Payment Corporation of India) *99# , works offline also</a:t>
            </a:r>
          </a:p>
          <a:p>
            <a:pPr lvl="0">
              <a:buClrTx/>
              <a:buSzTx/>
              <a:buFont typeface="Wingdings" pitchFamily="2" charset="2"/>
              <a:buChar char="Ø"/>
            </a:pPr>
            <a:r>
              <a:rPr lang="en-US" b="1" dirty="0">
                <a:cs typeface="Arial" pitchFamily="34" charset="0"/>
              </a:rPr>
              <a:t>MIS: information down to the level of </a:t>
            </a:r>
            <a:r>
              <a:rPr lang="en-US" b="1" dirty="0" smtClean="0">
                <a:cs typeface="Arial" pitchFamily="34" charset="0"/>
              </a:rPr>
              <a:t>individual borrower</a:t>
            </a:r>
            <a:endParaRPr lang="en-US" b="1" dirty="0">
              <a:cs typeface="Arial" pitchFamily="34" charset="0"/>
            </a:endParaRPr>
          </a:p>
          <a:p>
            <a:pPr marL="342900" lvl="0" indent="-342900">
              <a:lnSpc>
                <a:spcPct val="150000"/>
              </a:lnSpc>
              <a:buClrTx/>
              <a:buSzTx/>
              <a:buFont typeface="Arial" pitchFamily="34" charset="0"/>
              <a:buChar char="•"/>
            </a:pPr>
            <a:endParaRPr lang="en-US" b="1" dirty="0">
              <a:solidFill>
                <a:prstClr val="black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en-IN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>e-mudra : Smart Technological platform </a:t>
            </a:r>
            <a:endParaRPr lang="en-IN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936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Autofit/>
          </a:bodyPr>
          <a:lstStyle/>
          <a:p>
            <a:pPr marL="342900" lvl="0" indent="-342900">
              <a:buClrTx/>
              <a:buSzTx/>
              <a:buFont typeface="Arial" pitchFamily="34" charset="0"/>
              <a:buChar char="•"/>
            </a:pPr>
            <a:r>
              <a:rPr lang="en-IN" b="1" dirty="0">
                <a:cs typeface="Arial" pitchFamily="34" charset="0"/>
              </a:rPr>
              <a:t>Creates credit history for each individual over time using:</a:t>
            </a:r>
          </a:p>
          <a:p>
            <a:pPr marL="742950" lvl="1" indent="-285750">
              <a:buClrTx/>
              <a:buSzTx/>
              <a:buFont typeface="Arial" pitchFamily="34" charset="0"/>
              <a:buChar char="–"/>
            </a:pPr>
            <a:r>
              <a:rPr lang="en-IN" sz="2400" b="1" dirty="0">
                <a:cs typeface="Arial" pitchFamily="34" charset="0"/>
              </a:rPr>
              <a:t>Unique Id (ADHAAR no. when permitted/others)</a:t>
            </a:r>
          </a:p>
          <a:p>
            <a:pPr marL="742950" lvl="1" indent="-285750">
              <a:buClrTx/>
              <a:buSzTx/>
              <a:buFont typeface="Arial" pitchFamily="34" charset="0"/>
              <a:buChar char="–"/>
            </a:pPr>
            <a:r>
              <a:rPr lang="en-IN" sz="2400" b="1" dirty="0">
                <a:cs typeface="Arial" pitchFamily="34" charset="0"/>
              </a:rPr>
              <a:t>All transactions through </a:t>
            </a:r>
            <a:r>
              <a:rPr lang="en-IN" sz="2400" b="1" i="1" dirty="0">
                <a:cs typeface="Arial" pitchFamily="34" charset="0"/>
              </a:rPr>
              <a:t>e-mudra </a:t>
            </a:r>
            <a:r>
              <a:rPr lang="en-IN" sz="2400" b="1" dirty="0">
                <a:cs typeface="Arial" pitchFamily="34" charset="0"/>
              </a:rPr>
              <a:t>platform</a:t>
            </a:r>
          </a:p>
          <a:p>
            <a:pPr marL="742950" lvl="1" indent="-285750">
              <a:buClrTx/>
              <a:buSzTx/>
              <a:buFont typeface="Arial" pitchFamily="34" charset="0"/>
              <a:buChar char="–"/>
            </a:pPr>
            <a:r>
              <a:rPr lang="en-IN" sz="2400" b="1" dirty="0">
                <a:cs typeface="Arial" pitchFamily="34" charset="0"/>
              </a:rPr>
              <a:t>Mobile /DTH recharge history, Electricity bill history</a:t>
            </a:r>
          </a:p>
          <a:p>
            <a:pPr marL="742950" lvl="1" indent="-285750">
              <a:buClrTx/>
              <a:buSzTx/>
              <a:buFont typeface="Arial" pitchFamily="34" charset="0"/>
              <a:buChar char="–"/>
            </a:pPr>
            <a:r>
              <a:rPr lang="en-IN" sz="2400" b="1" dirty="0">
                <a:cs typeface="Arial" pitchFamily="34" charset="0"/>
              </a:rPr>
              <a:t>National Skill database</a:t>
            </a:r>
          </a:p>
          <a:p>
            <a:pPr marL="342900" lvl="0" indent="-342900">
              <a:buClrTx/>
              <a:buSzTx/>
              <a:buFont typeface="Arial" pitchFamily="34" charset="0"/>
              <a:buChar char="•"/>
            </a:pPr>
            <a:r>
              <a:rPr lang="en-IN" b="1" dirty="0">
                <a:cs typeface="Arial" pitchFamily="34" charset="0"/>
              </a:rPr>
              <a:t>Enables flexi repayments using mobile prepaid vouchers</a:t>
            </a:r>
          </a:p>
          <a:p>
            <a:pPr marL="342900" lvl="0" indent="-342900">
              <a:buClrTx/>
              <a:buSzTx/>
              <a:buFont typeface="Arial" pitchFamily="34" charset="0"/>
              <a:buChar char="•"/>
            </a:pPr>
            <a:r>
              <a:rPr lang="en-IN" b="1" dirty="0">
                <a:cs typeface="Arial" pitchFamily="34" charset="0"/>
              </a:rPr>
              <a:t>Recommends larger &amp; easier loans for prompt re-payers</a:t>
            </a:r>
          </a:p>
          <a:p>
            <a:pPr marL="342900" lvl="0" indent="-342900">
              <a:buClrTx/>
              <a:buSzTx/>
              <a:buNone/>
            </a:pPr>
            <a:endParaRPr lang="en-IN" b="1" dirty="0">
              <a:cs typeface="Arial" pitchFamily="34" charset="0"/>
            </a:endParaRPr>
          </a:p>
          <a:p>
            <a:pPr marL="342900" lvl="0" indent="-342900">
              <a:buClrTx/>
              <a:buSzTx/>
              <a:buNone/>
            </a:pPr>
            <a:endParaRPr lang="en-IN" b="1" dirty="0">
              <a:cs typeface="Arial" pitchFamily="34" charset="0"/>
            </a:endParaRPr>
          </a:p>
          <a:p>
            <a:pPr marL="742950" lvl="1" indent="-285750">
              <a:buClrTx/>
              <a:buSzTx/>
              <a:buNone/>
            </a:pPr>
            <a:endParaRPr lang="en-IN" sz="2400" b="1" dirty="0">
              <a:cs typeface="Arial" pitchFamily="34" charset="0"/>
            </a:endParaRPr>
          </a:p>
          <a:p>
            <a:endParaRPr lang="en-IN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>e-mudra : Smart Technological platform </a:t>
            </a:r>
            <a:endParaRPr lang="en-IN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05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prstClr val="black"/>
                </a:solidFill>
                <a:latin typeface="Arial Black" pitchFamily="34" charset="0"/>
              </a:rPr>
              <a:t>PMMY with </a:t>
            </a:r>
            <a:r>
              <a:rPr lang="en-US" sz="3200" b="1" dirty="0">
                <a:solidFill>
                  <a:srgbClr val="C00000"/>
                </a:solidFill>
                <a:latin typeface="Arial Black" pitchFamily="34" charset="0"/>
              </a:rPr>
              <a:t>e-mudra: </a:t>
            </a:r>
            <a:r>
              <a:rPr lang="en-US" sz="3200" b="1" dirty="0">
                <a:solidFill>
                  <a:prstClr val="black"/>
                </a:solidFill>
                <a:latin typeface="Arial Black" pitchFamily="34" charset="0"/>
              </a:rPr>
              <a:t>Process Flow</a:t>
            </a:r>
            <a:endParaRPr lang="en-IN" sz="3200" dirty="0">
              <a:latin typeface="Arial Black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104598"/>
              </p:ext>
            </p:extLst>
          </p:nvPr>
        </p:nvGraphicFramePr>
        <p:xfrm>
          <a:off x="251520" y="1412775"/>
          <a:ext cx="8640960" cy="5184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0964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584" y="1628800"/>
            <a:ext cx="7408333" cy="442535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cs typeface="Arial" pitchFamily="34" charset="0"/>
              </a:rPr>
              <a:t>Financial Literacy Campaign:</a:t>
            </a:r>
          </a:p>
          <a:p>
            <a:pPr marL="301943" lvl="1" indent="0">
              <a:buNone/>
            </a:pP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000" b="1" dirty="0" smtClean="0">
                <a:cs typeface="Arial" pitchFamily="34" charset="0"/>
              </a:rPr>
              <a:t>Mobile </a:t>
            </a:r>
            <a:r>
              <a:rPr lang="en-US" sz="2000" b="1" dirty="0">
                <a:cs typeface="Arial" pitchFamily="34" charset="0"/>
              </a:rPr>
              <a:t>banking, Savings, Types of loan, Project </a:t>
            </a:r>
            <a:r>
              <a:rPr lang="en-US" sz="2000" b="1" dirty="0" smtClean="0">
                <a:cs typeface="Arial" pitchFamily="34" charset="0"/>
              </a:rPr>
              <a:t>   preparation</a:t>
            </a:r>
            <a:endParaRPr lang="en-US" sz="2000" b="1" dirty="0"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>
                <a:cs typeface="Arial" pitchFamily="34" charset="0"/>
              </a:rPr>
              <a:t>Campus loan programs: self-employment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>
                <a:cs typeface="Arial" pitchFamily="34" charset="0"/>
              </a:rPr>
              <a:t>Handholding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>
                <a:cs typeface="Arial" pitchFamily="34" charset="0"/>
              </a:rPr>
              <a:t>Market linkage: e-commerce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b="1" dirty="0">
                <a:cs typeface="Arial" pitchFamily="34" charset="0"/>
              </a:rPr>
              <a:t>Monitoring loan utilisation: Bank </a:t>
            </a:r>
            <a:r>
              <a:rPr lang="en-IN" b="1" dirty="0" err="1">
                <a:cs typeface="Arial" pitchFamily="34" charset="0"/>
              </a:rPr>
              <a:t>Mitras</a:t>
            </a:r>
            <a:endParaRPr lang="en-IN" b="1" dirty="0"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>
                <a:cs typeface="Arial" pitchFamily="34" charset="0"/>
              </a:rPr>
              <a:t>Success stories, Recognition &amp; </a:t>
            </a:r>
            <a:r>
              <a:rPr lang="en-US" b="1" dirty="0" err="1">
                <a:cs typeface="Arial" pitchFamily="34" charset="0"/>
              </a:rPr>
              <a:t>Rewar</a:t>
            </a:r>
            <a:endParaRPr lang="en-IN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Arial Black" pitchFamily="34" charset="0"/>
              </a:rPr>
              <a:t>Supplementary measures</a:t>
            </a:r>
            <a:endParaRPr lang="en-IN" sz="36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973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155</TotalTime>
  <Words>495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 Apply for Pradhanmantri Mudra Yojana Online</vt:lpstr>
      <vt:lpstr>Introduction</vt:lpstr>
      <vt:lpstr>PMMY - Features</vt:lpstr>
      <vt:lpstr>How to Apply for Mudra Loan</vt:lpstr>
      <vt:lpstr>PowerPoint Presentation</vt:lpstr>
      <vt:lpstr>e-mudra : Smart Technological platform </vt:lpstr>
      <vt:lpstr>e-mudra : Smart Technological platform </vt:lpstr>
      <vt:lpstr>PMMY with e-mudra: Process Flow</vt:lpstr>
      <vt:lpstr>Supplementary measures</vt:lpstr>
      <vt:lpstr>“The key to ending extreme poverty is to enable the poorest of the poor to get their foot on the ladder of development . . . the poorest of the poor are stuck beneath it. They lack the minimum amount of capital necessary to get a foothold, and therefore need a boost up to the first rung.”                                             - Jeffrey Sachs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 for Pradhanmantri Mudra Yojana Online</dc:title>
  <dc:creator>j29</dc:creator>
  <cp:lastModifiedBy>j29</cp:lastModifiedBy>
  <cp:revision>17</cp:revision>
  <dcterms:created xsi:type="dcterms:W3CDTF">2019-11-05T12:16:05Z</dcterms:created>
  <dcterms:modified xsi:type="dcterms:W3CDTF">2019-11-05T15:02:23Z</dcterms:modified>
</cp:coreProperties>
</file>