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4" r:id="rId10"/>
    <p:sldId id="266" r:id="rId11"/>
    <p:sldId id="262" r:id="rId12"/>
  </p:sldIdLst>
  <p:sldSz cx="9144000" cy="5143500" type="screen16x9"/>
  <p:notesSz cx="6858000" cy="9144000"/>
  <p:embeddedFontLst>
    <p:embeddedFont>
      <p:font typeface="Roboto Condensed Light" charset="0"/>
      <p:regular r:id="rId14"/>
      <p:bold r:id="rId15"/>
      <p:italic r:id="rId16"/>
      <p:boldItalic r:id="rId17"/>
    </p:embeddedFont>
    <p:embeddedFont>
      <p:font typeface="Arvo" charset="0"/>
      <p:regular r:id="rId18"/>
      <p:bold r:id="rId19"/>
      <p:italic r:id="rId20"/>
      <p:boldItalic r:id="rId21"/>
    </p:embeddedFont>
    <p:embeddedFont>
      <p:font typeface="Roboto Condensed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84DBF78-A433-4F39-A2E0-BD85B343A16A}">
  <a:tblStyle styleId="{384DBF78-A433-4F39-A2E0-BD85B343A16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98" y="20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font" Target="fonts/font12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1.fntdata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9979134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0" name="Google Shape;500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name="adj" fmla="val 32425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12" name="Google Shape;12;p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Google Shape;14;p2"/>
          <p:cNvGrpSpPr/>
          <p:nvPr/>
        </p:nvGrpSpPr>
        <p:grpSpPr>
          <a:xfrm rot="10800000" flipH="1">
            <a:off x="1" y="1090763"/>
            <a:ext cx="8847502" cy="2961975"/>
            <a:chOff x="-8178042" y="-4493254"/>
            <a:chExt cx="19483598" cy="6522736"/>
          </a:xfrm>
        </p:grpSpPr>
        <p:sp>
          <p:nvSpPr>
            <p:cNvPr id="15" name="Google Shape;15;p2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3677236" y="4278349"/>
            <a:ext cx="5480829" cy="432996"/>
            <a:chOff x="5582265" y="4646738"/>
            <a:chExt cx="5480829" cy="432996"/>
          </a:xfrm>
        </p:grpSpPr>
        <p:sp>
          <p:nvSpPr>
            <p:cNvPr id="18" name="Google Shape;18;p2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" name="Google Shape;19;p2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-24158748" y="330081"/>
                <a:ext cx="289080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6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83" name="Google Shape;83;p6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84" name="Google Shape;84;p6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85" name="Google Shape;85;p6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6" name="Google Shape;86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87" name="Google Shape;87;p6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88" name="Google Shape;88;p6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9" name="Google Shape;89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90" name="Google Shape;90;p6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91" name="Google Shape;91;p6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2" name="Google Shape;92;p6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93" name="Google Shape;93;p6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5" name="Google Shape;95;p6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96" name="Google Shape;96;p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6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814275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/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2"/>
          </p:nvPr>
        </p:nvSpPr>
        <p:spPr>
          <a:xfrm>
            <a:off x="4396123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/>
          </a:p>
        </p:txBody>
      </p:sp>
      <p:sp>
        <p:nvSpPr>
          <p:cNvPr id="101" name="Google Shape;101;p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oogle Shape;163;p10"/>
          <p:cNvGrpSpPr/>
          <p:nvPr/>
        </p:nvGrpSpPr>
        <p:grpSpPr>
          <a:xfrm rot="10800000">
            <a:off x="-8" y="-2"/>
            <a:ext cx="2202830" cy="670795"/>
            <a:chOff x="5575242" y="4472723"/>
            <a:chExt cx="2202830" cy="670795"/>
          </a:xfrm>
        </p:grpSpPr>
        <p:sp>
          <p:nvSpPr>
            <p:cNvPr id="164" name="Google Shape;164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5" name="Google Shape;165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66" name="Google Shape;166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8" name="Google Shape;168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69" name="Google Shape;169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170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1" name="Google Shape;171;p10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72" name="Google Shape;172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3" name="Google Shape;173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74" name="Google Shape;174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6" name="Google Shape;176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77" name="Google Shape;177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78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9" name="Google Shape;179;p10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0098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8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" TargetMode="External"/><Relationship Id="rId2" Type="http://schemas.openxmlformats.org/officeDocument/2006/relationships/hyperlink" Target="https://www.cert-in.org.in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"/>
          <p:cNvSpPr txBox="1">
            <a:spLocks noGrp="1"/>
          </p:cNvSpPr>
          <p:nvPr>
            <p:ph type="ctrTitle"/>
          </p:nvPr>
        </p:nvSpPr>
        <p:spPr>
          <a:xfrm>
            <a:off x="179512" y="915566"/>
            <a:ext cx="6046440" cy="277704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IN" dirty="0">
                <a:latin typeface="Times New Roman" pitchFamily="18" charset="0"/>
                <a:cs typeface="Times New Roman" pitchFamily="18" charset="0"/>
              </a:rPr>
              <a:t>Legal aspects of offence like Internet and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Drug Trafficking</a:t>
            </a: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6876256" y="2715766"/>
            <a:ext cx="216024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By </a:t>
            </a:r>
            <a:endParaRPr lang="en-IN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IN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Anup</a:t>
            </a:r>
            <a:r>
              <a:rPr lang="en-IN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Bhatkar</a:t>
            </a:r>
            <a:endParaRPr lang="en-IN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IN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ACST</a:t>
            </a:r>
          </a:p>
          <a:p>
            <a:pPr algn="ctr"/>
            <a:r>
              <a:rPr lang="en-IN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CPTP-05</a:t>
            </a:r>
          </a:p>
          <a:p>
            <a:pPr algn="ctr"/>
            <a:r>
              <a:rPr lang="en-IN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YASHADA, Pune.</a:t>
            </a:r>
          </a:p>
          <a:p>
            <a:pPr algn="ctr"/>
            <a:endParaRPr lang="en-IN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References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872884" y="1537988"/>
            <a:ext cx="7227508" cy="27243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IN" dirty="0">
                <a:latin typeface="Times New Roman" pitchFamily="18" charset="0"/>
                <a:ea typeface="+mj-ea"/>
                <a:cs typeface="Times New Roman" pitchFamily="18" charset="0"/>
              </a:rPr>
              <a:t>NDPC Act </a:t>
            </a:r>
            <a:r>
              <a:rPr lang="en-IN" dirty="0">
                <a:latin typeface="Times New Roman" pitchFamily="18" charset="0"/>
                <a:ea typeface="+mj-ea"/>
                <a:cs typeface="Times New Roman" pitchFamily="18" charset="0"/>
              </a:rPr>
              <a:t>1985</a:t>
            </a:r>
            <a:endParaRPr lang="en-US" dirty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IN" dirty="0">
                <a:latin typeface="Times New Roman" pitchFamily="18" charset="0"/>
                <a:ea typeface="+mj-ea"/>
                <a:cs typeface="Times New Roman" pitchFamily="18" charset="0"/>
              </a:rPr>
              <a:t>IT Act, 2000</a:t>
            </a:r>
          </a:p>
          <a:p>
            <a:pPr>
              <a:lnSpc>
                <a:spcPct val="150000"/>
              </a:lnSpc>
            </a:pPr>
            <a:r>
              <a:rPr lang="en-IN" dirty="0">
                <a:latin typeface="Times New Roman" pitchFamily="18" charset="0"/>
                <a:ea typeface="+mj-ea"/>
                <a:cs typeface="Times New Roman" pitchFamily="18" charset="0"/>
                <a:hlinkClick r:id="rId2"/>
              </a:rPr>
              <a:t>https://www.cert-in.org.in</a:t>
            </a:r>
            <a:r>
              <a:rPr lang="en-IN" dirty="0">
                <a:latin typeface="Times New Roman" pitchFamily="18" charset="0"/>
                <a:ea typeface="+mj-ea"/>
                <a:cs typeface="Times New Roman" pitchFamily="18" charset="0"/>
                <a:hlinkClick r:id="rId2"/>
              </a:rPr>
              <a:t>/</a:t>
            </a:r>
            <a:endParaRPr lang="en-IN" dirty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IN" dirty="0">
                <a:latin typeface="Times New Roman" pitchFamily="18" charset="0"/>
                <a:ea typeface="+mj-ea"/>
                <a:cs typeface="Times New Roman" pitchFamily="18" charset="0"/>
                <a:hlinkClick r:id="rId3"/>
              </a:rPr>
              <a:t>https://en.wikipedia.org</a:t>
            </a:r>
            <a:r>
              <a:rPr lang="en-IN" dirty="0">
                <a:latin typeface="Times New Roman" pitchFamily="18" charset="0"/>
                <a:ea typeface="+mj-ea"/>
                <a:cs typeface="Times New Roman" pitchFamily="18" charset="0"/>
                <a:hlinkClick r:id="rId3"/>
              </a:rPr>
              <a:t>/</a:t>
            </a:r>
            <a:endParaRPr lang="en-IN" dirty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IN" dirty="0">
                <a:latin typeface="Times New Roman" pitchFamily="18" charset="0"/>
                <a:ea typeface="+mj-ea"/>
                <a:cs typeface="Times New Roman" pitchFamily="18" charset="0"/>
              </a:rPr>
              <a:t>www.google.com</a:t>
            </a:r>
            <a:endParaRPr lang="en-US" dirty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  <p:grpSp>
        <p:nvGrpSpPr>
          <p:cNvPr id="6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7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14009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34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503" name="Google Shape;503;p34"/>
          <p:cNvSpPr txBox="1">
            <a:spLocks noGrp="1"/>
          </p:cNvSpPr>
          <p:nvPr>
            <p:ph type="ctrTitle" idx="4294967295"/>
          </p:nvPr>
        </p:nvSpPr>
        <p:spPr>
          <a:xfrm>
            <a:off x="1275150" y="2364400"/>
            <a:ext cx="6593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>
                <a:solidFill>
                  <a:schemeClr val="accent5"/>
                </a:solidFill>
              </a:rPr>
              <a:t>THANKS!</a:t>
            </a:r>
            <a:endParaRPr sz="6000" dirty="0">
              <a:solidFill>
                <a:schemeClr val="accent5"/>
              </a:solidFill>
            </a:endParaRPr>
          </a:p>
        </p:txBody>
      </p:sp>
      <p:grpSp>
        <p:nvGrpSpPr>
          <p:cNvPr id="505" name="Google Shape;505;p34"/>
          <p:cNvGrpSpPr/>
          <p:nvPr/>
        </p:nvGrpSpPr>
        <p:grpSpPr>
          <a:xfrm>
            <a:off x="3996210" y="966817"/>
            <a:ext cx="1197664" cy="1126777"/>
            <a:chOff x="5972700" y="2330200"/>
            <a:chExt cx="411625" cy="387275"/>
          </a:xfrm>
        </p:grpSpPr>
        <p:sp>
          <p:nvSpPr>
            <p:cNvPr id="506" name="Google Shape;506;p34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9050" cap="rnd" cmpd="sng">
              <a:solidFill>
                <a:srgbClr val="3F537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34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9050" cap="rnd" cmpd="sng">
              <a:solidFill>
                <a:srgbClr val="3F537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7612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IN" sz="4000" dirty="0">
                <a:latin typeface="Times New Roman" pitchFamily="18" charset="0"/>
                <a:cs typeface="Times New Roman" pitchFamily="18" charset="0"/>
              </a:rPr>
              <a:t>Drug Trafficking</a:t>
            </a:r>
            <a:endParaRPr sz="4000"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" name="Content Placeholder 2"/>
          <p:cNvSpPr txBox="1">
            <a:spLocks/>
          </p:cNvSpPr>
          <p:nvPr/>
        </p:nvSpPr>
        <p:spPr>
          <a:xfrm>
            <a:off x="1115616" y="1491630"/>
            <a:ext cx="5915000" cy="30243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▰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IN" dirty="0" smtClean="0">
                <a:latin typeface="Times New Roman" pitchFamily="18" charset="0"/>
                <a:ea typeface="+mj-ea"/>
                <a:cs typeface="Times New Roman" pitchFamily="18" charset="0"/>
              </a:rPr>
              <a:t>It is the process by which individuals provide illegal drugs to the public.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IN" dirty="0" smtClean="0">
                <a:latin typeface="Times New Roman" pitchFamily="18" charset="0"/>
                <a:ea typeface="+mj-ea"/>
                <a:cs typeface="Times New Roman" pitchFamily="18" charset="0"/>
              </a:rPr>
              <a:t>It include distribution as well as manufacturing also.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IN" dirty="0" smtClean="0">
                <a:latin typeface="Times New Roman" pitchFamily="18" charset="0"/>
                <a:ea typeface="+mj-ea"/>
                <a:cs typeface="Times New Roman" pitchFamily="18" charset="0"/>
              </a:rPr>
              <a:t>At global level individuals largely trade drugs like fentanyl over the “dark web”</a:t>
            </a:r>
            <a:endParaRPr lang="en-IN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179512" y="55552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39502"/>
            <a:ext cx="6494029" cy="766200"/>
          </a:xfrm>
        </p:spPr>
        <p:txBody>
          <a:bodyPr/>
          <a:lstStyle/>
          <a:p>
            <a:r>
              <a:rPr lang="en-IN" sz="4000" dirty="0">
                <a:latin typeface="Times New Roman" pitchFamily="18" charset="0"/>
                <a:cs typeface="Times New Roman" pitchFamily="18" charset="0"/>
              </a:rPr>
              <a:t>Laws for Drug Trafficking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1094928" y="1384176"/>
            <a:ext cx="8229600" cy="28437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▰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ea typeface="+mj-ea"/>
                <a:cs typeface="Times New Roman" pitchFamily="18" charset="0"/>
              </a:rPr>
              <a:t>Article 47 of Indian Constitution.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ea typeface="+mj-ea"/>
                <a:cs typeface="Times New Roman" pitchFamily="18" charset="0"/>
              </a:rPr>
              <a:t>NDPC Act 1985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ea typeface="+mj-ea"/>
                <a:cs typeface="Times New Roman" pitchFamily="18" charset="0"/>
              </a:rPr>
              <a:t>United Nations Convention against Illicit Traffic in Narcotic Drugs and Psychotropic Substances, 1988.</a:t>
            </a:r>
            <a:endParaRPr lang="en-IN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55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000" dirty="0">
                <a:latin typeface="Times New Roman" pitchFamily="18" charset="0"/>
                <a:cs typeface="Times New Roman" pitchFamily="18" charset="0"/>
              </a:rPr>
              <a:t>Punishment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1115616" y="1419622"/>
            <a:ext cx="8229600" cy="2262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▰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pPr>
              <a:lnSpc>
                <a:spcPct val="150000"/>
              </a:lnSpc>
            </a:pPr>
            <a:r>
              <a:rPr lang="en-IN" smtClean="0">
                <a:latin typeface="Times New Roman" pitchFamily="18" charset="0"/>
                <a:ea typeface="+mj-ea"/>
                <a:cs typeface="Times New Roman" pitchFamily="18" charset="0"/>
              </a:rPr>
              <a:t>Imprisonment for a term which may extend to 6 months, or with fine which may extend to ₹2lakh or with both.</a:t>
            </a:r>
          </a:p>
          <a:p>
            <a:pPr>
              <a:lnSpc>
                <a:spcPct val="150000"/>
              </a:lnSpc>
            </a:pPr>
            <a:r>
              <a:rPr lang="en-IN" smtClean="0">
                <a:latin typeface="Times New Roman" pitchFamily="18" charset="0"/>
                <a:ea typeface="+mj-ea"/>
                <a:cs typeface="Times New Roman" pitchFamily="18" charset="0"/>
              </a:rPr>
              <a:t>The inclusion of the death penalty for certain repeat crimes. </a:t>
            </a:r>
            <a:endParaRPr lang="en-IN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41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4" y="392575"/>
            <a:ext cx="6998085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Offence </a:t>
            </a:r>
            <a:r>
              <a:rPr lang="en-IN" sz="4000" dirty="0">
                <a:latin typeface="Times New Roman" pitchFamily="18" charset="0"/>
                <a:cs typeface="Times New Roman" pitchFamily="18" charset="0"/>
              </a:rPr>
              <a:t>using </a:t>
            </a:r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Internet</a:t>
            </a:r>
            <a:endParaRPr sz="4000"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-180528" y="43719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>
              <a:spcBef>
                <a:spcPct val="20000"/>
              </a:spcBef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1115616" y="1419623"/>
            <a:ext cx="7632848" cy="27363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▰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ea typeface="+mj-ea"/>
                <a:cs typeface="Times New Roman" pitchFamily="18" charset="0"/>
              </a:rPr>
              <a:t>Hacking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ea typeface="+mj-ea"/>
                <a:cs typeface="Times New Roman" pitchFamily="18" charset="0"/>
              </a:rPr>
              <a:t>Data manipulation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ea typeface="+mj-ea"/>
                <a:cs typeface="Times New Roman" pitchFamily="18" charset="0"/>
              </a:rPr>
              <a:t>Malware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ea typeface="+mj-ea"/>
                <a:cs typeface="Times New Roman" pitchFamily="18" charset="0"/>
              </a:rPr>
              <a:t>Stalking, </a:t>
            </a:r>
            <a:r>
              <a:rPr lang="en-IN" dirty="0" smtClean="0">
                <a:latin typeface="Times New Roman" pitchFamily="18" charset="0"/>
                <a:ea typeface="+mj-ea"/>
                <a:cs typeface="Times New Roman" pitchFamily="18" charset="0"/>
              </a:rPr>
              <a:t>etc.</a:t>
            </a:r>
            <a:endParaRPr lang="en-IN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1818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IN" sz="4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4000" dirty="0">
                <a:latin typeface="Times New Roman" pitchFamily="18" charset="0"/>
                <a:cs typeface="Times New Roman" pitchFamily="18" charset="0"/>
              </a:rPr>
              <a:t>Motive</a:t>
            </a:r>
            <a:r>
              <a:rPr lang="en-IN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4000" dirty="0">
                <a:latin typeface="Times New Roman" pitchFamily="18" charset="0"/>
                <a:cs typeface="Times New Roman" pitchFamily="18" charset="0"/>
              </a:rPr>
            </a:br>
            <a:endParaRPr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457200" y="186079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>
              <a:spcBef>
                <a:spcPct val="20000"/>
              </a:spcBef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1043608" y="1358155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▰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ea typeface="+mj-ea"/>
                <a:cs typeface="Times New Roman" pitchFamily="18" charset="0"/>
              </a:rPr>
              <a:t>Economic Gain 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ea typeface="+mj-ea"/>
                <a:cs typeface="Times New Roman" pitchFamily="18" charset="0"/>
              </a:rPr>
              <a:t>Publicity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ea typeface="+mj-ea"/>
                <a:cs typeface="Times New Roman" pitchFamily="18" charset="0"/>
              </a:rPr>
              <a:t>To test the skill.</a:t>
            </a:r>
            <a:endParaRPr lang="en-IN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24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92575"/>
            <a:ext cx="6854069" cy="766200"/>
          </a:xfrm>
        </p:spPr>
        <p:txBody>
          <a:bodyPr/>
          <a:lstStyle/>
          <a:p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Laws </a:t>
            </a:r>
            <a:r>
              <a:rPr lang="en-IN" sz="4000" dirty="0">
                <a:latin typeface="Times New Roman" pitchFamily="18" charset="0"/>
                <a:cs typeface="Times New Roman" pitchFamily="18" charset="0"/>
              </a:rPr>
              <a:t>for Internet </a:t>
            </a:r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Crime</a:t>
            </a:r>
            <a:endParaRPr lang="en-IN" sz="4000" dirty="0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1115616" y="1430163"/>
            <a:ext cx="8229600" cy="2941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▰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ea typeface="+mj-ea"/>
                <a:cs typeface="Times New Roman" pitchFamily="18" charset="0"/>
              </a:rPr>
              <a:t>UNCITRAL Model Law on International Commercial Arbitration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ea typeface="+mj-ea"/>
                <a:cs typeface="Times New Roman" pitchFamily="18" charset="0"/>
              </a:rPr>
              <a:t>Convention on Cybercrime ,2001(Budapest Convention)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ea typeface="+mj-ea"/>
                <a:cs typeface="Times New Roman" pitchFamily="18" charset="0"/>
              </a:rPr>
              <a:t> IT Act, 2000</a:t>
            </a:r>
            <a:endParaRPr lang="en-IN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24" name="Google Shape;194;p12"/>
          <p:cNvGrpSpPr/>
          <p:nvPr/>
        </p:nvGrpSpPr>
        <p:grpSpPr>
          <a:xfrm>
            <a:off x="251520" y="574116"/>
            <a:ext cx="309041" cy="403123"/>
            <a:chOff x="590250" y="244200"/>
            <a:chExt cx="407975" cy="532175"/>
          </a:xfrm>
        </p:grpSpPr>
        <p:sp>
          <p:nvSpPr>
            <p:cNvPr id="2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06859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Punishment</a:t>
            </a:r>
            <a:r>
              <a:rPr lang="en-IN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4000" dirty="0">
                <a:latin typeface="Times New Roman" pitchFamily="18" charset="0"/>
                <a:cs typeface="Times New Roman" pitchFamily="18" charset="0"/>
              </a:rPr>
            </a:br>
            <a:endParaRPr lang="en-IN" sz="4000" dirty="0"/>
          </a:p>
        </p:txBody>
      </p:sp>
      <p:grpSp>
        <p:nvGrpSpPr>
          <p:cNvPr id="3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4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" name="Title 1"/>
          <p:cNvSpPr txBox="1">
            <a:spLocks/>
          </p:cNvSpPr>
          <p:nvPr/>
        </p:nvSpPr>
        <p:spPr>
          <a:xfrm>
            <a:off x="324589" y="1417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1094928" y="1384176"/>
            <a:ext cx="7653536" cy="2483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▰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ea typeface="+mj-ea"/>
                <a:cs typeface="Times New Roman" pitchFamily="18" charset="0"/>
              </a:rPr>
              <a:t>Imprisonment for a term which may extend to 3 years, or with fine which may extend to ₹2lakh or with both.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ea typeface="+mj-ea"/>
                <a:cs typeface="Times New Roman" pitchFamily="18" charset="0"/>
              </a:rPr>
              <a:t>Imprisonment up to life.</a:t>
            </a:r>
          </a:p>
          <a:p>
            <a:pPr>
              <a:lnSpc>
                <a:spcPct val="150000"/>
              </a:lnSpc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7335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Area </a:t>
            </a:r>
            <a:r>
              <a:rPr lang="en-IN" sz="40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Improvement</a:t>
            </a:r>
            <a:r>
              <a:rPr lang="en-IN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4000" dirty="0">
                <a:latin typeface="Times New Roman" pitchFamily="18" charset="0"/>
                <a:cs typeface="Times New Roman" pitchFamily="18" charset="0"/>
              </a:rPr>
            </a:br>
            <a:endParaRPr lang="en-IN" sz="4000" dirty="0"/>
          </a:p>
        </p:txBody>
      </p:sp>
      <p:grpSp>
        <p:nvGrpSpPr>
          <p:cNvPr id="3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4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" name="Title 1"/>
          <p:cNvSpPr txBox="1">
            <a:spLocks/>
          </p:cNvSpPr>
          <p:nvPr/>
        </p:nvSpPr>
        <p:spPr>
          <a:xfrm>
            <a:off x="493082" y="141983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1094928" y="1384176"/>
            <a:ext cx="8229600" cy="2483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▰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2000"/>
              <a:buFont typeface="Roboto Condensed Light"/>
              <a:buChar char="▻"/>
              <a:defRPr sz="2000" b="0" i="0" u="none" strike="noStrike" cap="non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ea typeface="+mj-ea"/>
                <a:cs typeface="Times New Roman" pitchFamily="18" charset="0"/>
              </a:rPr>
              <a:t>Don’t answer the question like </a:t>
            </a:r>
            <a:r>
              <a:rPr lang="en-IN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Typosquatting</a:t>
            </a:r>
            <a:r>
              <a:rPr lang="en-IN" dirty="0" smtClean="0"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ea typeface="+mj-ea"/>
                <a:cs typeface="Times New Roman" pitchFamily="18" charset="0"/>
              </a:rPr>
              <a:t>Very Dynamic and need to amendment time to time.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ea typeface="+mj-ea"/>
                <a:cs typeface="Times New Roman" pitchFamily="18" charset="0"/>
              </a:rPr>
              <a:t>People Awareness need to be increase.</a:t>
            </a:r>
          </a:p>
          <a:p>
            <a:pPr>
              <a:lnSpc>
                <a:spcPct val="150000"/>
              </a:lnSpc>
            </a:pPr>
            <a:endParaRPr lang="en-IN" dirty="0" smtClean="0"/>
          </a:p>
          <a:p>
            <a:pPr>
              <a:lnSpc>
                <a:spcPct val="150000"/>
              </a:lnSpc>
            </a:pPr>
            <a:endParaRPr lang="en-IN" dirty="0" smtClean="0"/>
          </a:p>
          <a:p>
            <a:pPr>
              <a:lnSpc>
                <a:spcPct val="150000"/>
              </a:lnSpc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541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lerio template">
  <a:themeElements>
    <a:clrScheme name="Custom 347">
      <a:dk1>
        <a:srgbClr val="263248"/>
      </a:dk1>
      <a:lt1>
        <a:srgbClr val="FFFFFF"/>
      </a:lt1>
      <a:dk2>
        <a:srgbClr val="434343"/>
      </a:dk2>
      <a:lt2>
        <a:srgbClr val="F3F3F3"/>
      </a:lt2>
      <a:accent1>
        <a:srgbClr val="3F5378"/>
      </a:accent1>
      <a:accent2>
        <a:srgbClr val="263248"/>
      </a:accent2>
      <a:accent3>
        <a:srgbClr val="92A8C8"/>
      </a:accent3>
      <a:accent4>
        <a:srgbClr val="C7D3E6"/>
      </a:accent4>
      <a:accent5>
        <a:srgbClr val="FF9800"/>
      </a:accent5>
      <a:accent6>
        <a:srgbClr val="D26F00"/>
      </a:accent6>
      <a:hlink>
        <a:srgbClr val="3F5378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210</Words>
  <Application>Microsoft Office PowerPoint</Application>
  <PresentationFormat>On-screen Show (16:9)</PresentationFormat>
  <Paragraphs>52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Roboto Condensed Light</vt:lpstr>
      <vt:lpstr>Arvo</vt:lpstr>
      <vt:lpstr>Times New Roman</vt:lpstr>
      <vt:lpstr>Roboto Condensed</vt:lpstr>
      <vt:lpstr>Salerio template</vt:lpstr>
      <vt:lpstr>Legal aspects of offence like Internet and Drug Trafficking</vt:lpstr>
      <vt:lpstr>Drug Trafficking</vt:lpstr>
      <vt:lpstr>Laws for Drug Trafficking</vt:lpstr>
      <vt:lpstr>Punishment</vt:lpstr>
      <vt:lpstr>Offence using Internet</vt:lpstr>
      <vt:lpstr> Motive </vt:lpstr>
      <vt:lpstr>Laws for Internet Crime</vt:lpstr>
      <vt:lpstr> Punishment </vt:lpstr>
      <vt:lpstr> Area of Improvement </vt:lpstr>
      <vt:lpstr>References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aspects of offence like Internet and Drug Trafficking</dc:title>
  <dc:creator>room53</dc:creator>
  <cp:lastModifiedBy>d58</cp:lastModifiedBy>
  <cp:revision>5</cp:revision>
  <dcterms:modified xsi:type="dcterms:W3CDTF">2019-11-04T08:34:10Z</dcterms:modified>
</cp:coreProperties>
</file>