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2" r:id="rId1"/>
  </p:sldMasterIdLst>
  <p:notesMasterIdLst>
    <p:notesMasterId r:id="rId11"/>
  </p:notesMasterIdLst>
  <p:handoutMasterIdLst>
    <p:handoutMasterId r:id="rId12"/>
  </p:handoutMasterIdLst>
  <p:sldIdLst>
    <p:sldId id="321" r:id="rId2"/>
    <p:sldId id="335" r:id="rId3"/>
    <p:sldId id="336" r:id="rId4"/>
    <p:sldId id="338" r:id="rId5"/>
    <p:sldId id="324" r:id="rId6"/>
    <p:sldId id="325" r:id="rId7"/>
    <p:sldId id="271" r:id="rId8"/>
    <p:sldId id="268" r:id="rId9"/>
    <p:sldId id="337" r:id="rId10"/>
  </p:sldIdLst>
  <p:sldSz cx="9144000" cy="6858000" type="screen4x3"/>
  <p:notesSz cx="6921500" cy="9385300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5000"/>
      <a:buFont typeface="Monotype Sorts" pitchFamily="2" charset="2"/>
      <a:buChar char="l"/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5000"/>
      <a:buFont typeface="Monotype Sorts" pitchFamily="2" charset="2"/>
      <a:buChar char="l"/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5000"/>
      <a:buFont typeface="Monotype Sorts" pitchFamily="2" charset="2"/>
      <a:buChar char="l"/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5000"/>
      <a:buFont typeface="Monotype Sorts" pitchFamily="2" charset="2"/>
      <a:buChar char="l"/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5000"/>
      <a:buFont typeface="Monotype Sorts" pitchFamily="2" charset="2"/>
      <a:buChar char="l"/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DFCA"/>
    <a:srgbClr val="D49FFF"/>
    <a:srgbClr val="A2C1FE"/>
    <a:srgbClr val="FAFD00"/>
    <a:srgbClr val="063DE8"/>
    <a:srgbClr val="00279F"/>
    <a:srgbClr val="50009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48" autoAdjust="0"/>
    <p:restoredTop sz="94491" autoAdjust="0"/>
  </p:normalViewPr>
  <p:slideViewPr>
    <p:cSldViewPr>
      <p:cViewPr>
        <p:scale>
          <a:sx n="70" d="100"/>
          <a:sy n="70" d="100"/>
        </p:scale>
        <p:origin x="-996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1227" y="-72"/>
      </p:cViewPr>
      <p:guideLst>
        <p:guide orient="horz" pos="2192"/>
        <p:guide pos="28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3.png"/><Relationship Id="rId2" Type="http://schemas.openxmlformats.org/officeDocument/2006/relationships/image" Target="../media/image8.wmf"/><Relationship Id="rId1" Type="http://schemas.openxmlformats.org/officeDocument/2006/relationships/image" Target="../media/image7.emf"/><Relationship Id="rId6" Type="http://schemas.openxmlformats.org/officeDocument/2006/relationships/image" Target="../media/image12.png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3000375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950913">
              <a:spcBef>
                <a:spcPct val="0"/>
              </a:spcBef>
              <a:buClrTx/>
              <a:buSzTx/>
              <a:buFontTx/>
              <a:buNone/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-1588"/>
            <a:ext cx="3000375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950913">
              <a:spcBef>
                <a:spcPct val="0"/>
              </a:spcBef>
              <a:buClrTx/>
              <a:buSzTx/>
              <a:buFontTx/>
              <a:buNone/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6988"/>
            <a:ext cx="3000375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950913">
              <a:spcBef>
                <a:spcPct val="0"/>
              </a:spcBef>
              <a:buClrTx/>
              <a:buSzTx/>
              <a:buFontTx/>
              <a:buNone/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8916988"/>
            <a:ext cx="3000375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950913">
              <a:spcBef>
                <a:spcPct val="0"/>
              </a:spcBef>
              <a:buClrTx/>
              <a:buSzTx/>
              <a:buFontTx/>
              <a:buNone/>
              <a:defRPr sz="1000" i="1">
                <a:latin typeface="Times New Roman" pitchFamily="18" charset="0"/>
              </a:defRPr>
            </a:lvl1pPr>
          </a:lstStyle>
          <a:p>
            <a:fld id="{F4550F5A-DB63-4069-93B6-B39B00FE32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472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3000375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950913">
              <a:spcBef>
                <a:spcPct val="0"/>
              </a:spcBef>
              <a:buClrTx/>
              <a:buSzTx/>
              <a:buFontTx/>
              <a:buNone/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-1588"/>
            <a:ext cx="3000375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950913">
              <a:spcBef>
                <a:spcPct val="0"/>
              </a:spcBef>
              <a:buClrTx/>
              <a:buSzTx/>
              <a:buFontTx/>
              <a:buNone/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6988"/>
            <a:ext cx="3000375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950913">
              <a:spcBef>
                <a:spcPct val="0"/>
              </a:spcBef>
              <a:buClrTx/>
              <a:buSzTx/>
              <a:buFontTx/>
              <a:buNone/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8916988"/>
            <a:ext cx="3000375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950913">
              <a:spcBef>
                <a:spcPct val="0"/>
              </a:spcBef>
              <a:buClrTx/>
              <a:buSzTx/>
              <a:buFontTx/>
              <a:buNone/>
              <a:defRPr sz="1000" i="1">
                <a:latin typeface="Times New Roman" pitchFamily="18" charset="0"/>
              </a:defRPr>
            </a:lvl1pPr>
          </a:lstStyle>
          <a:p>
            <a:fld id="{E07361DF-604A-4D07-AB87-73EAC40A7A0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2338" y="4457700"/>
            <a:ext cx="5076825" cy="422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5" name="Rectangle 7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16013" y="706438"/>
            <a:ext cx="4687887" cy="35163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3098298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509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65138" algn="l" defTabSz="9509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31863" algn="l" defTabSz="9509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97000" algn="l" defTabSz="9509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62138" algn="l" defTabSz="9509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9E168C-4A17-42AB-A0F0-6D4665211ACD}" type="slidenum">
              <a:rPr lang="en-US"/>
              <a:pPr/>
              <a:t>1</a:t>
            </a:fld>
            <a:endParaRPr lang="en-US"/>
          </a:p>
        </p:txBody>
      </p:sp>
      <p:sp>
        <p:nvSpPr>
          <p:cNvPr id="79874" name="Rectangle 2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BC6E40-2372-4A58-A551-D7D4D2A0D018}" type="slidenum">
              <a:rPr lang="en-US"/>
              <a:pPr/>
              <a:t>2</a:t>
            </a:fld>
            <a:endParaRPr lang="en-US"/>
          </a:p>
        </p:txBody>
      </p:sp>
      <p:sp>
        <p:nvSpPr>
          <p:cNvPr id="106498" name="Rectangle 2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0326CEC-5F49-4BBD-9256-061510C1BF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5774-B4EB-458A-A651-3505EFE2D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933A0-6FA2-47AE-B405-069B140E7C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2D8D-5BC8-4F32-BE5B-3EDB40323C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9C1C4B0-943F-4BDF-8814-5745E2E011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C22E-6026-4A52-ABC3-A1DDA1981A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AA92E-355E-4A3E-9822-2F6EE28C76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AAD4D-611B-4838-8407-375E0D518B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11D8A-18EF-4444-99C7-8EACDEF61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0EE5-697A-4DE4-A396-F3A8AD50EB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E810596-2B22-4DEE-8B23-9795EEE40C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110B1FB-1B1E-48A5-804E-8F9D97DBCE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>
    <p:cover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png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1.wmf"/><Relationship Id="rId17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2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5" Type="http://schemas.openxmlformats.org/officeDocument/2006/relationships/image" Target="../media/image12.png"/><Relationship Id="rId10" Type="http://schemas.openxmlformats.org/officeDocument/2006/relationships/image" Target="../media/image10.wmf"/><Relationship Id="rId4" Type="http://schemas.openxmlformats.org/officeDocument/2006/relationships/image" Target="../media/image7.emf"/><Relationship Id="rId9" Type="http://schemas.openxmlformats.org/officeDocument/2006/relationships/oleObject" Target="../embeddings/oleObject9.bin"/><Relationship Id="rId14" Type="http://schemas.openxmlformats.org/officeDocument/2006/relationships/oleObject" Target="../embeddings/oleObject1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6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026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371600"/>
            <a:ext cx="6934200" cy="2209800"/>
          </a:xfrm>
          <a:noFill/>
          <a:ln/>
        </p:spPr>
        <p:txBody>
          <a:bodyPr>
            <a:normAutofit/>
          </a:bodyPr>
          <a:lstStyle/>
          <a:p>
            <a:r>
              <a:rPr lang="en-US" altLang="zh-CN" sz="5400" dirty="0" smtClean="0">
                <a:solidFill>
                  <a:schemeClr val="bg1"/>
                </a:solidFill>
                <a:ea typeface="宋体" pitchFamily="2" charset="-122"/>
              </a:rPr>
              <a:t>Computer Hardware  </a:t>
            </a:r>
            <a:r>
              <a:rPr lang="en-US" altLang="zh-CN" sz="5400" dirty="0">
                <a:solidFill>
                  <a:schemeClr val="bg1"/>
                </a:solidFill>
                <a:ea typeface="宋体" pitchFamily="2" charset="-122"/>
              </a:rPr>
              <a:t>&amp; </a:t>
            </a:r>
            <a:r>
              <a:rPr lang="en-US" sz="5400" dirty="0">
                <a:solidFill>
                  <a:schemeClr val="bg1"/>
                </a:solidFill>
              </a:rPr>
              <a:t>Software</a:t>
            </a:r>
          </a:p>
        </p:txBody>
      </p:sp>
      <p:sp>
        <p:nvSpPr>
          <p:cNvPr id="78851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685800" y="3581400"/>
            <a:ext cx="4191000" cy="1676400"/>
          </a:xfrm>
        </p:spPr>
        <p:txBody>
          <a:bodyPr>
            <a:normAutofit fontScale="90000"/>
          </a:bodyPr>
          <a:lstStyle/>
          <a:p>
            <a:r>
              <a:rPr lang="en-US" sz="2400" b="1" u="sng" dirty="0" smtClean="0">
                <a:solidFill>
                  <a:schemeClr val="tx1"/>
                </a:solidFill>
                <a:effectLst/>
              </a:rPr>
              <a:t>Name: </a:t>
            </a:r>
            <a:r>
              <a:rPr lang="en-US" sz="2400" b="1" u="sng" dirty="0" err="1" smtClean="0">
                <a:solidFill>
                  <a:schemeClr val="tx1"/>
                </a:solidFill>
                <a:effectLst/>
              </a:rPr>
              <a:t>Abhinav</a:t>
            </a:r>
            <a:r>
              <a:rPr lang="en-US" sz="2400" b="1" u="sng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2400" b="1" u="sng" dirty="0" err="1" smtClean="0">
                <a:solidFill>
                  <a:schemeClr val="tx1"/>
                </a:solidFill>
                <a:effectLst/>
              </a:rPr>
              <a:t>Shivaji</a:t>
            </a:r>
            <a:r>
              <a:rPr lang="en-US" sz="2400" b="1" u="sng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2400" b="1" u="sng" dirty="0" err="1" smtClean="0">
                <a:solidFill>
                  <a:schemeClr val="tx1"/>
                </a:solidFill>
                <a:effectLst/>
              </a:rPr>
              <a:t>Balure</a:t>
            </a:r>
            <a:r>
              <a:rPr lang="en-US" sz="2400" b="1" u="sng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2400" b="1" u="sng" dirty="0" smtClean="0">
                <a:solidFill>
                  <a:schemeClr val="tx1"/>
                </a:solidFill>
                <a:effectLst/>
              </a:rPr>
            </a:br>
            <a:r>
              <a:rPr lang="en-US" sz="2400" b="1" u="sng" dirty="0" smtClean="0">
                <a:solidFill>
                  <a:schemeClr val="tx1"/>
                </a:solidFill>
                <a:effectLst/>
              </a:rPr>
              <a:t>SP excise</a:t>
            </a:r>
            <a:br>
              <a:rPr lang="en-US" sz="2400" b="1" u="sng" dirty="0" smtClean="0">
                <a:solidFill>
                  <a:schemeClr val="tx1"/>
                </a:solidFill>
                <a:effectLst/>
              </a:rPr>
            </a:br>
            <a:r>
              <a:rPr lang="en-US" sz="2400" b="1" u="sng" dirty="0" smtClean="0">
                <a:solidFill>
                  <a:schemeClr val="tx1"/>
                </a:solidFill>
                <a:effectLst/>
              </a:rPr>
              <a:t>class: A </a:t>
            </a:r>
            <a:br>
              <a:rPr lang="en-US" sz="2400" b="1" u="sng" dirty="0" smtClean="0">
                <a:solidFill>
                  <a:schemeClr val="tx1"/>
                </a:solidFill>
                <a:effectLst/>
              </a:rPr>
            </a:br>
            <a:r>
              <a:rPr lang="en-US" sz="2400" b="1" u="sng" dirty="0" smtClean="0">
                <a:solidFill>
                  <a:schemeClr val="tx1"/>
                </a:solidFill>
                <a:effectLst/>
              </a:rPr>
              <a:t>roll no: 18</a:t>
            </a:r>
            <a:br>
              <a:rPr lang="en-US" sz="2400" b="1" u="sng" dirty="0" smtClean="0">
                <a:solidFill>
                  <a:schemeClr val="tx1"/>
                </a:solidFill>
                <a:effectLst/>
              </a:rPr>
            </a:br>
            <a:endParaRPr lang="en-US" sz="2400" b="1" u="sng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78852" name="Object 10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7644342"/>
              </p:ext>
            </p:extLst>
          </p:nvPr>
        </p:nvGraphicFramePr>
        <p:xfrm>
          <a:off x="6096000" y="3352800"/>
          <a:ext cx="2767545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73" name="Clip" r:id="rId4" imgW="1958400" imgH="1941840" progId="MS_ClipArt_Gallery.2">
                  <p:embed/>
                </p:oleObj>
              </mc:Choice>
              <mc:Fallback>
                <p:oleObj name="Clip" r:id="rId4" imgW="1958400" imgH="1941840" progId="MS_ClipArt_Gallery.2">
                  <p:embed/>
                  <p:pic>
                    <p:nvPicPr>
                      <p:cNvPr id="0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3352800"/>
                        <a:ext cx="2767545" cy="274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750"/>
                                        <p:tgtEl>
                                          <p:spTgt spid="78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Hardware</a:t>
            </a:r>
          </a:p>
        </p:txBody>
      </p:sp>
      <p:sp>
        <p:nvSpPr>
          <p:cNvPr id="105474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09600" y="1905000"/>
            <a:ext cx="6934200" cy="44958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Four components of a </a:t>
            </a:r>
            <a:r>
              <a:rPr lang="en-US" sz="2400" dirty="0" smtClean="0"/>
              <a:t>computer hardware </a:t>
            </a:r>
            <a:r>
              <a:rPr lang="en-US" sz="2400" dirty="0"/>
              <a:t>system: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CPU - central processing unit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Makes decisions, performs computations, and delegates input/output requests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Memory</a:t>
            </a:r>
            <a:r>
              <a:rPr lang="en-US" altLang="zh-CN" sz="2400" dirty="0">
                <a:ea typeface="宋体" pitchFamily="2" charset="-122"/>
              </a:rPr>
              <a:t>: Disk Drives, CD drives, Tape drives, USB flash drives.</a:t>
            </a:r>
            <a:endParaRPr lang="en-US" sz="2400" dirty="0"/>
          </a:p>
          <a:p>
            <a:pPr lvl="2">
              <a:lnSpc>
                <a:spcPct val="90000"/>
              </a:lnSpc>
            </a:pPr>
            <a:r>
              <a:rPr lang="en-US" sz="2400" dirty="0"/>
              <a:t>Stores information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Input devices</a:t>
            </a:r>
            <a:r>
              <a:rPr lang="en-US" altLang="zh-CN" sz="2400" dirty="0">
                <a:ea typeface="宋体" pitchFamily="2" charset="-122"/>
              </a:rPr>
              <a:t>: Keyboard, Mouse, </a:t>
            </a:r>
            <a:endParaRPr lang="en-US" sz="2400" dirty="0"/>
          </a:p>
          <a:p>
            <a:pPr lvl="2">
              <a:lnSpc>
                <a:spcPct val="90000"/>
              </a:lnSpc>
            </a:pPr>
            <a:r>
              <a:rPr lang="en-US" sz="2400" dirty="0"/>
              <a:t>Gets information from the user to the computer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Output devices</a:t>
            </a:r>
            <a:r>
              <a:rPr lang="en-US" altLang="zh-CN" sz="2400" dirty="0">
                <a:ea typeface="宋体" pitchFamily="2" charset="-122"/>
              </a:rPr>
              <a:t>: monitor</a:t>
            </a:r>
            <a:endParaRPr lang="en-US" sz="2400" dirty="0"/>
          </a:p>
          <a:p>
            <a:pPr lvl="2">
              <a:lnSpc>
                <a:spcPct val="90000"/>
              </a:lnSpc>
            </a:pPr>
            <a:r>
              <a:rPr lang="en-US" sz="2400" dirty="0"/>
              <a:t>Sends information from computer to the user</a:t>
            </a:r>
          </a:p>
        </p:txBody>
      </p:sp>
      <p:graphicFrame>
        <p:nvGraphicFramePr>
          <p:cNvPr id="10547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7142730"/>
              </p:ext>
            </p:extLst>
          </p:nvPr>
        </p:nvGraphicFramePr>
        <p:xfrm>
          <a:off x="7772400" y="5181600"/>
          <a:ext cx="120015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95" name="Clip" r:id="rId4" imgW="4755600" imgH="4827960" progId="MS_ClipArt_Gallery.2">
                  <p:embed/>
                </p:oleObj>
              </mc:Choice>
              <mc:Fallback>
                <p:oleObj name="Clip" r:id="rId4" imgW="4755600" imgH="482796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5181600"/>
                        <a:ext cx="120015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477" name="Object 5"/>
          <p:cNvGraphicFramePr>
            <a:graphicFrameLocks noChangeAspect="1"/>
          </p:cNvGraphicFramePr>
          <p:nvPr/>
        </p:nvGraphicFramePr>
        <p:xfrm>
          <a:off x="8232775" y="1981200"/>
          <a:ext cx="911225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96" name="Clip" r:id="rId6" imgW="1927080" imgH="3382560" progId="MS_ClipArt_Gallery.2">
                  <p:embed/>
                </p:oleObj>
              </mc:Choice>
              <mc:Fallback>
                <p:oleObj name="Clip" r:id="rId6" imgW="1927080" imgH="3382560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2775" y="1981200"/>
                        <a:ext cx="911225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47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6296144"/>
              </p:ext>
            </p:extLst>
          </p:nvPr>
        </p:nvGraphicFramePr>
        <p:xfrm>
          <a:off x="7239000" y="4343400"/>
          <a:ext cx="17526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97" name="Clip" r:id="rId8" imgW="2501280" imgH="2615760" progId="MS_ClipArt_Gallery.2">
                  <p:embed/>
                </p:oleObj>
              </mc:Choice>
              <mc:Fallback>
                <p:oleObj name="Clip" r:id="rId8" imgW="2501280" imgH="2615760" progId="MS_ClipArt_Gallery.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78641"/>
                      <a:stretch>
                        <a:fillRect/>
                      </a:stretch>
                    </p:blipFill>
                    <p:spPr bwMode="auto">
                      <a:xfrm>
                        <a:off x="7239000" y="4343400"/>
                        <a:ext cx="1752600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48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394894"/>
              </p:ext>
            </p:extLst>
          </p:nvPr>
        </p:nvGraphicFramePr>
        <p:xfrm>
          <a:off x="6477000" y="685800"/>
          <a:ext cx="1600200" cy="149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98" name="Clip" r:id="rId10" imgW="1794600" imgH="1672200" progId="MS_ClipArt_Gallery.2">
                  <p:embed/>
                </p:oleObj>
              </mc:Choice>
              <mc:Fallback>
                <p:oleObj name="Clip" r:id="rId10" imgW="1794600" imgH="1672200" progId="MS_ClipArt_Gallery.2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685800"/>
                        <a:ext cx="1600200" cy="1490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Hardware</a:t>
            </a:r>
          </a:p>
        </p:txBody>
      </p:sp>
      <p:graphicFrame>
        <p:nvGraphicFramePr>
          <p:cNvPr id="107523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5032448"/>
              </p:ext>
            </p:extLst>
          </p:nvPr>
        </p:nvGraphicFramePr>
        <p:xfrm>
          <a:off x="1752600" y="1752600"/>
          <a:ext cx="5988050" cy="325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52" name="VISIO" r:id="rId3" imgW="6003720" imgH="3273120" progId="Visio.Drawing.4">
                  <p:embed/>
                </p:oleObj>
              </mc:Choice>
              <mc:Fallback>
                <p:oleObj name="VISIO" r:id="rId3" imgW="6003720" imgH="3273120" progId="Visio.Drawing.4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Gray">
                      <a:xfrm>
                        <a:off x="1752600" y="1752600"/>
                        <a:ext cx="5988050" cy="325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4" name="Object 4"/>
          <p:cNvGraphicFramePr>
            <a:graphicFrameLocks noChangeAspect="1"/>
          </p:cNvGraphicFramePr>
          <p:nvPr/>
        </p:nvGraphicFramePr>
        <p:xfrm>
          <a:off x="7543800" y="2667000"/>
          <a:ext cx="1600200" cy="124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53" name="Clip" r:id="rId5" imgW="818280" imgH="639000" progId="MS_ClipArt_Gallery.2">
                  <p:embed/>
                </p:oleObj>
              </mc:Choice>
              <mc:Fallback>
                <p:oleObj name="Clip" r:id="rId5" imgW="818280" imgH="63900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2667000"/>
                        <a:ext cx="1600200" cy="1249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6907948"/>
              </p:ext>
            </p:extLst>
          </p:nvPr>
        </p:nvGraphicFramePr>
        <p:xfrm>
          <a:off x="5257800" y="533400"/>
          <a:ext cx="1135063" cy="1366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54" name="Clip" r:id="rId7" imgW="3681360" imgH="4426920" progId="MS_ClipArt_Gallery.2">
                  <p:embed/>
                </p:oleObj>
              </mc:Choice>
              <mc:Fallback>
                <p:oleObj name="Clip" r:id="rId7" imgW="3681360" imgH="4426920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533400"/>
                        <a:ext cx="1135063" cy="1366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7091639"/>
              </p:ext>
            </p:extLst>
          </p:nvPr>
        </p:nvGraphicFramePr>
        <p:xfrm>
          <a:off x="304800" y="3962400"/>
          <a:ext cx="1600200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55" name="Clip" r:id="rId9" imgW="4824000" imgH="3701520" progId="MS_ClipArt_Gallery.2">
                  <p:embed/>
                </p:oleObj>
              </mc:Choice>
              <mc:Fallback>
                <p:oleObj name="Clip" r:id="rId9" imgW="4824000" imgH="3701520" progId="MS_ClipArt_Gallery.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962400"/>
                        <a:ext cx="1600200" cy="122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7" name="Object 7"/>
          <p:cNvGraphicFramePr>
            <a:graphicFrameLocks noChangeAspect="1"/>
          </p:cNvGraphicFramePr>
          <p:nvPr/>
        </p:nvGraphicFramePr>
        <p:xfrm>
          <a:off x="7681913" y="3962400"/>
          <a:ext cx="1462087" cy="150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56" name="Clip" r:id="rId11" imgW="1462680" imgH="1502280" progId="MS_ClipArt_Gallery.2">
                  <p:embed/>
                </p:oleObj>
              </mc:Choice>
              <mc:Fallback>
                <p:oleObj name="Clip" r:id="rId11" imgW="1462680" imgH="1502280" progId="MS_ClipArt_Gallery.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1913" y="3962400"/>
                        <a:ext cx="1462087" cy="150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7528" name="Picture 8" descr="inte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334000"/>
            <a:ext cx="1012825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752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8126650"/>
              </p:ext>
            </p:extLst>
          </p:nvPr>
        </p:nvGraphicFramePr>
        <p:xfrm>
          <a:off x="3027362" y="5257800"/>
          <a:ext cx="3168650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57" name="CorelPhotoPaint.Image.8" r:id="rId14" imgW="88560" imgH="45360" progId="CorelPhotoPaint.Image.8">
                  <p:embed/>
                </p:oleObj>
              </mc:Choice>
              <mc:Fallback>
                <p:oleObj name="CorelPhotoPaint.Image.8" r:id="rId14" imgW="88560" imgH="45360" progId="CorelPhotoPaint.Image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18898"/>
                      <a:stretch>
                        <a:fillRect/>
                      </a:stretch>
                    </p:blipFill>
                    <p:spPr bwMode="auto">
                      <a:xfrm>
                        <a:off x="3027362" y="5257800"/>
                        <a:ext cx="3168650" cy="130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30" name="Object 10"/>
          <p:cNvGraphicFramePr>
            <a:graphicFrameLocks noChangeAspect="1"/>
          </p:cNvGraphicFramePr>
          <p:nvPr/>
        </p:nvGraphicFramePr>
        <p:xfrm>
          <a:off x="0" y="2590800"/>
          <a:ext cx="2014538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58" name="CorelPhotoPaint.Image.8" r:id="rId16" imgW="67320" imgH="19080" progId="CorelPhotoPaint.Image.8">
                  <p:embed/>
                </p:oleObj>
              </mc:Choice>
              <mc:Fallback>
                <p:oleObj name="CorelPhotoPaint.Image.8" r:id="rId16" imgW="67320" imgH="19080" progId="CorelPhotoPaint.Image.8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590800"/>
                        <a:ext cx="2014538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Software</a:t>
            </a:r>
          </a:p>
        </p:txBody>
      </p:sp>
      <p:sp>
        <p:nvSpPr>
          <p:cNvPr id="73730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381000" y="1676400"/>
            <a:ext cx="8458200" cy="4572000"/>
          </a:xfrm>
          <a:noFill/>
          <a:ln/>
        </p:spPr>
        <p:txBody>
          <a:bodyPr/>
          <a:lstStyle/>
          <a:p>
            <a:pPr>
              <a:tabLst>
                <a:tab pos="2286000" algn="l"/>
              </a:tabLst>
            </a:pPr>
            <a:r>
              <a:rPr lang="en-US" sz="2800" b="1" dirty="0"/>
              <a:t>Application software</a:t>
            </a:r>
          </a:p>
          <a:p>
            <a:pPr lvl="1">
              <a:tabLst>
                <a:tab pos="2286000" algn="l"/>
              </a:tabLst>
            </a:pPr>
            <a:r>
              <a:rPr lang="en-US" sz="2800" dirty="0"/>
              <a:t>Easy-to-use programs designed to perform specific tasks</a:t>
            </a:r>
          </a:p>
          <a:p>
            <a:pPr>
              <a:tabLst>
                <a:tab pos="2286000" algn="l"/>
              </a:tabLst>
            </a:pPr>
            <a:r>
              <a:rPr lang="en-US" sz="2800" b="1" dirty="0"/>
              <a:t>System software</a:t>
            </a:r>
          </a:p>
          <a:p>
            <a:pPr lvl="1">
              <a:tabLst>
                <a:tab pos="2286000" algn="l"/>
              </a:tabLst>
            </a:pPr>
            <a:r>
              <a:rPr lang="en-US" sz="2800" dirty="0"/>
              <a:t>Programs that support the execution and development of other programs</a:t>
            </a:r>
          </a:p>
          <a:p>
            <a:pPr lvl="1">
              <a:tabLst>
                <a:tab pos="2286000" algn="l"/>
              </a:tabLst>
            </a:pPr>
            <a:r>
              <a:rPr lang="en-US" sz="2800" dirty="0"/>
              <a:t>Two major types</a:t>
            </a:r>
          </a:p>
          <a:p>
            <a:pPr lvl="2">
              <a:tabLst>
                <a:tab pos="2286000" algn="l"/>
              </a:tabLst>
            </a:pPr>
            <a:r>
              <a:rPr lang="en-US" sz="2800" dirty="0"/>
              <a:t>Operating systems</a:t>
            </a:r>
          </a:p>
          <a:p>
            <a:pPr lvl="2">
              <a:tabLst>
                <a:tab pos="2286000" algn="l"/>
              </a:tabLst>
            </a:pPr>
            <a:r>
              <a:rPr lang="en-US" sz="2800" dirty="0"/>
              <a:t>Translation systems (compilers &amp; linkers)</a:t>
            </a:r>
          </a:p>
        </p:txBody>
      </p:sp>
      <p:pic>
        <p:nvPicPr>
          <p:cNvPr id="73734" name="Picture 6" descr="win-bn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472" y="4495800"/>
            <a:ext cx="3048000" cy="50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082226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0118" name="Object 6"/>
          <p:cNvGraphicFramePr>
            <a:graphicFrameLocks noChangeAspect="1"/>
          </p:cNvGraphicFramePr>
          <p:nvPr/>
        </p:nvGraphicFramePr>
        <p:xfrm>
          <a:off x="1981200" y="2286000"/>
          <a:ext cx="5334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22" name="MS Org Chart" r:id="rId3" imgW="5333760" imgH="4063680" progId="OrgPlusWOPX.4">
                  <p:embed followColorScheme="full"/>
                </p:oleObj>
              </mc:Choice>
              <mc:Fallback>
                <p:oleObj name="MS Org Chart" r:id="rId3" imgW="5333760" imgH="4063680" progId="OrgPlusWOPX.4">
                  <p:embed followColorScheme="full"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286000"/>
                        <a:ext cx="5334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990600"/>
            <a:ext cx="50292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Application Software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noFill/>
          <a:ln/>
        </p:spPr>
        <p:txBody>
          <a:bodyPr>
            <a:normAutofit/>
          </a:bodyPr>
          <a:lstStyle/>
          <a:p>
            <a:pPr>
              <a:tabLst>
                <a:tab pos="4521200" algn="l"/>
              </a:tabLst>
            </a:pPr>
            <a:r>
              <a:rPr lang="en-US" sz="2400" dirty="0"/>
              <a:t>Application software makes computer popular and easy to use </a:t>
            </a:r>
          </a:p>
          <a:p>
            <a:pPr>
              <a:tabLst>
                <a:tab pos="4521200" algn="l"/>
              </a:tabLst>
            </a:pPr>
            <a:r>
              <a:rPr lang="en-US" sz="2400" dirty="0"/>
              <a:t>Common application software:</a:t>
            </a:r>
          </a:p>
          <a:p>
            <a:pPr lvl="1">
              <a:buFont typeface="Wingdings" pitchFamily="2" charset="2"/>
              <a:buChar char="n"/>
              <a:tabLst>
                <a:tab pos="4521200" algn="l"/>
              </a:tabLst>
            </a:pPr>
            <a:r>
              <a:rPr lang="en-US" sz="2400" dirty="0"/>
              <a:t>Microsoft </a:t>
            </a:r>
            <a:r>
              <a:rPr lang="en-US" sz="2400" dirty="0" smtClean="0"/>
              <a:t>Word</a:t>
            </a:r>
            <a:r>
              <a:rPr lang="en-US" dirty="0" smtClean="0"/>
              <a:t>, </a:t>
            </a:r>
            <a:r>
              <a:rPr lang="en-US" dirty="0" err="1" smtClean="0"/>
              <a:t>powerpoint,excel</a:t>
            </a:r>
            <a:endParaRPr lang="en-US" sz="2400" dirty="0"/>
          </a:p>
          <a:p>
            <a:pPr lvl="1">
              <a:buFont typeface="Wingdings" pitchFamily="2" charset="2"/>
              <a:buChar char="n"/>
              <a:tabLst>
                <a:tab pos="4521200" algn="l"/>
              </a:tabLst>
            </a:pPr>
            <a:r>
              <a:rPr lang="en-US" sz="2400" dirty="0"/>
              <a:t>PowerPoint</a:t>
            </a:r>
          </a:p>
          <a:p>
            <a:pPr lvl="1">
              <a:buFont typeface="Wingdings" pitchFamily="2" charset="2"/>
              <a:buChar char="n"/>
              <a:tabLst>
                <a:tab pos="4521200" algn="l"/>
              </a:tabLst>
            </a:pPr>
            <a:r>
              <a:rPr lang="en-US" dirty="0" smtClean="0"/>
              <a:t>chrome</a:t>
            </a:r>
            <a:r>
              <a:rPr lang="en-US" sz="2400" dirty="0" smtClean="0"/>
              <a:t>, </a:t>
            </a:r>
            <a:r>
              <a:rPr lang="en-US" sz="2400" dirty="0"/>
              <a:t>Internet Explorer</a:t>
            </a:r>
          </a:p>
          <a:p>
            <a:pPr lvl="1">
              <a:buFont typeface="Wingdings" pitchFamily="2" charset="2"/>
              <a:buChar char="n"/>
              <a:tabLst>
                <a:tab pos="4521200" algn="l"/>
              </a:tabLst>
            </a:pPr>
            <a:r>
              <a:rPr lang="en-US" sz="2400" dirty="0" err="1"/>
              <a:t>PhotoShop</a:t>
            </a:r>
            <a:r>
              <a:rPr lang="en-US" sz="2400" dirty="0"/>
              <a:t>, Photo-Paint</a:t>
            </a:r>
          </a:p>
          <a:p>
            <a:pPr marL="393192" lvl="1" indent="0">
              <a:buNone/>
              <a:tabLst>
                <a:tab pos="4521200" algn="l"/>
              </a:tabLst>
            </a:pPr>
            <a:endParaRPr lang="en-US" sz="2400" dirty="0"/>
          </a:p>
          <a:p>
            <a:pPr marL="393192" lvl="1" indent="0">
              <a:buNone/>
              <a:tabLst>
                <a:tab pos="4521200" algn="l"/>
              </a:tabLst>
            </a:pPr>
            <a:endParaRPr lang="en-US" sz="2400" dirty="0"/>
          </a:p>
          <a:p>
            <a:pPr lvl="1">
              <a:buFont typeface="Wingdings" pitchFamily="2" charset="2"/>
              <a:buChar char="n"/>
              <a:tabLst>
                <a:tab pos="4521200" algn="l"/>
              </a:tabLst>
            </a:pPr>
            <a:endParaRPr lang="en-US" sz="2400" dirty="0"/>
          </a:p>
        </p:txBody>
      </p:sp>
      <p:pic>
        <p:nvPicPr>
          <p:cNvPr id="26629" name="Picture 5" descr="office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124200"/>
            <a:ext cx="2381250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2" name="Picture 8" descr="banner_office2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2514600"/>
            <a:ext cx="1905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3" name="Picture 9" descr="ie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648200"/>
            <a:ext cx="4572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4" name="Picture 10" descr="offic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15" b="36365"/>
          <a:stretch>
            <a:fillRect/>
          </a:stretch>
        </p:blipFill>
        <p:spPr bwMode="auto">
          <a:xfrm>
            <a:off x="8001000" y="4114800"/>
            <a:ext cx="7810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Operating System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09600" y="1905000"/>
            <a:ext cx="8229600" cy="43434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/>
              <a:t>Controls and manages the computing resources</a:t>
            </a:r>
          </a:p>
          <a:p>
            <a:pPr>
              <a:lnSpc>
                <a:spcPct val="90000"/>
              </a:lnSpc>
            </a:pPr>
            <a:r>
              <a:rPr lang="en-US" sz="2800"/>
              <a:t>Examples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Windows, Unix, MSDOS, </a:t>
            </a:r>
          </a:p>
          <a:p>
            <a:pPr>
              <a:lnSpc>
                <a:spcPct val="90000"/>
              </a:lnSpc>
            </a:pPr>
            <a:r>
              <a:rPr lang="en-US" sz="2800"/>
              <a:t>Important services that an operating system provides:</a:t>
            </a:r>
          </a:p>
          <a:p>
            <a:pPr lvl="1">
              <a:lnSpc>
                <a:spcPct val="90000"/>
              </a:lnSpc>
            </a:pPr>
            <a:r>
              <a:rPr lang="en-US" altLang="zh-CN" sz="2400">
                <a:ea typeface="宋体" pitchFamily="2" charset="-122"/>
              </a:rPr>
              <a:t>Security: prevent unauthorized users from accessing the system</a:t>
            </a:r>
            <a:endParaRPr lang="en-US" sz="2400"/>
          </a:p>
          <a:p>
            <a:pPr lvl="1">
              <a:lnSpc>
                <a:spcPct val="90000"/>
              </a:lnSpc>
            </a:pPr>
            <a:r>
              <a:rPr lang="en-US" sz="2400"/>
              <a:t>Commands to manipulate the file system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Input and output on a variety of devices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Window management</a:t>
            </a:r>
          </a:p>
          <a:p>
            <a:pPr>
              <a:lnSpc>
                <a:spcPct val="90000"/>
              </a:lnSpc>
            </a:pPr>
            <a:endParaRPr lang="en-US" sz="2400"/>
          </a:p>
        </p:txBody>
      </p:sp>
      <p:pic>
        <p:nvPicPr>
          <p:cNvPr id="28685" name="Picture 13" descr="inetOS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5486400"/>
            <a:ext cx="1065213" cy="1065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87" name="Picture 15" descr="window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000"/>
          <a:stretch>
            <a:fillRect/>
          </a:stretch>
        </p:blipFill>
        <p:spPr bwMode="auto">
          <a:xfrm>
            <a:off x="8001000" y="2514600"/>
            <a:ext cx="990600" cy="79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48425" y="2967335"/>
            <a:ext cx="36471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Thank you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2391908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</TotalTime>
  <Pages>33</Pages>
  <Words>190</Words>
  <Application>Microsoft Office PowerPoint</Application>
  <PresentationFormat>On-screen Show (4:3)</PresentationFormat>
  <Paragraphs>41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9</vt:i4>
      </vt:variant>
    </vt:vector>
  </HeadingPairs>
  <TitlesOfParts>
    <vt:vector size="24" baseType="lpstr">
      <vt:lpstr>Times New Roman</vt:lpstr>
      <vt:lpstr>Arial</vt:lpstr>
      <vt:lpstr>Monotype Sorts</vt:lpstr>
      <vt:lpstr>宋体</vt:lpstr>
      <vt:lpstr>Times</vt:lpstr>
      <vt:lpstr>Wingdings</vt:lpstr>
      <vt:lpstr>Courier (W1)</vt:lpstr>
      <vt:lpstr>Courier New</vt:lpstr>
      <vt:lpstr>Book Antiqua</vt:lpstr>
      <vt:lpstr>Arial Unicode MS</vt:lpstr>
      <vt:lpstr>Equity</vt:lpstr>
      <vt:lpstr>Microsoft Clip Gallery</vt:lpstr>
      <vt:lpstr>VISIO 4 Drawing</vt:lpstr>
      <vt:lpstr>Corel PHOTO-PAINT 8.0 Image</vt:lpstr>
      <vt:lpstr>MS Organization Chart 2.0</vt:lpstr>
      <vt:lpstr>Name: Abhinav Shivaji Balure SP excise class: A  roll no: 18 </vt:lpstr>
      <vt:lpstr>Hardware</vt:lpstr>
      <vt:lpstr>Hardware</vt:lpstr>
      <vt:lpstr>Software</vt:lpstr>
      <vt:lpstr>PowerPoint Presentation</vt:lpstr>
      <vt:lpstr>PowerPoint Presentation</vt:lpstr>
      <vt:lpstr>Application Software</vt:lpstr>
      <vt:lpstr>Operating System</vt:lpstr>
      <vt:lpstr>PowerPoint Presentation</vt:lpstr>
    </vt:vector>
  </TitlesOfParts>
  <Company>CS Dept, HKUST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comp104 notes</dc:title>
  <dc:creator>Andrew Horner</dc:creator>
  <cp:lastModifiedBy>d95</cp:lastModifiedBy>
  <cp:revision>265</cp:revision>
  <cp:lastPrinted>1998-09-01T02:58:58Z</cp:lastPrinted>
  <dcterms:created xsi:type="dcterms:W3CDTF">1996-06-16T00:02:10Z</dcterms:created>
  <dcterms:modified xsi:type="dcterms:W3CDTF">2019-11-04T06:34:41Z</dcterms:modified>
</cp:coreProperties>
</file>