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61" r:id="rId3"/>
    <p:sldId id="259" r:id="rId4"/>
    <p:sldId id="258" r:id="rId5"/>
    <p:sldId id="260" r:id="rId6"/>
    <p:sldId id="262" r:id="rId7"/>
    <p:sldId id="264" r:id="rId8"/>
    <p:sldId id="265" r:id="rId9"/>
    <p:sldId id="266" r:id="rId10"/>
    <p:sldId id="263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23" autoAdjust="0"/>
    <p:restoredTop sz="94595" autoAdjust="0"/>
  </p:normalViewPr>
  <p:slideViewPr>
    <p:cSldViewPr>
      <p:cViewPr>
        <p:scale>
          <a:sx n="80" d="100"/>
          <a:sy n="80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F4CEE-472A-4420-A970-203716DF0B3F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7D6F7-245E-4F5B-AC7F-A2AB4C384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B9A8-6EE5-4BAD-8862-7F81E3466386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5AB1-287B-49E6-942C-B36F62195007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098-F09D-416C-81FC-39507302F7BA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869C-906D-4B0B-BC0E-8142990823A9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9AF-D381-4A57-82E2-AB94F3575C20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5337-5FEE-4879-8778-E9C3C0107A6A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3E2C-1108-4368-90E7-B3078D8996B3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82E87-A32D-4E09-8FEC-887B60BE0C73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83D4-7015-43A5-B8D4-2671F44080F7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587D5-E35A-4D42-9F5E-2B21014F81D1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3A32-0116-493F-914F-1F4226DE2AF4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00267F-879C-40EF-932B-386DDA2A9CD7}" type="datetime1">
              <a:rPr lang="en-US" smtClean="0"/>
              <a:t>11/4/2019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48E528-1430-4B3D-9366-1DEC747E821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APY_Subscribers_Contribution_Chart_1.pdf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1676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PRESENTATION ON </a:t>
            </a:r>
            <a:r>
              <a:rPr lang="en-US" sz="28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6000" i="1" dirty="0" smtClean="0">
                <a:latin typeface="Andalus" pitchFamily="18" charset="-78"/>
                <a:cs typeface="Andalus" pitchFamily="18" charset="-78"/>
              </a:rPr>
              <a:t>“</a:t>
            </a:r>
            <a:r>
              <a:rPr lang="en-US" sz="6000" i="1" dirty="0" smtClean="0">
                <a:latin typeface="Arial Narrow" pitchFamily="34" charset="0"/>
                <a:cs typeface="Andalus" pitchFamily="18" charset="-78"/>
              </a:rPr>
              <a:t>APPLY FOR ATAL PENSION YOJANA ONLINE</a:t>
            </a:r>
            <a:r>
              <a:rPr lang="en-US" sz="2800" i="1" dirty="0" smtClean="0">
                <a:latin typeface="Arial Narrow" pitchFamily="34" charset="0"/>
              </a:rPr>
              <a:t>”</a:t>
            </a:r>
            <a:endParaRPr lang="en-US" sz="2800" i="1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BY-</a:t>
            </a:r>
            <a:r>
              <a:rPr lang="en-US" dirty="0" err="1" smtClean="0"/>
              <a:t>Dr.Rajiv</a:t>
            </a:r>
            <a:r>
              <a:rPr lang="en-US" dirty="0" smtClean="0"/>
              <a:t> </a:t>
            </a:r>
            <a:r>
              <a:rPr lang="en-US" dirty="0" err="1" smtClean="0"/>
              <a:t>Uttamrao</a:t>
            </a:r>
            <a:r>
              <a:rPr lang="en-US" dirty="0" smtClean="0"/>
              <a:t> </a:t>
            </a:r>
            <a:r>
              <a:rPr lang="en-US" dirty="0" err="1" smtClean="0"/>
              <a:t>Bable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ACST Gr.-A</a:t>
            </a:r>
          </a:p>
          <a:p>
            <a:r>
              <a:rPr lang="en-US" dirty="0" smtClean="0"/>
              <a:t>Batch –B</a:t>
            </a:r>
          </a:p>
          <a:p>
            <a:r>
              <a:rPr lang="en-US" dirty="0" smtClean="0"/>
              <a:t>Roll No.-37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5" t="29651" r="47879" b="57558"/>
          <a:stretch/>
        </p:blipFill>
        <p:spPr bwMode="auto">
          <a:xfrm>
            <a:off x="6705600" y="5638800"/>
            <a:ext cx="2011680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2496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0820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SUBSCRIBERS CONTRIBUTION CHART :</a:t>
            </a:r>
            <a:br>
              <a:rPr lang="en-US" sz="40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</a:br>
            <a:endParaRPr lang="en-US" sz="4000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2438400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Subscribers Contribution in this scheme is calculated as pre this hyperlinked chart </a:t>
            </a:r>
            <a:r>
              <a:rPr lang="en-US" dirty="0" smtClean="0">
                <a:hlinkClick r:id="rId2" action="ppaction://hlinkfile"/>
              </a:rPr>
              <a:t>APY_Subscribers_Contribution_Chart_1.pdf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50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12481" r="22424" b="25075"/>
          <a:stretch/>
        </p:blipFill>
        <p:spPr bwMode="auto">
          <a:xfrm>
            <a:off x="990600" y="990600"/>
            <a:ext cx="716250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6126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29" r="192" b="45194"/>
          <a:stretch/>
        </p:blipFill>
        <p:spPr>
          <a:xfrm>
            <a:off x="762000" y="1143000"/>
            <a:ext cx="7924800" cy="4658179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065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859971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Atal</a:t>
            </a:r>
            <a:r>
              <a:rPr lang="en-US" sz="40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Pension </a:t>
            </a:r>
            <a:r>
              <a:rPr lang="en-US" sz="4000" b="1" dirty="0" err="1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Yojana</a:t>
            </a:r>
            <a:r>
              <a:rPr lang="en-US" sz="40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(APY</a:t>
            </a:r>
            <a:r>
              <a:rPr lang="en-US" sz="40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) :</a:t>
            </a:r>
            <a:endParaRPr lang="en-US" sz="4000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3600" b="1" dirty="0">
              <a:latin typeface="Andalus" pitchFamily="18" charset="-78"/>
              <a:cs typeface="Andalus" pitchFamily="18" charset="-78"/>
            </a:endParaRPr>
          </a:p>
          <a:p>
            <a:r>
              <a:rPr lang="en-US" sz="3600" i="1" dirty="0"/>
              <a:t> 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4800" y="19050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400" dirty="0" smtClean="0"/>
              <a:t>An initiative of </a:t>
            </a:r>
            <a:r>
              <a:rPr lang="en-US" sz="2400" dirty="0" err="1" smtClean="0"/>
              <a:t>GOI,administered</a:t>
            </a:r>
            <a:r>
              <a:rPr lang="en-US" sz="2400" dirty="0" smtClean="0"/>
              <a:t> </a:t>
            </a:r>
            <a:r>
              <a:rPr lang="en-US" sz="2400" dirty="0"/>
              <a:t>by PFRDA through NPS.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To convert pension less society into pensioned society</a:t>
            </a:r>
          </a:p>
          <a:p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514600" y="3046274"/>
            <a:ext cx="441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14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Need For Old Age Income Security :</a:t>
            </a:r>
            <a:r>
              <a:rPr lang="en-US" sz="4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4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 </a:t>
            </a:r>
            <a:r>
              <a:rPr lang="en-US" sz="4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44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</a:br>
            <a:endParaRPr lang="en-US" sz="44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720840"/>
            <a:ext cx="7543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 </a:t>
            </a:r>
            <a:r>
              <a:rPr lang="en-US" sz="2400" dirty="0" smtClean="0"/>
              <a:t>Pension provides people  with a monthly income after retirement.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Decreased </a:t>
            </a:r>
            <a:r>
              <a:rPr lang="en-US" sz="2400" dirty="0"/>
              <a:t>income earning potential with </a:t>
            </a:r>
            <a:r>
              <a:rPr lang="en-US" sz="2400" dirty="0" smtClean="0"/>
              <a:t>age.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Rise </a:t>
            </a:r>
            <a:r>
              <a:rPr lang="en-US" sz="2400" dirty="0"/>
              <a:t>of nuclear </a:t>
            </a:r>
            <a:r>
              <a:rPr lang="en-US" sz="2400" dirty="0" smtClean="0"/>
              <a:t>family.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Increased longevity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Rising </a:t>
            </a:r>
            <a:r>
              <a:rPr lang="en-US" sz="2400" dirty="0"/>
              <a:t>cost of living expenses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46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Eligibility For APY </a:t>
            </a:r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:</a:t>
            </a:r>
            <a:r>
              <a:rPr lang="en-US" sz="4000" dirty="0">
                <a:latin typeface="Andalus" pitchFamily="18" charset="-78"/>
                <a:cs typeface="Andalus" pitchFamily="18" charset="-78"/>
              </a:rPr>
              <a:t/>
            </a:r>
            <a:br>
              <a:rPr lang="en-US" sz="4000" dirty="0">
                <a:latin typeface="Andalus" pitchFamily="18" charset="-78"/>
                <a:cs typeface="Andalus" pitchFamily="18" charset="-78"/>
              </a:rPr>
            </a:b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828836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APY is open to all bank account holder workers, </a:t>
            </a:r>
            <a:r>
              <a:rPr lang="en-US" sz="2400" b="1" dirty="0"/>
              <a:t>not</a:t>
            </a:r>
            <a:r>
              <a:rPr lang="en-US" sz="2400" dirty="0"/>
              <a:t> members of any statutory social security scheme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endParaRPr lang="en-US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Subscribers between the age group of 18 to 40 years .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74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0802"/>
            <a:ext cx="8763000" cy="128799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How </a:t>
            </a:r>
            <a:r>
              <a:rPr lang="en-US" sz="40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to Apply</a:t>
            </a:r>
            <a:r>
              <a:rPr lang="en-US" sz="40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?:</a:t>
            </a:r>
            <a:r>
              <a:rPr lang="en-US" sz="40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</a:br>
            <a:endParaRPr lang="en-US" sz="40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487477"/>
            <a:ext cx="83057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Follow these steps to avail the benefits of APY :</a:t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/>
            </a:r>
            <a:br>
              <a:rPr lang="en-US" sz="2000" dirty="0" smtClean="0">
                <a:solidFill>
                  <a:srgbClr val="00B050"/>
                </a:solidFill>
              </a:rPr>
            </a:br>
            <a:r>
              <a:rPr lang="en-US" sz="2000" dirty="0" smtClean="0">
                <a:solidFill>
                  <a:srgbClr val="00B050"/>
                </a:solidFill>
              </a:rPr>
              <a:t>        </a:t>
            </a:r>
            <a:r>
              <a:rPr lang="en-US" sz="2000" dirty="0" smtClean="0"/>
              <a:t>APY forms are available online  on official website of banks.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              </a:t>
            </a:r>
          </a:p>
          <a:p>
            <a:pPr algn="ctr"/>
            <a:r>
              <a:rPr lang="en-US" sz="2000" dirty="0" smtClean="0"/>
              <a:t>The forms are available in various languages.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          </a:t>
            </a:r>
          </a:p>
          <a:p>
            <a:pPr algn="ctr"/>
            <a:r>
              <a:rPr lang="en-US" sz="2000" dirty="0" smtClean="0"/>
              <a:t>Fill up the application form and submit it to your bank.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        </a:t>
            </a:r>
          </a:p>
          <a:p>
            <a:pPr algn="ctr"/>
            <a:r>
              <a:rPr lang="en-US" sz="2000" dirty="0" smtClean="0"/>
              <a:t>Provide a mobile number 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s</a:t>
            </a:r>
            <a:r>
              <a:rPr lang="en-US" sz="2000" dirty="0" smtClean="0"/>
              <a:t>ubmit a photocopy of </a:t>
            </a:r>
            <a:r>
              <a:rPr lang="en-US" sz="2000" dirty="0" err="1" smtClean="0"/>
              <a:t>Aadhaar</a:t>
            </a:r>
            <a:r>
              <a:rPr lang="en-US" sz="2000" dirty="0" smtClean="0"/>
              <a:t> card.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       </a:t>
            </a:r>
          </a:p>
          <a:p>
            <a:pPr algn="ctr"/>
            <a:r>
              <a:rPr lang="en-US" sz="2000" dirty="0" smtClean="0"/>
              <a:t>confirmation message when the application is approved.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5" name="Down Arrow 4"/>
          <p:cNvSpPr/>
          <p:nvPr/>
        </p:nvSpPr>
        <p:spPr>
          <a:xfrm>
            <a:off x="4380092" y="3589274"/>
            <a:ext cx="285750" cy="304800"/>
          </a:xfrm>
          <a:prstGeom prst="downArrow">
            <a:avLst>
              <a:gd name="adj1" fmla="val 50000"/>
              <a:gd name="adj2" fmla="val 534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34404" y="5334000"/>
            <a:ext cx="302976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299214" y="4343399"/>
            <a:ext cx="338166" cy="334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88296" y="2603862"/>
            <a:ext cx="320017" cy="368808"/>
          </a:xfrm>
          <a:prstGeom prst="downArrow">
            <a:avLst>
              <a:gd name="adj1" fmla="val 50000"/>
              <a:gd name="adj2" fmla="val 57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947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675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PRACTICAL  APPROACH: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ine</a:t>
            </a:r>
            <a:r>
              <a:rPr lang="en-US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t="7728" r="74342" b="67528"/>
          <a:stretch/>
        </p:blipFill>
        <p:spPr bwMode="auto">
          <a:xfrm>
            <a:off x="30678" y="1371600"/>
            <a:ext cx="5029200" cy="219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t="8511" r="21112" b="45954"/>
          <a:stretch/>
        </p:blipFill>
        <p:spPr bwMode="auto">
          <a:xfrm>
            <a:off x="5489369" y="1371600"/>
            <a:ext cx="3330039" cy="245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037116" y="2955852"/>
            <a:ext cx="4492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8972" r="20667" b="56412"/>
          <a:stretch/>
        </p:blipFill>
        <p:spPr bwMode="auto">
          <a:xfrm>
            <a:off x="457200" y="4267200"/>
            <a:ext cx="822960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875318" y="3828186"/>
            <a:ext cx="279070" cy="375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60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t="7229" r="20002" b="31325"/>
          <a:stretch/>
        </p:blipFill>
        <p:spPr bwMode="auto">
          <a:xfrm>
            <a:off x="838200" y="914400"/>
            <a:ext cx="7315200" cy="532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224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0" t="8939" r="19816" b="12648"/>
          <a:stretch/>
        </p:blipFill>
        <p:spPr bwMode="auto">
          <a:xfrm>
            <a:off x="1066800" y="333221"/>
            <a:ext cx="6614160" cy="652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ATAL PENSION YOJANA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E528-1430-4B3D-9366-1DEC747E82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575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789</TotalTime>
  <Words>137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PRESENTATION ON  “APPLY FOR ATAL PENSION YOJANA ONLINE”</vt:lpstr>
      <vt:lpstr>PowerPoint Presentation</vt:lpstr>
      <vt:lpstr>     </vt:lpstr>
      <vt:lpstr>               Need For Old Age Income Security :   </vt:lpstr>
      <vt:lpstr>Eligibility For APY : </vt:lpstr>
      <vt:lpstr>How to Apply?: </vt:lpstr>
      <vt:lpstr>PRACTICAL  APPROACH:</vt:lpstr>
      <vt:lpstr>PowerPoint Presentation</vt:lpstr>
      <vt:lpstr>PowerPoint Presentation</vt:lpstr>
      <vt:lpstr>SUBSCRIBERS CONTRIBUTION CHART 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d95</dc:creator>
  <cp:lastModifiedBy>d89</cp:lastModifiedBy>
  <cp:revision>24</cp:revision>
  <dcterms:created xsi:type="dcterms:W3CDTF">2019-11-03T17:29:50Z</dcterms:created>
  <dcterms:modified xsi:type="dcterms:W3CDTF">2019-11-04T07:06:12Z</dcterms:modified>
</cp:coreProperties>
</file>