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7" r:id="rId6"/>
    <p:sldId id="268" r:id="rId7"/>
    <p:sldId id="269" r:id="rId8"/>
    <p:sldId id="270" r:id="rId9"/>
    <p:sldId id="271" r:id="rId10"/>
    <p:sldId id="272" r:id="rId11"/>
    <p:sldId id="275"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E3101F-9039-4D40-AA89-5B77D123DC35}">
          <p14:sldIdLst>
            <p14:sldId id="256"/>
            <p14:sldId id="257"/>
            <p14:sldId id="258"/>
          </p14:sldIdLst>
        </p14:section>
        <p14:section name="Untitled Section" id="{C54178A8-BAAB-455E-8BBB-FF441598834A}">
          <p14:sldIdLst>
            <p14:sldId id="259"/>
            <p14:sldId id="267"/>
            <p14:sldId id="268"/>
            <p14:sldId id="269"/>
            <p14:sldId id="270"/>
            <p14:sldId id="271"/>
            <p14:sldId id="272"/>
            <p14:sldId id="275"/>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11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35D08-ABE4-4671-998E-76BC86AC047F}" type="datetimeFigureOut">
              <a:rPr lang="en-IN" smtClean="0"/>
              <a:t>04-11-2019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B1477-EE96-419F-A5D8-7BBB383219A7}" type="slidenum">
              <a:rPr lang="en-IN" smtClean="0"/>
              <a:t>‹#›</a:t>
            </a:fld>
            <a:endParaRPr lang="en-IN"/>
          </a:p>
        </p:txBody>
      </p:sp>
    </p:spTree>
    <p:extLst>
      <p:ext uri="{BB962C8B-B14F-4D97-AF65-F5344CB8AC3E}">
        <p14:creationId xmlns:p14="http://schemas.microsoft.com/office/powerpoint/2010/main" val="97494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410B1477-EE96-419F-A5D8-7BBB383219A7}" type="slidenum">
              <a:rPr lang="en-IN" smtClean="0"/>
              <a:t>10</a:t>
            </a:fld>
            <a:endParaRPr lang="en-IN"/>
          </a:p>
        </p:txBody>
      </p:sp>
    </p:spTree>
    <p:extLst>
      <p:ext uri="{BB962C8B-B14F-4D97-AF65-F5344CB8AC3E}">
        <p14:creationId xmlns:p14="http://schemas.microsoft.com/office/powerpoint/2010/main" val="241302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1771C6-74F8-4951-99E6-D3B0961CC19D}"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9FE04C-82A3-4CE6-B543-EB8C7F6DE3A9}"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771C6-74F8-4951-99E6-D3B0961CC19D}"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771C6-74F8-4951-99E6-D3B0961CC19D}"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1771C6-74F8-4951-99E6-D3B0961CC19D}"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9FE04C-82A3-4CE6-B543-EB8C7F6DE3A9}"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1771C6-74F8-4951-99E6-D3B0961CC19D}" type="datetimeFigureOut">
              <a:rPr lang="en-IN" smtClean="0"/>
              <a:t>04-11-2019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1771C6-74F8-4951-99E6-D3B0961CC19D}"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9FE04C-82A3-4CE6-B543-EB8C7F6DE3A9}"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1771C6-74F8-4951-99E6-D3B0961CC19D}" type="datetimeFigureOut">
              <a:rPr lang="en-IN" smtClean="0"/>
              <a:t>04-11-2019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E9FE04C-82A3-4CE6-B543-EB8C7F6DE3A9}" type="slidenum">
              <a:rPr lang="en-IN" smtClean="0"/>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1771C6-74F8-4951-99E6-D3B0961CC19D}" type="datetimeFigureOut">
              <a:rPr lang="en-IN" smtClean="0"/>
              <a:t>04-11-2019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771C6-74F8-4951-99E6-D3B0961CC19D}" type="datetimeFigureOut">
              <a:rPr lang="en-IN" smtClean="0"/>
              <a:t>04-11-2019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771C6-74F8-4951-99E6-D3B0961CC19D}"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9FE04C-82A3-4CE6-B543-EB8C7F6DE3A9}"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771C6-74F8-4951-99E6-D3B0961CC19D}" type="datetimeFigureOut">
              <a:rPr lang="en-IN" smtClean="0"/>
              <a:t>04-11-2019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E9FE04C-82A3-4CE6-B543-EB8C7F6DE3A9}"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B1771C6-74F8-4951-99E6-D3B0961CC19D}" type="datetimeFigureOut">
              <a:rPr lang="en-IN" smtClean="0"/>
              <a:t>04-11-2019</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E9FE04C-82A3-4CE6-B543-EB8C7F6DE3A9}"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6381328"/>
            <a:ext cx="7133713" cy="396773"/>
          </a:xfrm>
        </p:spPr>
        <p:txBody>
          <a:bodyPr>
            <a:noAutofit/>
          </a:bodyPr>
          <a:lstStyle/>
          <a:p>
            <a:r>
              <a:rPr lang="en-IN" sz="1800" dirty="0" smtClean="0">
                <a:solidFill>
                  <a:srgbClr val="00B050"/>
                </a:solidFill>
                <a:latin typeface="Arial Rounded MT Bold" pitchFamily="34" charset="0"/>
              </a:rPr>
              <a:t>     </a:t>
            </a:r>
            <a:r>
              <a:rPr lang="en-IN" sz="1800" dirty="0" smtClean="0">
                <a:solidFill>
                  <a:srgbClr val="00B050"/>
                </a:solidFill>
                <a:latin typeface="Arial Rounded MT Bold" pitchFamily="34" charset="0"/>
              </a:rPr>
              <a:t>                      DR </a:t>
            </a:r>
            <a:r>
              <a:rPr lang="en-IN" sz="1800" dirty="0" smtClean="0">
                <a:solidFill>
                  <a:srgbClr val="00B050"/>
                </a:solidFill>
                <a:latin typeface="Arial Rounded MT Bold" pitchFamily="34" charset="0"/>
              </a:rPr>
              <a:t>ASHWINI JAGTAP       PROB DYSP     D7</a:t>
            </a:r>
          </a:p>
        </p:txBody>
      </p:sp>
      <p:sp>
        <p:nvSpPr>
          <p:cNvPr id="2" name="Title 1"/>
          <p:cNvSpPr>
            <a:spLocks noGrp="1"/>
          </p:cNvSpPr>
          <p:nvPr>
            <p:ph type="ctrTitle"/>
          </p:nvPr>
        </p:nvSpPr>
        <p:spPr>
          <a:xfrm>
            <a:off x="971600" y="404664"/>
            <a:ext cx="7558608" cy="3096344"/>
          </a:xfrm>
        </p:spPr>
        <p:txBody>
          <a:bodyPr>
            <a:normAutofit/>
          </a:bodyPr>
          <a:lstStyle/>
          <a:p>
            <a:pPr marL="182880" indent="0" algn="ctr">
              <a:buNone/>
            </a:pPr>
            <a:r>
              <a:rPr lang="en-IN" sz="4800" dirty="0" smtClean="0">
                <a:solidFill>
                  <a:srgbClr val="00B050"/>
                </a:solidFill>
                <a:latin typeface="Arial Rounded MT Bold" pitchFamily="34" charset="0"/>
              </a:rPr>
              <a:t>ENERGY </a:t>
            </a:r>
            <a:r>
              <a:rPr lang="en-IN" sz="4800" dirty="0" smtClean="0">
                <a:solidFill>
                  <a:srgbClr val="00B050"/>
                </a:solidFill>
                <a:latin typeface="Arial Rounded MT Bold" pitchFamily="34" charset="0"/>
              </a:rPr>
              <a:t>SAVING </a:t>
            </a:r>
            <a:r>
              <a:rPr lang="en-IN" sz="4800" dirty="0" smtClean="0">
                <a:solidFill>
                  <a:srgbClr val="00B050"/>
                </a:solidFill>
                <a:latin typeface="Arial Rounded MT Bold" pitchFamily="34" charset="0"/>
              </a:rPr>
              <a:t>    TECHNOLOGY</a:t>
            </a:r>
            <a:endParaRPr lang="en-IN" sz="4800" dirty="0">
              <a:solidFill>
                <a:srgbClr val="00B050"/>
              </a:solidFill>
              <a:latin typeface="Arial Rounded MT Bold" pitchFamily="34" charset="0"/>
            </a:endParaRPr>
          </a:p>
        </p:txBody>
      </p:sp>
      <p:pic>
        <p:nvPicPr>
          <p:cNvPr id="2050" name="Picture 2" descr="C:\Users\room22\Desktop\4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86" y="1971330"/>
            <a:ext cx="6786257" cy="438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89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3"/>
          </p:nvPr>
        </p:nvSpPr>
        <p:spPr/>
        <p:txBody>
          <a:bodyPr>
            <a:normAutofit fontScale="92500"/>
          </a:bodyPr>
          <a:lstStyle/>
          <a:p>
            <a:pPr marL="365760" lvl="1" indent="0" algn="ctr">
              <a:buNone/>
            </a:pPr>
            <a:r>
              <a:rPr lang="en-IN" sz="3600" dirty="0" smtClean="0">
                <a:solidFill>
                  <a:srgbClr val="00B050"/>
                </a:solidFill>
                <a:latin typeface="Arial Rounded MT Bold" pitchFamily="34" charset="0"/>
              </a:rPr>
              <a:t>SAFE DISPOSAL RECYCING</a:t>
            </a:r>
          </a:p>
          <a:p>
            <a:pPr marL="365760" lvl="1" indent="0">
              <a:buNone/>
            </a:pPr>
            <a:endParaRPr lang="en-IN" sz="3200" dirty="0" smtClean="0">
              <a:solidFill>
                <a:srgbClr val="00B050"/>
              </a:solidFill>
              <a:latin typeface="Arial Rounded MT Bold" pitchFamily="34" charset="0"/>
            </a:endParaRPr>
          </a:p>
          <a:p>
            <a:pPr>
              <a:buFont typeface="Wingdings" pitchFamily="2" charset="2"/>
              <a:buChar char="ü"/>
            </a:pPr>
            <a:r>
              <a:rPr lang="en-IN" sz="3200" dirty="0" smtClean="0">
                <a:solidFill>
                  <a:srgbClr val="00B0F0"/>
                </a:solidFill>
                <a:latin typeface="Arial Rounded MT Bold" pitchFamily="34" charset="0"/>
              </a:rPr>
              <a:t> Poisonous materials, such as lead, chromium, mercury and cadmium</a:t>
            </a:r>
          </a:p>
          <a:p>
            <a:pPr>
              <a:buFont typeface="Wingdings" pitchFamily="2" charset="2"/>
              <a:buChar char="ü"/>
            </a:pPr>
            <a:r>
              <a:rPr lang="en-IN" sz="3200" dirty="0" smtClean="0">
                <a:solidFill>
                  <a:srgbClr val="00B0F0"/>
                </a:solidFill>
                <a:latin typeface="Arial Rounded MT Bold" pitchFamily="34" charset="0"/>
              </a:rPr>
              <a:t>DELL</a:t>
            </a:r>
            <a:endParaRPr lang="en-IN" sz="3200" dirty="0">
              <a:solidFill>
                <a:srgbClr val="00B0F0"/>
              </a:solidFill>
              <a:latin typeface="Arial Rounded MT Bold" pitchFamily="34" charset="0"/>
            </a:endParaRPr>
          </a:p>
        </p:txBody>
      </p:sp>
      <p:pic>
        <p:nvPicPr>
          <p:cNvPr id="2051" name="Picture 3" descr="C:\Users\room22\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457299"/>
            <a:ext cx="4320480" cy="2419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oom22\Desktop\download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85" y="4492061"/>
            <a:ext cx="3312315" cy="236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5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9552" y="2708920"/>
            <a:ext cx="8208912" cy="3672408"/>
          </a:xfrm>
        </p:spPr>
        <p:txBody>
          <a:bodyPr/>
          <a:lstStyle/>
          <a:p>
            <a:r>
              <a:rPr lang="en-IN" dirty="0"/>
              <a:t/>
            </a:r>
            <a:br>
              <a:rPr lang="en-IN" dirty="0"/>
            </a:br>
            <a:r>
              <a:rPr lang="en-IN" sz="3200" dirty="0" smtClean="0">
                <a:solidFill>
                  <a:srgbClr val="0070C0"/>
                </a:solidFill>
              </a:rPr>
              <a:t>Website </a:t>
            </a:r>
            <a:r>
              <a:rPr lang="en-IN" sz="3200" dirty="0">
                <a:solidFill>
                  <a:srgbClr val="0070C0"/>
                </a:solidFill>
              </a:rPr>
              <a:t>powered by Google Custom Search and created by Tony Heap of Heap </a:t>
            </a:r>
            <a:r>
              <a:rPr lang="en-IN" sz="3200" dirty="0" smtClean="0">
                <a:solidFill>
                  <a:srgbClr val="0070C0"/>
                </a:solidFill>
              </a:rPr>
              <a:t>Media</a:t>
            </a:r>
          </a:p>
          <a:p>
            <a:r>
              <a:rPr lang="en-IN" sz="3200" dirty="0" smtClean="0">
                <a:solidFill>
                  <a:srgbClr val="0070C0"/>
                </a:solidFill>
              </a:rPr>
              <a:t>Save </a:t>
            </a:r>
            <a:r>
              <a:rPr lang="en-IN" sz="3200" dirty="0">
                <a:solidFill>
                  <a:srgbClr val="0070C0"/>
                </a:solidFill>
              </a:rPr>
              <a:t>energy by displaying a black background and using </a:t>
            </a:r>
            <a:r>
              <a:rPr lang="en-IN" sz="3200" dirty="0" err="1">
                <a:solidFill>
                  <a:srgbClr val="0070C0"/>
                </a:solidFill>
              </a:rPr>
              <a:t>grayish</a:t>
            </a:r>
            <a:r>
              <a:rPr lang="en-IN" sz="3200" dirty="0">
                <a:solidFill>
                  <a:srgbClr val="0070C0"/>
                </a:solidFill>
              </a:rPr>
              <a:t>-white font </a:t>
            </a:r>
            <a:r>
              <a:rPr lang="en-IN" sz="3200" dirty="0" err="1">
                <a:solidFill>
                  <a:srgbClr val="0070C0"/>
                </a:solidFill>
              </a:rPr>
              <a:t>color</a:t>
            </a:r>
            <a:r>
              <a:rPr lang="en-IN" sz="3200" dirty="0">
                <a:solidFill>
                  <a:srgbClr val="0070C0"/>
                </a:solidFill>
              </a:rPr>
              <a:t> for search results</a:t>
            </a:r>
            <a:r>
              <a:rPr lang="en-IN" dirty="0"/>
              <a:t>. </a:t>
            </a:r>
          </a:p>
        </p:txBody>
      </p:sp>
      <p:sp>
        <p:nvSpPr>
          <p:cNvPr id="4" name="Title 3"/>
          <p:cNvSpPr>
            <a:spLocks noGrp="1"/>
          </p:cNvSpPr>
          <p:nvPr>
            <p:ph type="ctrTitle"/>
          </p:nvPr>
        </p:nvSpPr>
        <p:spPr>
          <a:xfrm>
            <a:off x="899592" y="548680"/>
            <a:ext cx="7175351" cy="1793167"/>
          </a:xfrm>
        </p:spPr>
        <p:txBody>
          <a:bodyPr/>
          <a:lstStyle/>
          <a:p>
            <a:pPr algn="r">
              <a:buFont typeface="Wingdings" pitchFamily="2" charset="2"/>
              <a:buChar char="ü"/>
            </a:pPr>
            <a:r>
              <a:rPr lang="en-IN" dirty="0" err="1">
                <a:solidFill>
                  <a:srgbClr val="00B050"/>
                </a:solidFill>
                <a:latin typeface="Arial Rounded MT Bold" pitchFamily="34" charset="0"/>
              </a:rPr>
              <a:t>Blackle</a:t>
            </a:r>
            <a:endParaRPr lang="en-IN" dirty="0">
              <a:solidFill>
                <a:srgbClr val="00B050"/>
              </a:solidFill>
              <a:latin typeface="Arial Rounded MT Bold" pitchFamily="34" charset="0"/>
            </a:endParaRPr>
          </a:p>
        </p:txBody>
      </p:sp>
      <p:pic>
        <p:nvPicPr>
          <p:cNvPr id="1027" name="Picture 3" descr="C:\Users\room22\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9" y="15039"/>
            <a:ext cx="4561151" cy="261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22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
          </p:nvPr>
        </p:nvSpPr>
        <p:spPr/>
      </p:sp>
      <p:sp>
        <p:nvSpPr>
          <p:cNvPr id="4" name="Content Placeholder 3"/>
          <p:cNvSpPr>
            <a:spLocks noGrp="1"/>
          </p:cNvSpPr>
          <p:nvPr>
            <p:ph type="body" sz="half" idx="2"/>
          </p:nvPr>
        </p:nvSpPr>
        <p:spPr/>
        <p:txBody>
          <a:bodyPr>
            <a:normAutofit lnSpcReduction="10000"/>
          </a:bodyPr>
          <a:lstStyle/>
          <a:p>
            <a:endParaRPr lang="en-IN" dirty="0" smtClean="0"/>
          </a:p>
          <a:p>
            <a:endParaRPr lang="en-IN" dirty="0"/>
          </a:p>
          <a:p>
            <a:endParaRPr lang="en-IN" dirty="0" smtClean="0"/>
          </a:p>
          <a:p>
            <a:endParaRPr lang="en-IN" dirty="0"/>
          </a:p>
          <a:p>
            <a:endParaRPr lang="en-IN" dirty="0" smtClean="0"/>
          </a:p>
          <a:p>
            <a:pPr marL="0" indent="0">
              <a:buNone/>
            </a:pPr>
            <a:r>
              <a:rPr lang="en-IN" dirty="0" smtClean="0">
                <a:solidFill>
                  <a:schemeClr val="accent2">
                    <a:lumMod val="50000"/>
                  </a:schemeClr>
                </a:solidFill>
                <a:latin typeface="Arial Rounded MT Bold" pitchFamily="34" charset="0"/>
              </a:rPr>
              <a:t>                            </a:t>
            </a:r>
          </a:p>
          <a:p>
            <a:pPr marL="0" indent="0">
              <a:buNone/>
            </a:pPr>
            <a:r>
              <a:rPr lang="en-IN" dirty="0">
                <a:solidFill>
                  <a:schemeClr val="accent2">
                    <a:lumMod val="50000"/>
                  </a:schemeClr>
                </a:solidFill>
                <a:latin typeface="Arial Rounded MT Bold" pitchFamily="34" charset="0"/>
              </a:rPr>
              <a:t> </a:t>
            </a:r>
            <a:r>
              <a:rPr lang="en-IN" dirty="0" smtClean="0">
                <a:solidFill>
                  <a:schemeClr val="accent2">
                    <a:lumMod val="50000"/>
                  </a:schemeClr>
                </a:solidFill>
                <a:latin typeface="Arial Rounded MT Bold" pitchFamily="34" charset="0"/>
              </a:rPr>
              <a:t>             Internet of Things</a:t>
            </a:r>
            <a:endParaRPr lang="en-IN" dirty="0">
              <a:solidFill>
                <a:schemeClr val="accent2">
                  <a:lumMod val="50000"/>
                </a:schemeClr>
              </a:solidFill>
              <a:latin typeface="Arial Rounded MT Bold" pitchFamily="34" charset="0"/>
            </a:endParaRPr>
          </a:p>
        </p:txBody>
      </p:sp>
      <p:sp>
        <p:nvSpPr>
          <p:cNvPr id="3" name="Title 2"/>
          <p:cNvSpPr>
            <a:spLocks noGrp="1"/>
          </p:cNvSpPr>
          <p:nvPr>
            <p:ph type="title"/>
          </p:nvPr>
        </p:nvSpPr>
        <p:spPr>
          <a:xfrm>
            <a:off x="899592" y="5373216"/>
            <a:ext cx="7128792" cy="1368151"/>
          </a:xfrm>
        </p:spPr>
        <p:txBody>
          <a:bodyPr/>
          <a:lstStyle/>
          <a:p>
            <a:pPr>
              <a:buFont typeface="Wingdings" pitchFamily="2" charset="2"/>
              <a:buChar char="ü"/>
            </a:pPr>
            <a:r>
              <a:rPr lang="en-IN" dirty="0" smtClean="0"/>
              <a:t>Internet of Things</a:t>
            </a:r>
            <a:endParaRPr lang="en-IN"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5416"/>
            <a:ext cx="7733326" cy="537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p:txBody>
          <a:bodyPr>
            <a:normAutofit/>
          </a:bodyPr>
          <a:lstStyle/>
          <a:p>
            <a:r>
              <a:rPr lang="en-IN" sz="2800" dirty="0" smtClean="0">
                <a:solidFill>
                  <a:srgbClr val="00B0F0"/>
                </a:solidFill>
                <a:latin typeface="Arial Rounded MT Bold" pitchFamily="34" charset="0"/>
              </a:rPr>
              <a:t>          </a:t>
            </a:r>
            <a:endParaRPr lang="en-IN" sz="2800" dirty="0">
              <a:solidFill>
                <a:srgbClr val="00B0F0"/>
              </a:solidFill>
              <a:latin typeface="Arial Rounded MT Bold" pitchFamily="34" charset="0"/>
            </a:endParaRPr>
          </a:p>
        </p:txBody>
      </p:sp>
      <p:sp>
        <p:nvSpPr>
          <p:cNvPr id="4" name="Title 3"/>
          <p:cNvSpPr>
            <a:spLocks noGrp="1"/>
          </p:cNvSpPr>
          <p:nvPr>
            <p:ph type="ctrTitle"/>
          </p:nvPr>
        </p:nvSpPr>
        <p:spPr>
          <a:xfrm>
            <a:off x="1403648" y="5589240"/>
            <a:ext cx="6589284" cy="432048"/>
          </a:xfrm>
        </p:spPr>
        <p:txBody>
          <a:bodyPr/>
          <a:lstStyle/>
          <a:p>
            <a:pPr marL="182880" indent="0">
              <a:buNone/>
            </a:pPr>
            <a:r>
              <a:rPr lang="en-IN" dirty="0"/>
              <a:t>THANK YOU !!!!!!!!</a:t>
            </a:r>
          </a:p>
        </p:txBody>
      </p:sp>
      <p:pic>
        <p:nvPicPr>
          <p:cNvPr id="8196" name="Picture 4" descr="Image result for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76" y="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om22\Desktop\222641054.jpg.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99385"/>
            <a:ext cx="5086264" cy="339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42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10" name="Content Placeholder 9"/>
          <p:cNvSpPr>
            <a:spLocks noGrp="1"/>
          </p:cNvSpPr>
          <p:nvPr>
            <p:ph sz="quarter" idx="13"/>
          </p:nvPr>
        </p:nvSpPr>
        <p:spPr>
          <a:xfrm flipV="1">
            <a:off x="457200" y="6126163"/>
            <a:ext cx="8686800" cy="183157"/>
          </a:xfrm>
        </p:spPr>
        <p:txBody>
          <a:bodyPr>
            <a:normAutofit fontScale="32500" lnSpcReduction="20000"/>
          </a:bodyPr>
          <a:lstStyle/>
          <a:p>
            <a:endParaRPr lang="en-IN" dirty="0"/>
          </a:p>
        </p:txBody>
      </p:sp>
      <p:sp>
        <p:nvSpPr>
          <p:cNvPr id="6" name="AutoShape 6" descr="Image result for CO2 EMISSION BY COMPUTER INTER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7" name="AutoShape 8" descr="Image result for CO2 EMISSION BY COMPUTER INTERN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218" name="Picture 2" descr="Image result for CO2 EMISSIONS COMPUTING INTERNET CLIMATE 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2" y="404664"/>
            <a:ext cx="9460954" cy="56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4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9632" y="4437112"/>
            <a:ext cx="7046169" cy="2088232"/>
          </a:xfrm>
        </p:spPr>
        <p:txBody>
          <a:bodyPr>
            <a:normAutofit fontScale="90000"/>
          </a:bodyPr>
          <a:lstStyle/>
          <a:p>
            <a:pPr algn="ctr">
              <a:buFont typeface="Wingdings" pitchFamily="2" charset="2"/>
              <a:buChar char="ü"/>
            </a:pPr>
            <a:r>
              <a:rPr lang="en-IN" sz="3600" dirty="0" smtClean="0">
                <a:solidFill>
                  <a:srgbClr val="002060"/>
                </a:solidFill>
                <a:latin typeface="Arial Rounded MT Bold" pitchFamily="34" charset="0"/>
              </a:rPr>
              <a:t>Power </a:t>
            </a:r>
            <a:r>
              <a:rPr lang="en-IN" sz="3600" dirty="0" err="1">
                <a:solidFill>
                  <a:srgbClr val="002060"/>
                </a:solidFill>
                <a:latin typeface="Arial Rounded MT Bold" pitchFamily="34" charset="0"/>
              </a:rPr>
              <a:t>c</a:t>
            </a:r>
            <a:r>
              <a:rPr lang="en-IN" sz="3600" dirty="0" err="1" smtClean="0">
                <a:solidFill>
                  <a:srgbClr val="002060"/>
                </a:solidFill>
                <a:latin typeface="Arial Rounded MT Bold" pitchFamily="34" charset="0"/>
              </a:rPr>
              <a:t>osumption</a:t>
            </a:r>
            <a:r>
              <a:rPr lang="en-IN" sz="3600" dirty="0" smtClean="0">
                <a:solidFill>
                  <a:srgbClr val="002060"/>
                </a:solidFill>
                <a:latin typeface="Arial Rounded MT Bold" pitchFamily="34" charset="0"/>
              </a:rPr>
              <a:t> : Desktop require 85 watts as idle, 1500 pounds CO2 in 24 </a:t>
            </a:r>
            <a:r>
              <a:rPr lang="en-IN" sz="3600" dirty="0" err="1" smtClean="0">
                <a:solidFill>
                  <a:srgbClr val="002060"/>
                </a:solidFill>
                <a:latin typeface="Arial Rounded MT Bold" pitchFamily="34" charset="0"/>
              </a:rPr>
              <a:t>Hr</a:t>
            </a:r>
            <a:r>
              <a:rPr lang="en-IN" sz="3600" dirty="0" smtClean="0">
                <a:solidFill>
                  <a:srgbClr val="002060"/>
                </a:solidFill>
                <a:latin typeface="Arial Rounded MT Bold" pitchFamily="34" charset="0"/>
              </a:rPr>
              <a:t>, Needs 500 trees to absorb </a:t>
            </a:r>
            <a:endParaRPr lang="en-IN" sz="900" dirty="0">
              <a:solidFill>
                <a:srgbClr val="002060"/>
              </a:solidFill>
              <a:latin typeface="Arial Rounded MT Bold" pitchFamily="34" charset="0"/>
            </a:endParaRPr>
          </a:p>
        </p:txBody>
      </p:sp>
      <p:pic>
        <p:nvPicPr>
          <p:cNvPr id="6" name="Picture 4" descr="Image result for ENERGY CONSUMPTION BY 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836711"/>
            <a:ext cx="4052213" cy="33467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1043608" y="731520"/>
            <a:ext cx="6500192" cy="3705592"/>
          </a:xfrm>
        </p:spPr>
        <p:txBody>
          <a:bodyPr/>
          <a:lstStyle/>
          <a:p>
            <a:endParaRPr lang="en-IN" dirty="0"/>
          </a:p>
        </p:txBody>
      </p:sp>
    </p:spTree>
    <p:extLst>
      <p:ext uri="{BB962C8B-B14F-4D97-AF65-F5344CB8AC3E}">
        <p14:creationId xmlns:p14="http://schemas.microsoft.com/office/powerpoint/2010/main" val="1504874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subTitle" idx="1"/>
          </p:nvPr>
        </p:nvSpPr>
        <p:spPr>
          <a:xfrm>
            <a:off x="179512" y="980728"/>
            <a:ext cx="6822773" cy="5646632"/>
          </a:xfrm>
        </p:spPr>
        <p:txBody>
          <a:bodyPr>
            <a:normAutofit/>
          </a:bodyPr>
          <a:lstStyle/>
          <a:p>
            <a:r>
              <a:rPr lang="en-IN" sz="3600" dirty="0" smtClean="0">
                <a:solidFill>
                  <a:srgbClr val="002060"/>
                </a:solidFill>
                <a:latin typeface="Arial Rounded MT Bold" pitchFamily="34" charset="0"/>
              </a:rPr>
              <a:t> Manufacture</a:t>
            </a:r>
            <a:br>
              <a:rPr lang="en-IN" sz="3600" dirty="0" smtClean="0">
                <a:solidFill>
                  <a:srgbClr val="002060"/>
                </a:solidFill>
                <a:latin typeface="Arial Rounded MT Bold" pitchFamily="34" charset="0"/>
              </a:rPr>
            </a:br>
            <a:r>
              <a:rPr lang="en-IN" sz="3600" dirty="0" smtClean="0">
                <a:solidFill>
                  <a:srgbClr val="002060"/>
                </a:solidFill>
                <a:latin typeface="Arial Rounded MT Bold" pitchFamily="34" charset="0"/>
              </a:rPr>
              <a:t> Design</a:t>
            </a:r>
            <a:br>
              <a:rPr lang="en-IN" sz="3600" dirty="0" smtClean="0">
                <a:solidFill>
                  <a:srgbClr val="002060"/>
                </a:solidFill>
                <a:latin typeface="Arial Rounded MT Bold" pitchFamily="34" charset="0"/>
              </a:rPr>
            </a:br>
            <a:r>
              <a:rPr lang="en-IN" sz="3600" dirty="0" smtClean="0">
                <a:solidFill>
                  <a:srgbClr val="002060"/>
                </a:solidFill>
                <a:latin typeface="Arial Rounded MT Bold" pitchFamily="34" charset="0"/>
              </a:rPr>
              <a:t> Use</a:t>
            </a:r>
            <a:br>
              <a:rPr lang="en-IN" sz="3600" dirty="0" smtClean="0">
                <a:solidFill>
                  <a:srgbClr val="002060"/>
                </a:solidFill>
                <a:latin typeface="Arial Rounded MT Bold" pitchFamily="34" charset="0"/>
              </a:rPr>
            </a:br>
            <a:r>
              <a:rPr lang="en-IN" sz="3600" dirty="0" smtClean="0">
                <a:solidFill>
                  <a:srgbClr val="002060"/>
                </a:solidFill>
                <a:latin typeface="Arial Rounded MT Bold" pitchFamily="34" charset="0"/>
              </a:rPr>
              <a:t> Disposal</a:t>
            </a:r>
          </a:p>
          <a:p>
            <a:pPr marL="571500" indent="-571500">
              <a:buFont typeface="Wingdings" pitchFamily="2" charset="2"/>
              <a:buChar char="ü"/>
            </a:pPr>
            <a:endParaRPr lang="en-IN" sz="3600" dirty="0">
              <a:solidFill>
                <a:srgbClr val="002060"/>
              </a:solidFill>
              <a:latin typeface="Arial Rounded MT Bold" pitchFamily="34" charset="0"/>
            </a:endParaRPr>
          </a:p>
          <a:p>
            <a:pPr marL="571500" indent="-571500">
              <a:buFont typeface="Wingdings" pitchFamily="2" charset="2"/>
              <a:buChar char="ü"/>
            </a:pPr>
            <a:endParaRPr lang="en-IN" sz="3600" dirty="0" smtClean="0">
              <a:solidFill>
                <a:srgbClr val="002060"/>
              </a:solidFill>
              <a:latin typeface="Arial Rounded MT Bold" pitchFamily="34" charset="0"/>
            </a:endParaRPr>
          </a:p>
          <a:p>
            <a:pPr marL="571500" indent="-571500">
              <a:buFont typeface="Wingdings" pitchFamily="2" charset="2"/>
              <a:buChar char="ü"/>
            </a:pPr>
            <a:endParaRPr lang="en-IN" sz="3600" dirty="0">
              <a:solidFill>
                <a:srgbClr val="002060"/>
              </a:solidFill>
              <a:latin typeface="Arial Rounded MT Bold" pitchFamily="34" charset="0"/>
            </a:endParaRPr>
          </a:p>
          <a:p>
            <a:pPr marL="571500" indent="-571500">
              <a:buFont typeface="Wingdings" pitchFamily="2" charset="2"/>
              <a:buChar char="ü"/>
            </a:pPr>
            <a:endParaRPr lang="en-IN" sz="3600" dirty="0">
              <a:solidFill>
                <a:srgbClr val="002060"/>
              </a:solidFill>
              <a:latin typeface="Arial Rounded MT Bold" pitchFamily="34" charset="0"/>
            </a:endParaRPr>
          </a:p>
        </p:txBody>
      </p:sp>
      <p:sp>
        <p:nvSpPr>
          <p:cNvPr id="6" name="Title 5"/>
          <p:cNvSpPr>
            <a:spLocks noGrp="1"/>
          </p:cNvSpPr>
          <p:nvPr>
            <p:ph type="ctrTitle"/>
          </p:nvPr>
        </p:nvSpPr>
        <p:spPr>
          <a:xfrm>
            <a:off x="467544" y="4725144"/>
            <a:ext cx="7669404" cy="1224136"/>
          </a:xfrm>
        </p:spPr>
        <p:txBody>
          <a:bodyPr>
            <a:normAutofit fontScale="90000"/>
          </a:bodyPr>
          <a:lstStyle/>
          <a:p>
            <a:pPr>
              <a:buFont typeface="Wingdings" pitchFamily="2" charset="2"/>
              <a:buChar char="ü"/>
            </a:pPr>
            <a:r>
              <a:rPr lang="en-IN" sz="3200" dirty="0" smtClean="0">
                <a:latin typeface="Arial Rounded MT Bold" pitchFamily="34" charset="0"/>
              </a:rPr>
              <a:t>1992, with the Energy </a:t>
            </a:r>
            <a:r>
              <a:rPr lang="en-IN" sz="3200" dirty="0">
                <a:latin typeface="Arial Rounded MT Bold" pitchFamily="34" charset="0"/>
              </a:rPr>
              <a:t>Star program</a:t>
            </a:r>
            <a:r>
              <a:rPr lang="en-IN" dirty="0" smtClean="0"/>
              <a:t/>
            </a:r>
            <a:br>
              <a:rPr lang="en-IN" dirty="0" smtClean="0"/>
            </a:br>
            <a:r>
              <a:rPr lang="en-IN" dirty="0" smtClean="0"/>
              <a:t> </a:t>
            </a:r>
            <a:r>
              <a:rPr lang="en-IN" sz="3100" dirty="0" smtClean="0">
                <a:latin typeface="Arial Rounded MT Bold" pitchFamily="34" charset="0"/>
              </a:rPr>
              <a:t>Timely </a:t>
            </a:r>
            <a:r>
              <a:rPr lang="en-IN" sz="3100" dirty="0">
                <a:latin typeface="Arial Rounded MT Bold" pitchFamily="34" charset="0"/>
              </a:rPr>
              <a:t>turn off , Hibernation </a:t>
            </a:r>
            <a:br>
              <a:rPr lang="en-IN" sz="3100" dirty="0">
                <a:latin typeface="Arial Rounded MT Bold" pitchFamily="34" charset="0"/>
              </a:rPr>
            </a:br>
            <a:r>
              <a:rPr lang="en-IN" sz="3100" dirty="0">
                <a:latin typeface="Arial Rounded MT Bold" pitchFamily="34" charset="0"/>
              </a:rPr>
              <a:t> </a:t>
            </a:r>
            <a:br>
              <a:rPr lang="en-IN" sz="3100" dirty="0">
                <a:latin typeface="Arial Rounded MT Bold" pitchFamily="34" charset="0"/>
              </a:rPr>
            </a:br>
            <a:r>
              <a:rPr lang="en-IN" sz="3100" dirty="0">
                <a:latin typeface="Arial Rounded MT Bold" pitchFamily="34" charset="0"/>
              </a:rPr>
              <a:t>   </a:t>
            </a:r>
            <a:r>
              <a:rPr lang="en-IN" sz="3100" dirty="0" smtClean="0">
                <a:latin typeface="Arial Rounded MT Bold" pitchFamily="34" charset="0"/>
              </a:rPr>
              <a:t>                  </a:t>
            </a:r>
            <a:endParaRPr lang="en-IN" sz="3100" dirty="0"/>
          </a:p>
        </p:txBody>
      </p:sp>
      <p:pic>
        <p:nvPicPr>
          <p:cNvPr id="7" name="Content Placeholder 3" descr="C:\Users\room22\Desktop\green-computing-3-638.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0"/>
            <a:ext cx="5796136" cy="435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9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IN" dirty="0"/>
          </a:p>
        </p:txBody>
      </p:sp>
      <p:sp>
        <p:nvSpPr>
          <p:cNvPr id="7" name="Title 6"/>
          <p:cNvSpPr>
            <a:spLocks noGrp="1"/>
          </p:cNvSpPr>
          <p:nvPr>
            <p:ph type="ctrTitle"/>
          </p:nvPr>
        </p:nvSpPr>
        <p:spPr>
          <a:xfrm>
            <a:off x="-252536" y="188640"/>
            <a:ext cx="7848871" cy="4608513"/>
          </a:xfrm>
        </p:spPr>
        <p:txBody>
          <a:bodyPr/>
          <a:lstStyle/>
          <a:p>
            <a:pPr indent="-288000">
              <a:buFont typeface="Wingdings" pitchFamily="2" charset="2"/>
              <a:buChar char="ü"/>
            </a:pPr>
            <a:r>
              <a:rPr lang="en-IN" sz="3200" dirty="0">
                <a:solidFill>
                  <a:srgbClr val="00B050"/>
                </a:solidFill>
                <a:latin typeface="Arial Rounded MT Bold" pitchFamily="34" charset="0"/>
              </a:rPr>
              <a:t>Algorithmic </a:t>
            </a:r>
            <a:r>
              <a:rPr lang="en-IN" sz="3200" dirty="0" smtClean="0">
                <a:solidFill>
                  <a:srgbClr val="00B050"/>
                </a:solidFill>
                <a:latin typeface="Arial Rounded MT Bold" pitchFamily="34" charset="0"/>
              </a:rPr>
              <a:t>efficiency</a:t>
            </a:r>
            <a:br>
              <a:rPr lang="en-IN" sz="3200" dirty="0" smtClean="0">
                <a:solidFill>
                  <a:srgbClr val="00B050"/>
                </a:solidFill>
                <a:latin typeface="Arial Rounded MT Bold" pitchFamily="34" charset="0"/>
              </a:rPr>
            </a:br>
            <a:r>
              <a:rPr lang="en-IN" sz="2400" dirty="0" smtClean="0">
                <a:solidFill>
                  <a:srgbClr val="00B050"/>
                </a:solidFill>
                <a:latin typeface="Arial Rounded MT Bold" pitchFamily="34" charset="0"/>
              </a:rPr>
              <a:t/>
            </a:r>
            <a:br>
              <a:rPr lang="en-IN" sz="2400" dirty="0" smtClean="0">
                <a:solidFill>
                  <a:srgbClr val="00B050"/>
                </a:solidFill>
                <a:latin typeface="Arial Rounded MT Bold" pitchFamily="34" charset="0"/>
              </a:rPr>
            </a:br>
            <a:r>
              <a:rPr lang="en-IN" sz="2400" dirty="0" smtClean="0">
                <a:solidFill>
                  <a:srgbClr val="0070C0"/>
                </a:solidFill>
              </a:rPr>
              <a:t>Directly affects the amount of resources required for running computer functions.</a:t>
            </a:r>
            <a:br>
              <a:rPr lang="en-IN" sz="2400" dirty="0" smtClean="0">
                <a:solidFill>
                  <a:srgbClr val="0070C0"/>
                </a:solidFill>
              </a:rPr>
            </a:br>
            <a:r>
              <a:rPr lang="en-IN" sz="2400" dirty="0" smtClean="0">
                <a:solidFill>
                  <a:srgbClr val="0070C0"/>
                </a:solidFill>
              </a:rPr>
              <a:t/>
            </a:r>
            <a:br>
              <a:rPr lang="en-IN" sz="2400" dirty="0" smtClean="0">
                <a:solidFill>
                  <a:srgbClr val="0070C0"/>
                </a:solidFill>
              </a:rPr>
            </a:br>
            <a:r>
              <a:rPr lang="en-IN" sz="2400" dirty="0" smtClean="0">
                <a:solidFill>
                  <a:srgbClr val="0070C0"/>
                </a:solidFill>
              </a:rPr>
              <a:t>Linear-based search to hashing or indexing can result in faster processes, thereby reducing the usage of resources.</a:t>
            </a:r>
            <a:br>
              <a:rPr lang="en-IN" sz="2400" dirty="0" smtClean="0">
                <a:solidFill>
                  <a:srgbClr val="0070C0"/>
                </a:solidFill>
              </a:rPr>
            </a:br>
            <a:r>
              <a:rPr lang="en-IN" sz="2400" dirty="0" smtClean="0">
                <a:solidFill>
                  <a:srgbClr val="0070C0"/>
                </a:solidFill>
              </a:rPr>
              <a:t/>
            </a:r>
            <a:br>
              <a:rPr lang="en-IN" sz="2400" dirty="0" smtClean="0">
                <a:solidFill>
                  <a:srgbClr val="0070C0"/>
                </a:solidFill>
              </a:rPr>
            </a:br>
            <a:endParaRPr lang="en-IN" sz="2400" dirty="0">
              <a:solidFill>
                <a:srgbClr val="0070C0"/>
              </a:solidFill>
            </a:endParaRPr>
          </a:p>
        </p:txBody>
      </p:sp>
      <p:pic>
        <p:nvPicPr>
          <p:cNvPr id="7172" name="Picture 4" descr="C:\Users\room22\Desktop\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9" y="3132728"/>
            <a:ext cx="5004048" cy="37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81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IN"/>
          </a:p>
        </p:txBody>
      </p:sp>
      <p:sp>
        <p:nvSpPr>
          <p:cNvPr id="7" name="Title 6"/>
          <p:cNvSpPr>
            <a:spLocks noGrp="1"/>
          </p:cNvSpPr>
          <p:nvPr>
            <p:ph type="ctrTitle"/>
          </p:nvPr>
        </p:nvSpPr>
        <p:spPr>
          <a:xfrm>
            <a:off x="-252536" y="548680"/>
            <a:ext cx="7200800" cy="5832648"/>
          </a:xfrm>
        </p:spPr>
        <p:txBody>
          <a:bodyPr/>
          <a:lstStyle/>
          <a:p>
            <a:pPr>
              <a:buFont typeface="Wingdings" pitchFamily="2" charset="2"/>
              <a:buChar char="ü"/>
            </a:pPr>
            <a:r>
              <a:rPr lang="en-IN" sz="4400" dirty="0">
                <a:solidFill>
                  <a:srgbClr val="00B050"/>
                </a:solidFill>
                <a:latin typeface="Arial Rounded MT Bold" pitchFamily="34" charset="0"/>
              </a:rPr>
              <a:t>Virtualization </a:t>
            </a: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Two </a:t>
            </a:r>
            <a:r>
              <a:rPr lang="en-IN" sz="2800" dirty="0">
                <a:latin typeface="Arial Rounded MT Bold" pitchFamily="34" charset="0"/>
              </a:rPr>
              <a:t>or more logical computer systems can be run on the same piece of hardware. </a:t>
            </a: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One </a:t>
            </a:r>
            <a:r>
              <a:rPr lang="en-IN" sz="2800" dirty="0">
                <a:latin typeface="Arial Rounded MT Bold" pitchFamily="34" charset="0"/>
              </a:rPr>
              <a:t>can cut down the number of computer systems required by simply having one powerful system. </a:t>
            </a: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
            </a:r>
            <a:br>
              <a:rPr lang="en-IN" sz="2800" dirty="0" smtClean="0">
                <a:latin typeface="Arial Rounded MT Bold" pitchFamily="34" charset="0"/>
              </a:rPr>
            </a:br>
            <a:r>
              <a:rPr lang="en-IN" sz="2800" dirty="0" smtClean="0">
                <a:latin typeface="Arial Rounded MT Bold" pitchFamily="34" charset="0"/>
              </a:rPr>
              <a:t>As </a:t>
            </a:r>
            <a:r>
              <a:rPr lang="en-IN" sz="2800" dirty="0">
                <a:latin typeface="Arial Rounded MT Bold" pitchFamily="34" charset="0"/>
              </a:rPr>
              <a:t>one system will certainly consume less power than </a:t>
            </a:r>
            <a:r>
              <a:rPr lang="en-IN" sz="2800" dirty="0" smtClean="0">
                <a:latin typeface="Arial Rounded MT Bold" pitchFamily="34" charset="0"/>
              </a:rPr>
              <a:t>many.</a:t>
            </a:r>
            <a:endParaRPr lang="en-IN" sz="2800" dirty="0">
              <a:latin typeface="Arial Rounded MT Bold" pitchFamily="34" charset="0"/>
            </a:endParaRPr>
          </a:p>
        </p:txBody>
      </p:sp>
      <p:pic>
        <p:nvPicPr>
          <p:cNvPr id="5122" name="Picture 2" descr="C:\Users\room22\Desktop\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680" y="0"/>
            <a:ext cx="3313319"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3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4" name="Title 3"/>
          <p:cNvSpPr>
            <a:spLocks noGrp="1"/>
          </p:cNvSpPr>
          <p:nvPr>
            <p:ph type="ctrTitle"/>
          </p:nvPr>
        </p:nvSpPr>
        <p:spPr>
          <a:xfrm>
            <a:off x="899592" y="404664"/>
            <a:ext cx="8136904" cy="5760640"/>
          </a:xfrm>
        </p:spPr>
        <p:txBody>
          <a:bodyPr/>
          <a:lstStyle/>
          <a:p>
            <a:pPr algn="r">
              <a:buFont typeface="Wingdings" pitchFamily="2" charset="2"/>
              <a:buChar char="ü"/>
            </a:pPr>
            <a:r>
              <a:rPr lang="en-IN" sz="4000" dirty="0">
                <a:solidFill>
                  <a:srgbClr val="00B050"/>
                </a:solidFill>
              </a:rPr>
              <a:t/>
            </a:r>
            <a:br>
              <a:rPr lang="en-IN" sz="4000" dirty="0">
                <a:solidFill>
                  <a:srgbClr val="00B050"/>
                </a:solidFill>
              </a:rPr>
            </a:br>
            <a:r>
              <a:rPr lang="en-IN" sz="4800" dirty="0" smtClean="0">
                <a:solidFill>
                  <a:srgbClr val="00B050"/>
                </a:solidFill>
              </a:rPr>
              <a:t>Power</a:t>
            </a:r>
            <a:br>
              <a:rPr lang="en-IN" sz="4800" dirty="0" smtClean="0">
                <a:solidFill>
                  <a:srgbClr val="00B050"/>
                </a:solidFill>
              </a:rPr>
            </a:br>
            <a:r>
              <a:rPr lang="en-IN" sz="4800" dirty="0" smtClean="0">
                <a:solidFill>
                  <a:srgbClr val="00B050"/>
                </a:solidFill>
              </a:rPr>
              <a:t> Management </a:t>
            </a:r>
            <a:r>
              <a:rPr lang="en-IN" sz="4000" dirty="0" smtClean="0">
                <a:solidFill>
                  <a:srgbClr val="00B050"/>
                </a:solidFill>
              </a:rPr>
              <a:t/>
            </a:r>
            <a:br>
              <a:rPr lang="en-IN" sz="4000" dirty="0" smtClean="0">
                <a:solidFill>
                  <a:srgbClr val="00B050"/>
                </a:solidFill>
              </a:rPr>
            </a:br>
            <a:r>
              <a:rPr lang="en-IN" sz="4000" dirty="0" smtClean="0">
                <a:solidFill>
                  <a:srgbClr val="00B050"/>
                </a:solidFill>
              </a:rPr>
              <a:t/>
            </a:r>
            <a:br>
              <a:rPr lang="en-IN" sz="4000" dirty="0" smtClean="0">
                <a:solidFill>
                  <a:srgbClr val="00B050"/>
                </a:solidFill>
              </a:rPr>
            </a:br>
            <a:r>
              <a:rPr lang="en-IN" sz="4000" dirty="0" smtClean="0">
                <a:solidFill>
                  <a:srgbClr val="00B050"/>
                </a:solidFill>
              </a:rPr>
              <a:t/>
            </a:r>
            <a:br>
              <a:rPr lang="en-IN" sz="4000" dirty="0" smtClean="0">
                <a:solidFill>
                  <a:srgbClr val="00B050"/>
                </a:solidFill>
              </a:rPr>
            </a:br>
            <a:r>
              <a:rPr lang="en-IN" sz="4000" dirty="0" smtClean="0">
                <a:solidFill>
                  <a:srgbClr val="00B050"/>
                </a:solidFill>
              </a:rPr>
              <a:t/>
            </a:r>
            <a:br>
              <a:rPr lang="en-IN" sz="4000" dirty="0" smtClean="0">
                <a:solidFill>
                  <a:srgbClr val="00B050"/>
                </a:solidFill>
              </a:rPr>
            </a:br>
            <a:r>
              <a:rPr lang="en-IN" sz="40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o</a:t>
            </a:r>
            <a:r>
              <a:rPr lang="en-IN" sz="2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perating </a:t>
            </a: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systems, such as Windows and </a:t>
            </a:r>
            <a:r>
              <a:rPr lang="en-IN" sz="2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macOS</a:t>
            </a: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 </a:t>
            </a:r>
            <a:r>
              <a:rPr lang="en-IN" sz="2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versions.</a:t>
            </a:r>
            <a:br>
              <a:rPr lang="en-IN" sz="2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b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
            </a:r>
            <a:b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br>
            <a:r>
              <a:rPr lang="en-IN" sz="2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 Third-party </a:t>
            </a: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software, such as 1E </a:t>
            </a:r>
            <a:r>
              <a:rPr lang="en-IN" sz="2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NightWatchman</a:t>
            </a: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 and </a:t>
            </a:r>
            <a:r>
              <a:rPr lang="en-IN" sz="28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Faronics</a:t>
            </a:r>
            <a:r>
              <a:rPr lang="en-IN" sz="2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 Power </a:t>
            </a:r>
            <a:r>
              <a:rPr lang="en-IN" sz="2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rPr>
              <a:t>Save</a:t>
            </a:r>
            <a:endParaRPr lang="en-IN"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Arial Rounded MT Bold" pitchFamily="34" charset="0"/>
            </a:endParaRPr>
          </a:p>
        </p:txBody>
      </p:sp>
      <p:pic>
        <p:nvPicPr>
          <p:cNvPr id="6146" name="Picture 2" descr="C:\Users\room22\Desktop\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8" y="23915"/>
            <a:ext cx="5017226" cy="375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6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a:xfrm>
            <a:off x="323528" y="665312"/>
            <a:ext cx="8496944" cy="6192688"/>
          </a:xfrm>
        </p:spPr>
        <p:txBody>
          <a:bodyPr>
            <a:normAutofit lnSpcReduction="10000"/>
          </a:bodyPr>
          <a:lstStyle/>
          <a:p>
            <a:endParaRPr lang="en-IN" sz="4000" dirty="0" smtClean="0">
              <a:solidFill>
                <a:srgbClr val="00B050"/>
              </a:solidFill>
              <a:latin typeface="Arial Rounded MT Bold" pitchFamily="34" charset="0"/>
            </a:endParaRPr>
          </a:p>
          <a:p>
            <a:pPr marL="45720" indent="0" algn="r">
              <a:buNone/>
            </a:pPr>
            <a:r>
              <a:rPr lang="en-IN" sz="4000" dirty="0" smtClean="0">
                <a:solidFill>
                  <a:srgbClr val="00B050"/>
                </a:solidFill>
                <a:latin typeface="Arial Rounded MT Bold" pitchFamily="34" charset="0"/>
              </a:rPr>
              <a:t>…..HARDWARE USAGE </a:t>
            </a:r>
          </a:p>
          <a:p>
            <a:pPr marL="45720" indent="0" algn="r">
              <a:buNone/>
            </a:pPr>
            <a:r>
              <a:rPr lang="en-IN" dirty="0" smtClean="0"/>
              <a:t> </a:t>
            </a:r>
          </a:p>
          <a:p>
            <a:pPr>
              <a:buFont typeface="Wingdings" pitchFamily="2" charset="2"/>
              <a:buChar char="ü"/>
            </a:pPr>
            <a:r>
              <a:rPr lang="en-IN" sz="2800" dirty="0" smtClean="0">
                <a:solidFill>
                  <a:srgbClr val="0070C0"/>
                </a:solidFill>
                <a:latin typeface="Arial Rounded MT Bold" pitchFamily="34" charset="0"/>
              </a:rPr>
              <a:t>Use </a:t>
            </a:r>
            <a:r>
              <a:rPr lang="en-IN" sz="2800" dirty="0">
                <a:solidFill>
                  <a:srgbClr val="0070C0"/>
                </a:solidFill>
                <a:latin typeface="Arial Rounded MT Bold" pitchFamily="34" charset="0"/>
              </a:rPr>
              <a:t>of hard disk drives of the small form </a:t>
            </a:r>
            <a:r>
              <a:rPr lang="en-IN" sz="2800" dirty="0" smtClean="0">
                <a:solidFill>
                  <a:srgbClr val="0070C0"/>
                </a:solidFill>
                <a:latin typeface="Arial Rounded MT Bold" pitchFamily="34" charset="0"/>
              </a:rPr>
              <a:t> factor</a:t>
            </a:r>
            <a:r>
              <a:rPr lang="en-IN" sz="2800" dirty="0">
                <a:solidFill>
                  <a:srgbClr val="0070C0"/>
                </a:solidFill>
                <a:latin typeface="Arial Rounded MT Bold" pitchFamily="34" charset="0"/>
              </a:rPr>
              <a:t>, </a:t>
            </a:r>
            <a:r>
              <a:rPr lang="en-IN" sz="2800" dirty="0" smtClean="0">
                <a:solidFill>
                  <a:srgbClr val="0070C0"/>
                </a:solidFill>
                <a:latin typeface="Arial Rounded MT Bold" pitchFamily="34" charset="0"/>
              </a:rPr>
              <a:t>  i.e</a:t>
            </a:r>
            <a:r>
              <a:rPr lang="en-IN" sz="2800" dirty="0">
                <a:solidFill>
                  <a:srgbClr val="0070C0"/>
                </a:solidFill>
                <a:latin typeface="Arial Rounded MT Bold" pitchFamily="34" charset="0"/>
              </a:rPr>
              <a:t>. 2.5 inch, as they consume less power</a:t>
            </a:r>
            <a:r>
              <a:rPr lang="en-IN" sz="2800" dirty="0" smtClean="0">
                <a:solidFill>
                  <a:srgbClr val="0070C0"/>
                </a:solidFill>
                <a:latin typeface="Arial Rounded MT Bold" pitchFamily="34" charset="0"/>
              </a:rPr>
              <a:t>.</a:t>
            </a:r>
          </a:p>
          <a:p>
            <a:pPr>
              <a:buFont typeface="Wingdings" pitchFamily="2" charset="2"/>
              <a:buChar char="ü"/>
            </a:pPr>
            <a:r>
              <a:rPr lang="en-IN" sz="2800" dirty="0" smtClean="0">
                <a:solidFill>
                  <a:srgbClr val="0070C0"/>
                </a:solidFill>
                <a:latin typeface="Arial Rounded MT Bold" pitchFamily="34" charset="0"/>
              </a:rPr>
              <a:t>Replace </a:t>
            </a:r>
            <a:r>
              <a:rPr lang="en-IN" sz="2800" dirty="0">
                <a:solidFill>
                  <a:srgbClr val="0070C0"/>
                </a:solidFill>
                <a:latin typeface="Arial Rounded MT Bold" pitchFamily="34" charset="0"/>
              </a:rPr>
              <a:t>them with solid-state drives that </a:t>
            </a:r>
            <a:r>
              <a:rPr lang="en-IN" sz="2800" dirty="0" smtClean="0">
                <a:solidFill>
                  <a:srgbClr val="0070C0"/>
                </a:solidFill>
                <a:latin typeface="Arial Rounded MT Bold" pitchFamily="34" charset="0"/>
              </a:rPr>
              <a:t> contain </a:t>
            </a:r>
            <a:r>
              <a:rPr lang="en-IN" sz="2800" dirty="0">
                <a:solidFill>
                  <a:srgbClr val="0070C0"/>
                </a:solidFill>
                <a:latin typeface="Arial Rounded MT Bold" pitchFamily="34" charset="0"/>
              </a:rPr>
              <a:t>no moving </a:t>
            </a:r>
            <a:r>
              <a:rPr lang="en-IN" sz="2800" dirty="0" smtClean="0">
                <a:solidFill>
                  <a:srgbClr val="0070C0"/>
                </a:solidFill>
                <a:latin typeface="Arial Rounded MT Bold" pitchFamily="34" charset="0"/>
              </a:rPr>
              <a:t>parts.</a:t>
            </a:r>
          </a:p>
          <a:p>
            <a:pPr>
              <a:buFont typeface="Wingdings" pitchFamily="2" charset="2"/>
              <a:buChar char="ü"/>
            </a:pPr>
            <a:r>
              <a:rPr lang="en-IN" sz="2800" dirty="0" smtClean="0">
                <a:solidFill>
                  <a:srgbClr val="0070C0"/>
                </a:solidFill>
                <a:latin typeface="Arial Rounded MT Bold" pitchFamily="34" charset="0"/>
              </a:rPr>
              <a:t>CRT </a:t>
            </a:r>
            <a:r>
              <a:rPr lang="en-IN" sz="2800" dirty="0">
                <a:solidFill>
                  <a:srgbClr val="0070C0"/>
                </a:solidFill>
                <a:latin typeface="Arial Rounded MT Bold" pitchFamily="34" charset="0"/>
              </a:rPr>
              <a:t>monitors are also known to consume more power when compared to the newer LED or LCD </a:t>
            </a:r>
            <a:r>
              <a:rPr lang="en-IN" sz="2800" dirty="0" smtClean="0">
                <a:solidFill>
                  <a:srgbClr val="0070C0"/>
                </a:solidFill>
                <a:latin typeface="Arial Rounded MT Bold" pitchFamily="34" charset="0"/>
              </a:rPr>
              <a:t>monitors</a:t>
            </a:r>
            <a:r>
              <a:rPr lang="en-IN" sz="2800" dirty="0">
                <a:solidFill>
                  <a:srgbClr val="0070C0"/>
                </a:solidFill>
                <a:latin typeface="Arial Rounded MT Bold" pitchFamily="34" charset="0"/>
              </a:rPr>
              <a:t>. </a:t>
            </a:r>
            <a:endParaRPr lang="en-IN" sz="2800" dirty="0" smtClean="0">
              <a:solidFill>
                <a:srgbClr val="0070C0"/>
              </a:solidFill>
              <a:latin typeface="Arial Rounded MT Bold" pitchFamily="34" charset="0"/>
            </a:endParaRPr>
          </a:p>
          <a:p>
            <a:pPr>
              <a:buFont typeface="Wingdings" pitchFamily="2" charset="2"/>
              <a:buChar char="ü"/>
            </a:pPr>
            <a:r>
              <a:rPr lang="en-IN" sz="2800" dirty="0" smtClean="0">
                <a:solidFill>
                  <a:srgbClr val="0070C0"/>
                </a:solidFill>
                <a:latin typeface="Arial Rounded MT Bold" pitchFamily="34" charset="0"/>
              </a:rPr>
              <a:t>ZONBU Computer</a:t>
            </a:r>
          </a:p>
        </p:txBody>
      </p:sp>
      <p:pic>
        <p:nvPicPr>
          <p:cNvPr id="4100" name="Picture 4" descr="C:\Users\room22\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 y="0"/>
            <a:ext cx="2267744" cy="227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06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3"/>
          </p:nvPr>
        </p:nvSpPr>
        <p:spPr>
          <a:xfrm>
            <a:off x="395536" y="188640"/>
            <a:ext cx="8208912" cy="3690744"/>
          </a:xfrm>
        </p:spPr>
        <p:txBody>
          <a:bodyPr>
            <a:normAutofit fontScale="77500" lnSpcReduction="20000"/>
          </a:bodyPr>
          <a:lstStyle/>
          <a:p>
            <a:pPr marL="45720" indent="0">
              <a:buNone/>
            </a:pPr>
            <a:endParaRPr lang="en-IN" sz="4000" dirty="0" smtClean="0">
              <a:solidFill>
                <a:srgbClr val="00B050"/>
              </a:solidFill>
              <a:latin typeface="Arial Rounded MT Bold" pitchFamily="34" charset="0"/>
            </a:endParaRPr>
          </a:p>
          <a:p>
            <a:pPr marL="45720" indent="0" algn="ctr">
              <a:buNone/>
            </a:pPr>
            <a:r>
              <a:rPr lang="en-IN" sz="5700" dirty="0" smtClean="0">
                <a:solidFill>
                  <a:srgbClr val="00B050"/>
                </a:solidFill>
                <a:latin typeface="Arial Rounded MT Bold" pitchFamily="34" charset="0"/>
              </a:rPr>
              <a:t>Cloud </a:t>
            </a:r>
            <a:r>
              <a:rPr lang="en-IN" sz="5700" dirty="0">
                <a:solidFill>
                  <a:srgbClr val="00B050"/>
                </a:solidFill>
                <a:latin typeface="Arial Rounded MT Bold" pitchFamily="34" charset="0"/>
              </a:rPr>
              <a:t>computing </a:t>
            </a:r>
            <a:endParaRPr lang="en-IN" sz="5700" dirty="0" smtClean="0">
              <a:solidFill>
                <a:srgbClr val="00B050"/>
              </a:solidFill>
              <a:latin typeface="Arial Rounded MT Bold" pitchFamily="34" charset="0"/>
            </a:endParaRPr>
          </a:p>
          <a:p>
            <a:pPr marL="45720" indent="0">
              <a:buNone/>
            </a:pPr>
            <a:endParaRPr lang="en-IN" sz="3600" dirty="0" smtClean="0">
              <a:solidFill>
                <a:srgbClr val="0070C0"/>
              </a:solidFill>
              <a:latin typeface="Arial Rounded MT Bold" pitchFamily="34" charset="0"/>
            </a:endParaRPr>
          </a:p>
          <a:p>
            <a:pPr>
              <a:lnSpc>
                <a:spcPct val="120000"/>
              </a:lnSpc>
              <a:buFont typeface="Wingdings" pitchFamily="2" charset="2"/>
              <a:buChar char="ü"/>
            </a:pPr>
            <a:r>
              <a:rPr lang="en-IN" sz="3600" dirty="0" smtClean="0">
                <a:solidFill>
                  <a:srgbClr val="0070C0"/>
                </a:solidFill>
                <a:latin typeface="Arial Rounded MT Bold" pitchFamily="34" charset="0"/>
              </a:rPr>
              <a:t>Many </a:t>
            </a:r>
            <a:r>
              <a:rPr lang="en-IN" sz="3600" dirty="0">
                <a:solidFill>
                  <a:srgbClr val="0070C0"/>
                </a:solidFill>
                <a:latin typeface="Arial Rounded MT Bold" pitchFamily="34" charset="0"/>
              </a:rPr>
              <a:t>companies can, and have been, moving their applications to the cloud, thereby cutting down on use of computing and energy resources and carbon emissions</a:t>
            </a:r>
          </a:p>
        </p:txBody>
      </p:sp>
      <p:pic>
        <p:nvPicPr>
          <p:cNvPr id="3074" name="Picture 2" descr="C:\Users\room22\Desktop\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918655"/>
            <a:ext cx="7056784" cy="282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3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405</TotalTime>
  <Words>163</Words>
  <Application>Microsoft Office PowerPoint</Application>
  <PresentationFormat>On-screen Show (4:3)</PresentationFormat>
  <Paragraphs>39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Slipstream</vt:lpstr>
      <vt:lpstr>ENERGY SAVING     TECHNOLOGY</vt:lpstr>
      <vt:lpstr>PowerPoint Presentation</vt:lpstr>
      <vt:lpstr>Power cosumption : Desktop require 85 watts as idle, 1500 pounds CO2 in 24 Hr, Needs 500 trees to absorb </vt:lpstr>
      <vt:lpstr>1992, with the Energy Star program  Timely turn off , Hibernation                         </vt:lpstr>
      <vt:lpstr>Algorithmic efficiency  Directly affects the amount of resources required for running computer functions.  Linear-based search to hashing or indexing can result in faster processes, thereby reducing the usage of resources.  </vt:lpstr>
      <vt:lpstr>Virtualization   Two or more logical computer systems can be run on the same piece of hardware.   One can cut down the number of computer systems required by simply having one powerful system.   As one system will certainly consume less power than many.</vt:lpstr>
      <vt:lpstr> Power  Management     operating systems, such as Windows and macOS versions.   Third-party software, such as 1E NightWatchman and Faronics Power Save</vt:lpstr>
      <vt:lpstr>PowerPoint Presentation</vt:lpstr>
      <vt:lpstr>PowerPoint Presentation</vt:lpstr>
      <vt:lpstr>PowerPoint Presentation</vt:lpstr>
      <vt:lpstr>Blackle</vt:lpstr>
      <vt:lpstr>Internet of Things</vt:lpstr>
      <vt:lpstr>THANK YOU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SAVING TECHNOLOGY</dc:title>
  <dc:creator>room22</dc:creator>
  <cp:lastModifiedBy>room22</cp:lastModifiedBy>
  <cp:revision>29</cp:revision>
  <dcterms:created xsi:type="dcterms:W3CDTF">2019-11-03T14:07:00Z</dcterms:created>
  <dcterms:modified xsi:type="dcterms:W3CDTF">2019-11-04T16:44:55Z</dcterms:modified>
</cp:coreProperties>
</file>