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0" r:id="rId3"/>
    <p:sldId id="265" r:id="rId4"/>
    <p:sldId id="262" r:id="rId5"/>
    <p:sldId id="280" r:id="rId6"/>
    <p:sldId id="281" r:id="rId7"/>
    <p:sldId id="282" r:id="rId8"/>
    <p:sldId id="283" r:id="rId9"/>
    <p:sldId id="284" r:id="rId10"/>
    <p:sldId id="285" r:id="rId11"/>
    <p:sldId id="286" r:id="rId12"/>
    <p:sldId id="288" r:id="rId13"/>
    <p:sldId id="277" r:id="rId14"/>
    <p:sldId id="28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622"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7E26B-1BCE-4702-91C7-67B3134DE6CB}" type="datetimeFigureOut">
              <a:rPr lang="en-IN" smtClean="0"/>
              <a:t>04-11-2019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D694C-7170-489B-9136-BDA4AF75D7D9}" type="slidenum">
              <a:rPr lang="en-IN" smtClean="0"/>
              <a:t>‹#›</a:t>
            </a:fld>
            <a:endParaRPr lang="en-IN"/>
          </a:p>
        </p:txBody>
      </p:sp>
    </p:spTree>
    <p:extLst>
      <p:ext uri="{BB962C8B-B14F-4D97-AF65-F5344CB8AC3E}">
        <p14:creationId xmlns:p14="http://schemas.microsoft.com/office/powerpoint/2010/main" val="259702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11/4/2019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11/4/2019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aaplesarkar.mahaonline.gov.in/en"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crsorgi.gov.in/web/index.php/auth/login" TargetMode="External"/><Relationship Id="rId2" Type="http://schemas.openxmlformats.org/officeDocument/2006/relationships/hyperlink" Target="https://aaplesarkar.mahaonline.gov.in/en" TargetMode="External"/><Relationship Id="rId1" Type="http://schemas.openxmlformats.org/officeDocument/2006/relationships/slideLayout" Target="../slideLayouts/slideLayout7.xml"/><Relationship Id="rId4" Type="http://schemas.openxmlformats.org/officeDocument/2006/relationships/hyperlink" Target="https://portal.mcgm.gov.in/irj/portal/anonymo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aplesarkar.mahaonline.gov.in/en"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26" y="838200"/>
            <a:ext cx="8305800" cy="3429000"/>
          </a:xfrm>
          <a:solidFill>
            <a:schemeClr val="accent1">
              <a:lumMod val="40000"/>
              <a:lumOff val="60000"/>
            </a:schemeClr>
          </a:solidFill>
          <a:effectLst>
            <a:glow rad="101600">
              <a:schemeClr val="accent4">
                <a:satMod val="175000"/>
                <a:alpha val="40000"/>
              </a:schemeClr>
            </a:glow>
          </a:effectLst>
          <a:scene3d>
            <a:camera prst="isometricOffAxis1Right"/>
            <a:lightRig rig="threePt" dir="t"/>
          </a:scene3d>
          <a:sp3d>
            <a:bevelT w="152400" h="50800" prst="softRound"/>
          </a:sp3d>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APPLY FOR BIRTH CERTIFICATE ONLINE.</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609600" y="4648200"/>
            <a:ext cx="8077200"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IN" sz="2000" b="1" dirty="0" smtClean="0">
                <a:solidFill>
                  <a:schemeClr val="bg2">
                    <a:lumMod val="10000"/>
                  </a:schemeClr>
                </a:solidFill>
                <a:effectLst>
                  <a:outerShdw blurRad="38100" dist="38100" dir="2700000" algn="tl">
                    <a:srgbClr val="000000">
                      <a:alpha val="43137"/>
                    </a:srgbClr>
                  </a:outerShdw>
                </a:effectLst>
                <a:latin typeface="Algerian" pitchFamily="82" charset="0"/>
              </a:rPr>
              <a:t>Presented by: </a:t>
            </a:r>
            <a:r>
              <a:rPr lang="en-IN" sz="2000" b="1" dirty="0" err="1" smtClean="0">
                <a:solidFill>
                  <a:schemeClr val="bg2">
                    <a:lumMod val="10000"/>
                  </a:schemeClr>
                </a:solidFill>
                <a:effectLst>
                  <a:outerShdw blurRad="38100" dist="38100" dir="2700000" algn="tl">
                    <a:srgbClr val="000000">
                      <a:alpha val="43137"/>
                    </a:srgbClr>
                  </a:outerShdw>
                </a:effectLst>
                <a:latin typeface="Algerian" pitchFamily="82" charset="0"/>
              </a:rPr>
              <a:t>Ashwini</a:t>
            </a:r>
            <a:r>
              <a:rPr lang="en-IN" sz="2000" b="1" dirty="0" smtClean="0">
                <a:solidFill>
                  <a:schemeClr val="bg2">
                    <a:lumMod val="10000"/>
                  </a:schemeClr>
                </a:solidFill>
                <a:effectLst>
                  <a:outerShdw blurRad="38100" dist="38100" dir="2700000" algn="tl">
                    <a:srgbClr val="000000">
                      <a:alpha val="43137"/>
                    </a:srgbClr>
                  </a:outerShdw>
                </a:effectLst>
                <a:latin typeface="Algerian" pitchFamily="82" charset="0"/>
              </a:rPr>
              <a:t> </a:t>
            </a:r>
            <a:r>
              <a:rPr lang="en-IN" sz="2000" b="1" dirty="0" err="1" smtClean="0">
                <a:solidFill>
                  <a:schemeClr val="bg2">
                    <a:lumMod val="10000"/>
                  </a:schemeClr>
                </a:solidFill>
                <a:effectLst>
                  <a:outerShdw blurRad="38100" dist="38100" dir="2700000" algn="tl">
                    <a:srgbClr val="000000">
                      <a:alpha val="43137"/>
                    </a:srgbClr>
                  </a:outerShdw>
                </a:effectLst>
                <a:latin typeface="Algerian" pitchFamily="82" charset="0"/>
              </a:rPr>
              <a:t>Kondba</a:t>
            </a:r>
            <a:r>
              <a:rPr lang="en-IN" sz="2000" b="1" dirty="0" smtClean="0">
                <a:solidFill>
                  <a:schemeClr val="bg2">
                    <a:lumMod val="10000"/>
                  </a:schemeClr>
                </a:solidFill>
                <a:effectLst>
                  <a:outerShdw blurRad="38100" dist="38100" dir="2700000" algn="tl">
                    <a:srgbClr val="000000">
                      <a:alpha val="43137"/>
                    </a:srgbClr>
                  </a:outerShdw>
                </a:effectLst>
                <a:latin typeface="Algerian" pitchFamily="82" charset="0"/>
              </a:rPr>
              <a:t> </a:t>
            </a:r>
            <a:r>
              <a:rPr lang="en-IN" sz="2000" b="1" dirty="0" err="1" smtClean="0">
                <a:solidFill>
                  <a:schemeClr val="bg2">
                    <a:lumMod val="10000"/>
                  </a:schemeClr>
                </a:solidFill>
                <a:effectLst>
                  <a:outerShdw blurRad="38100" dist="38100" dir="2700000" algn="tl">
                    <a:srgbClr val="000000">
                      <a:alpha val="43137"/>
                    </a:srgbClr>
                  </a:outerShdw>
                </a:effectLst>
                <a:latin typeface="Algerian" pitchFamily="82" charset="0"/>
              </a:rPr>
              <a:t>Amale</a:t>
            </a:r>
            <a:endParaRPr lang="en-IN" sz="2000" b="1" dirty="0" smtClean="0">
              <a:solidFill>
                <a:schemeClr val="bg2">
                  <a:lumMod val="10000"/>
                </a:schemeClr>
              </a:solidFill>
              <a:effectLst>
                <a:outerShdw blurRad="38100" dist="38100" dir="2700000" algn="tl">
                  <a:srgbClr val="000000">
                    <a:alpha val="43137"/>
                  </a:srgbClr>
                </a:outerShdw>
              </a:effectLst>
              <a:latin typeface="Algerian" pitchFamily="82" charset="0"/>
            </a:endParaRPr>
          </a:p>
          <a:p>
            <a:r>
              <a:rPr lang="en-IN" sz="2000" b="1" dirty="0" smtClean="0">
                <a:solidFill>
                  <a:schemeClr val="bg2">
                    <a:lumMod val="10000"/>
                  </a:schemeClr>
                </a:solidFill>
                <a:effectLst>
                  <a:outerShdw blurRad="38100" dist="38100" dir="2700000" algn="tl">
                    <a:srgbClr val="000000">
                      <a:alpha val="43137"/>
                    </a:srgbClr>
                  </a:outerShdw>
                </a:effectLst>
                <a:latin typeface="Algerian" pitchFamily="82" charset="0"/>
              </a:rPr>
              <a:t>Cadre             : Assistant commissioner of sales tax</a:t>
            </a:r>
          </a:p>
          <a:p>
            <a:r>
              <a:rPr lang="en-IN" sz="2000" b="1" dirty="0" smtClean="0">
                <a:solidFill>
                  <a:schemeClr val="bg2">
                    <a:lumMod val="10000"/>
                  </a:schemeClr>
                </a:solidFill>
                <a:effectLst>
                  <a:outerShdw blurRad="38100" dist="38100" dir="2700000" algn="tl">
                    <a:srgbClr val="000000">
                      <a:alpha val="43137"/>
                    </a:srgbClr>
                  </a:outerShdw>
                </a:effectLst>
                <a:latin typeface="Algerian" pitchFamily="82" charset="0"/>
              </a:rPr>
              <a:t>Class              :  ‘A’</a:t>
            </a:r>
          </a:p>
          <a:p>
            <a:r>
              <a:rPr lang="en-IN" sz="2000" b="1" dirty="0" smtClean="0">
                <a:solidFill>
                  <a:schemeClr val="bg2">
                    <a:lumMod val="10000"/>
                  </a:schemeClr>
                </a:solidFill>
                <a:effectLst>
                  <a:outerShdw blurRad="38100" dist="38100" dir="2700000" algn="tl">
                    <a:srgbClr val="000000">
                      <a:alpha val="43137"/>
                    </a:srgbClr>
                  </a:outerShdw>
                </a:effectLst>
                <a:latin typeface="Algerian" pitchFamily="82" charset="0"/>
              </a:rPr>
              <a:t>Roll No          :  A2</a:t>
            </a:r>
          </a:p>
          <a:p>
            <a:r>
              <a:rPr lang="en-IN" sz="2000" dirty="0">
                <a:solidFill>
                  <a:schemeClr val="bg2">
                    <a:lumMod val="10000"/>
                  </a:schemeClr>
                </a:solidFill>
              </a:rPr>
              <a:t> </a:t>
            </a:r>
            <a:r>
              <a:rPr lang="en-IN" sz="2000" dirty="0" smtClean="0">
                <a:solidFill>
                  <a:schemeClr val="bg2">
                    <a:lumMod val="10000"/>
                  </a:schemeClr>
                </a:solidFill>
              </a:rPr>
              <a:t>                       </a:t>
            </a:r>
            <a:endParaRPr lang="en-IN" sz="2000" dirty="0">
              <a:solidFill>
                <a:schemeClr val="bg2">
                  <a:lumMod val="10000"/>
                </a:schemeClr>
              </a:solidFill>
            </a:endParaRPr>
          </a:p>
        </p:txBody>
      </p:sp>
    </p:spTree>
    <p:extLst>
      <p:ext uri="{BB962C8B-B14F-4D97-AF65-F5344CB8AC3E}">
        <p14:creationId xmlns:p14="http://schemas.microsoft.com/office/powerpoint/2010/main" val="3068080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736" r="5482" b="29427"/>
          <a:stretch/>
        </p:blipFill>
        <p:spPr bwMode="auto">
          <a:xfrm>
            <a:off x="376708" y="800100"/>
            <a:ext cx="868107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0"/>
            <a:ext cx="4572000" cy="369332"/>
          </a:xfrm>
          <a:prstGeom prst="rect">
            <a:avLst/>
          </a:prstGeom>
        </p:spPr>
        <p:txBody>
          <a:bodyPr>
            <a:spAutoFit/>
          </a:bodyPr>
          <a:lstStyle/>
          <a:p>
            <a:r>
              <a:rPr lang="en-IN" b="1" dirty="0" smtClean="0"/>
              <a:t>S</a:t>
            </a:r>
            <a:endParaRPr lang="en-IN" dirty="0"/>
          </a:p>
        </p:txBody>
      </p:sp>
      <p:sp>
        <p:nvSpPr>
          <p:cNvPr id="3" name="Flowchart: Alternate Process 2"/>
          <p:cNvSpPr/>
          <p:nvPr/>
        </p:nvSpPr>
        <p:spPr>
          <a:xfrm>
            <a:off x="76200" y="76200"/>
            <a:ext cx="3124200" cy="1447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Search for Rural development or urban development and select birth certificate option from the menu.</a:t>
            </a:r>
          </a:p>
        </p:txBody>
      </p:sp>
      <p:cxnSp>
        <p:nvCxnSpPr>
          <p:cNvPr id="5" name="Straight Arrow Connector 4"/>
          <p:cNvCxnSpPr/>
          <p:nvPr/>
        </p:nvCxnSpPr>
        <p:spPr>
          <a:xfrm flipH="1">
            <a:off x="6705600" y="2743200"/>
            <a:ext cx="762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421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926" y="-76200"/>
            <a:ext cx="4686300" cy="369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26" y="3276600"/>
            <a:ext cx="8001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Alternate Process 2"/>
          <p:cNvSpPr/>
          <p:nvPr/>
        </p:nvSpPr>
        <p:spPr>
          <a:xfrm>
            <a:off x="228600" y="1524000"/>
            <a:ext cx="3276600" cy="1524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t>Step 6: </a:t>
            </a:r>
            <a:r>
              <a:rPr lang="en-IN" dirty="0"/>
              <a:t>In the new page, provide all required information for certificate</a:t>
            </a:r>
            <a:r>
              <a:rPr lang="en-IN" b="1" dirty="0"/>
              <a:t>.</a:t>
            </a:r>
            <a:endParaRPr lang="en-IN" dirty="0"/>
          </a:p>
        </p:txBody>
      </p:sp>
      <p:cxnSp>
        <p:nvCxnSpPr>
          <p:cNvPr id="7" name="Straight Arrow Connector 6"/>
          <p:cNvCxnSpPr/>
          <p:nvPr/>
        </p:nvCxnSpPr>
        <p:spPr>
          <a:xfrm>
            <a:off x="2286000" y="3124200"/>
            <a:ext cx="3048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Left Arrow 7"/>
          <p:cNvSpPr/>
          <p:nvPr/>
        </p:nvSpPr>
        <p:spPr>
          <a:xfrm>
            <a:off x="5029200" y="6400800"/>
            <a:ext cx="685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lowchart: Alternate Process 8"/>
          <p:cNvSpPr/>
          <p:nvPr/>
        </p:nvSpPr>
        <p:spPr>
          <a:xfrm>
            <a:off x="618226" y="76200"/>
            <a:ext cx="2201174" cy="1219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After proceed this tab open, select the service.</a:t>
            </a:r>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val="1751423369"/>
              </p:ext>
            </p:extLst>
          </p:nvPr>
        </p:nvGraphicFramePr>
        <p:xfrm>
          <a:off x="5562600" y="990600"/>
          <a:ext cx="838200" cy="365760"/>
        </p:xfrm>
        <a:graphic>
          <a:graphicData uri="http://schemas.openxmlformats.org/drawingml/2006/table">
            <a:tbl>
              <a:tblPr/>
              <a:tblGrid>
                <a:gridCol w="838200"/>
              </a:tblGrid>
              <a:tr h="258792">
                <a:tc>
                  <a:txBody>
                    <a:bodyPr/>
                    <a:lstStyle/>
                    <a:p>
                      <a:endParaRPr lang="en-IN" dirty="0">
                        <a:solidFill>
                          <a:srgbClr val="FF0000"/>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cxnSp>
        <p:nvCxnSpPr>
          <p:cNvPr id="14" name="Straight Arrow Connector 13"/>
          <p:cNvCxnSpPr/>
          <p:nvPr/>
        </p:nvCxnSpPr>
        <p:spPr>
          <a:xfrm>
            <a:off x="2895600" y="5334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481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6172200" cy="5078313"/>
          </a:xfrm>
          <a:prstGeom prst="rect">
            <a:avLst/>
          </a:prstGeom>
        </p:spPr>
        <p:txBody>
          <a:bodyPr wrap="square">
            <a:spAutoFit/>
          </a:bodyPr>
          <a:lstStyle/>
          <a:p>
            <a:endParaRPr lang="en-IN" b="1" dirty="0"/>
          </a:p>
          <a:p>
            <a:endParaRPr lang="en-IN" b="1" dirty="0" smtClean="0"/>
          </a:p>
          <a:p>
            <a:endParaRPr lang="en-IN" b="1" dirty="0"/>
          </a:p>
          <a:p>
            <a:endParaRPr lang="en-IN" b="1" dirty="0" smtClean="0"/>
          </a:p>
          <a:p>
            <a:endParaRPr lang="en-IN" b="1" dirty="0"/>
          </a:p>
          <a:p>
            <a:endParaRPr lang="en-IN" b="1" dirty="0" smtClean="0"/>
          </a:p>
          <a:p>
            <a:endParaRPr lang="en-IN" b="1" dirty="0"/>
          </a:p>
          <a:p>
            <a:endParaRPr lang="en-IN" b="1" dirty="0" smtClean="0"/>
          </a:p>
          <a:p>
            <a:endParaRPr lang="en-IN" b="1" dirty="0" smtClean="0"/>
          </a:p>
          <a:p>
            <a:endParaRPr lang="en-IN" b="1" dirty="0"/>
          </a:p>
          <a:p>
            <a:endParaRPr lang="en-IN" b="1" dirty="0" smtClean="0"/>
          </a:p>
          <a:p>
            <a:endParaRPr lang="en-IN" b="1" dirty="0"/>
          </a:p>
          <a:p>
            <a:endParaRPr lang="en-IN" b="1" dirty="0" smtClean="0"/>
          </a:p>
          <a:p>
            <a:endParaRPr lang="en-IN" b="1" dirty="0"/>
          </a:p>
          <a:p>
            <a:endParaRPr lang="en-IN" b="1" dirty="0" smtClean="0"/>
          </a:p>
          <a:p>
            <a:endParaRPr lang="en-IN" b="1" dirty="0"/>
          </a:p>
          <a:p>
            <a:r>
              <a:rPr lang="en-IN" dirty="0" smtClean="0"/>
              <a:t>.</a:t>
            </a:r>
            <a:endParaRPr lang="en-IN" dirty="0"/>
          </a:p>
          <a:p>
            <a:r>
              <a:rPr lang="en-IN" b="1" dirty="0"/>
              <a:t>Status of </a:t>
            </a:r>
            <a:r>
              <a:rPr lang="en-IN" b="1" dirty="0" smtClean="0"/>
              <a:t>Application</a:t>
            </a:r>
            <a:endParaRPr lang="en-IN" b="1"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570" t="5156" r="32841" b="34203"/>
          <a:stretch/>
        </p:blipFill>
        <p:spPr bwMode="auto">
          <a:xfrm>
            <a:off x="152400" y="1411"/>
            <a:ext cx="8610600" cy="685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248400" y="304800"/>
            <a:ext cx="20574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smtClean="0"/>
              <a:t>      Make </a:t>
            </a:r>
            <a:r>
              <a:rPr lang="en-IN" b="1" dirty="0"/>
              <a:t>Payment</a:t>
            </a:r>
          </a:p>
          <a:p>
            <a:r>
              <a:rPr lang="en-IN" b="1" dirty="0" smtClean="0"/>
              <a:t>   </a:t>
            </a:r>
            <a:endParaRPr lang="en-IN" b="1" dirty="0"/>
          </a:p>
        </p:txBody>
      </p:sp>
      <p:cxnSp>
        <p:nvCxnSpPr>
          <p:cNvPr id="6" name="Straight Arrow Connector 5"/>
          <p:cNvCxnSpPr/>
          <p:nvPr/>
        </p:nvCxnSpPr>
        <p:spPr>
          <a:xfrm flipH="1">
            <a:off x="5029200" y="1555630"/>
            <a:ext cx="1524000" cy="514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Left Arrow 10"/>
          <p:cNvSpPr/>
          <p:nvPr/>
        </p:nvSpPr>
        <p:spPr>
          <a:xfrm>
            <a:off x="5715000" y="6172200"/>
            <a:ext cx="1219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Callout 12"/>
          <p:cNvSpPr/>
          <p:nvPr/>
        </p:nvSpPr>
        <p:spPr>
          <a:xfrm>
            <a:off x="7048500" y="4267200"/>
            <a:ext cx="1714500" cy="1828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application will be forward to concerned department</a:t>
            </a:r>
          </a:p>
        </p:txBody>
      </p:sp>
    </p:spTree>
    <p:extLst>
      <p:ext uri="{BB962C8B-B14F-4D97-AF65-F5344CB8AC3E}">
        <p14:creationId xmlns:p14="http://schemas.microsoft.com/office/powerpoint/2010/main" val="3772067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Users\room\Desktop\Image-12-Maharashtra-Birth-Certificate.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765" b="4418"/>
          <a:stretch/>
        </p:blipFill>
        <p:spPr bwMode="auto">
          <a:xfrm>
            <a:off x="155574" y="130146"/>
            <a:ext cx="8988426"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5575" y="228600"/>
            <a:ext cx="6397625" cy="369332"/>
          </a:xfrm>
          <a:prstGeom prst="rect">
            <a:avLst/>
          </a:prstGeom>
        </p:spPr>
        <p:txBody>
          <a:bodyPr wrap="square">
            <a:spAutoFit/>
          </a:bodyPr>
          <a:lstStyle/>
          <a:p>
            <a:r>
              <a:rPr lang="en-IN" dirty="0"/>
              <a:t> </a:t>
            </a:r>
          </a:p>
        </p:txBody>
      </p:sp>
      <p:sp>
        <p:nvSpPr>
          <p:cNvPr id="4" name="Rectangular Callout 3"/>
          <p:cNvSpPr/>
          <p:nvPr/>
        </p:nvSpPr>
        <p:spPr>
          <a:xfrm>
            <a:off x="6858000" y="914400"/>
            <a:ext cx="2133599" cy="1828800"/>
          </a:xfrm>
          <a:prstGeom prst="wedgeRectCallout">
            <a:avLst>
              <a:gd name="adj1" fmla="val 4145"/>
              <a:gd name="adj2" fmla="val 1073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You can check status of the application by visiting the </a:t>
            </a:r>
            <a:r>
              <a:rPr lang="en-IN" dirty="0">
                <a:hlinkClick r:id="rId3"/>
              </a:rPr>
              <a:t>Apple </a:t>
            </a:r>
            <a:r>
              <a:rPr lang="en-IN" dirty="0" err="1">
                <a:hlinkClick r:id="rId3"/>
              </a:rPr>
              <a:t>sarkar</a:t>
            </a:r>
            <a:r>
              <a:rPr lang="en-IN" dirty="0">
                <a:hlinkClick r:id="rId3"/>
              </a:rPr>
              <a:t> page.</a:t>
            </a:r>
            <a:endParaRPr lang="en-IN" dirty="0"/>
          </a:p>
        </p:txBody>
      </p:sp>
    </p:spTree>
    <p:extLst>
      <p:ext uri="{BB962C8B-B14F-4D97-AF65-F5344CB8AC3E}">
        <p14:creationId xmlns:p14="http://schemas.microsoft.com/office/powerpoint/2010/main" val="71162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743200"/>
            <a:ext cx="7315200" cy="1200329"/>
          </a:xfrm>
          <a:prstGeom prst="rect">
            <a:avLst/>
          </a:prstGeom>
          <a:noFill/>
          <a:scene3d>
            <a:camera prst="orthographicFront"/>
            <a:lightRig rig="threePt" dir="t"/>
          </a:scene3d>
          <a:sp3d>
            <a:bevelT w="139700" h="139700" prst="divot"/>
          </a:sp3d>
        </p:spPr>
        <p:txBody>
          <a:bodyPr wrap="square" rtlCol="0">
            <a:spAutoFit/>
          </a:bodyPr>
          <a:lstStyle/>
          <a:p>
            <a:r>
              <a:rPr lang="en-IN" sz="7200" dirty="0" smtClean="0"/>
              <a:t>     THANK YOU!</a:t>
            </a:r>
            <a:endParaRPr lang="en-IN" sz="7200" dirty="0"/>
          </a:p>
        </p:txBody>
      </p:sp>
      <p:sp>
        <p:nvSpPr>
          <p:cNvPr id="3" name="Smiley Face 2"/>
          <p:cNvSpPr/>
          <p:nvPr/>
        </p:nvSpPr>
        <p:spPr>
          <a:xfrm>
            <a:off x="4038600" y="4648200"/>
            <a:ext cx="1676400" cy="1295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C000"/>
              </a:solidFill>
            </a:endParaRPr>
          </a:p>
        </p:txBody>
      </p:sp>
    </p:spTree>
    <p:extLst>
      <p:ext uri="{BB962C8B-B14F-4D97-AF65-F5344CB8AC3E}">
        <p14:creationId xmlns:p14="http://schemas.microsoft.com/office/powerpoint/2010/main" val="3837118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4114800" cy="175432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Introduction</a:t>
            </a:r>
          </a:p>
          <a:p>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609600" y="2209800"/>
            <a:ext cx="7467600" cy="4524315"/>
          </a:xfrm>
          <a:prstGeom prst="rect">
            <a:avLst/>
          </a:prstGeom>
        </p:spPr>
        <p:txBody>
          <a:bodyPr wrap="square">
            <a:spAutoFit/>
          </a:bodyPr>
          <a:lstStyle/>
          <a:p>
            <a:r>
              <a:rPr lang="en-US" sz="2400" dirty="0" smtClean="0"/>
              <a:t>In India, every birth has to be registered with the concerned State Government. Birth certificate is an essential legal document issued by Government to record a person’s birth and identify them by name, place, date of birth and parentage. It is important for all citizens to obtain a birth certificate to avail various facilities provided by the Government. </a:t>
            </a:r>
          </a:p>
          <a:p>
            <a:r>
              <a:rPr lang="en-US" sz="2400" dirty="0" smtClean="0"/>
              <a:t>Registration of Birth &amp; Deaths Act, 1969 governs the procedure for registering birth and death in India. According to this registration act, every birth has to be registered with the concerned state Governments within 21 days of its occurrence.</a:t>
            </a:r>
            <a:endParaRPr lang="en-US" sz="24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5240"/>
            <a:ext cx="3200400"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881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895600"/>
          </a:xfrm>
        </p:spPr>
        <p:txBody>
          <a:bodyPr>
            <a:normAutofit/>
          </a:bodyPr>
          <a:lstStyle/>
          <a:p>
            <a:r>
              <a:rPr lang="en-US" b="1" dirty="0"/>
              <a:t>Registration of Birth &amp; Death Act, 1969</a:t>
            </a:r>
            <a:br>
              <a:rPr lang="en-US" b="1" dirty="0"/>
            </a:br>
            <a:endParaRPr lang="en-US" dirty="0"/>
          </a:p>
        </p:txBody>
      </p:sp>
      <p:sp>
        <p:nvSpPr>
          <p:cNvPr id="3" name="Content Placeholder 2"/>
          <p:cNvSpPr>
            <a:spLocks noGrp="1"/>
          </p:cNvSpPr>
          <p:nvPr>
            <p:ph idx="1"/>
          </p:nvPr>
        </p:nvSpPr>
        <p:spPr/>
        <p:txBody>
          <a:bodyPr/>
          <a:lstStyle/>
          <a:p>
            <a:r>
              <a:rPr lang="en-US" dirty="0"/>
              <a:t>Registration of Birth &amp; Deaths Act, 1969 governs the procedure for registering birth and death in India. According to this registration act, every birth has to be registered with the concerned state Governments within 21 days of its occurrence. Department issuing birth certificate in Maharashtra are given below:</a:t>
            </a:r>
          </a:p>
        </p:txBody>
      </p:sp>
    </p:spTree>
    <p:extLst>
      <p:ext uri="{BB962C8B-B14F-4D97-AF65-F5344CB8AC3E}">
        <p14:creationId xmlns:p14="http://schemas.microsoft.com/office/powerpoint/2010/main" val="2080845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7467600" cy="7602081"/>
          </a:xfrm>
          <a:prstGeom prst="rect">
            <a:avLst/>
          </a:prstGeom>
        </p:spPr>
        <p:txBody>
          <a:bodyPr wrap="square">
            <a:spAutoFit/>
          </a:bodyPr>
          <a:lstStyle/>
          <a:p>
            <a:r>
              <a:rPr lang="en-I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Concerned </a:t>
            </a:r>
            <a:r>
              <a:rPr lang="en-IN"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Authority</a:t>
            </a:r>
          </a:p>
          <a:p>
            <a:r>
              <a:rPr lang="en-IN" dirty="0" smtClean="0"/>
              <a:t>Birth </a:t>
            </a:r>
            <a:r>
              <a:rPr lang="en-IN" dirty="0"/>
              <a:t>Certificate is issued by the Municipal Corporation/Municipal Council in urban areas whereas in rural areas the authority is the </a:t>
            </a:r>
            <a:r>
              <a:rPr lang="en-IN" dirty="0" err="1"/>
              <a:t>Tehsildar</a:t>
            </a:r>
            <a:r>
              <a:rPr lang="en-IN" dirty="0"/>
              <a:t> at the </a:t>
            </a:r>
            <a:r>
              <a:rPr lang="en-IN" dirty="0" err="1"/>
              <a:t>Taluka</a:t>
            </a:r>
            <a:r>
              <a:rPr lang="en-IN" dirty="0"/>
              <a:t> level.</a:t>
            </a:r>
          </a:p>
          <a:p>
            <a:r>
              <a:rPr lang="en-IN" dirty="0"/>
              <a:t>The authority at the village level is the Gram Panchayat Office</a:t>
            </a:r>
            <a:r>
              <a:rPr lang="en-IN" dirty="0" smtClean="0"/>
              <a:t>.</a:t>
            </a:r>
          </a:p>
          <a:p>
            <a:endParaRPr lang="en-IN"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Eligibility</a:t>
            </a:r>
            <a:endParaRPr lang="en-IN"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IN" dirty="0"/>
              <a:t>Any Indian citizen.</a:t>
            </a:r>
          </a:p>
          <a:p>
            <a:r>
              <a:rPr lang="en-IN" dirty="0"/>
              <a:t> </a:t>
            </a:r>
          </a:p>
          <a:p>
            <a:r>
              <a:rPr lang="en-IN" dirty="0"/>
              <a:t> </a:t>
            </a:r>
          </a:p>
          <a:p>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Fees</a:t>
            </a:r>
            <a:endParaRPr lang="en-IN"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IN" dirty="0" smtClean="0"/>
              <a:t>Rs.20/- </a:t>
            </a:r>
            <a:r>
              <a:rPr lang="en-IN" dirty="0"/>
              <a:t>per copy </a:t>
            </a:r>
            <a:r>
              <a:rPr lang="en-IN" dirty="0" smtClean="0"/>
              <a:t> </a:t>
            </a:r>
            <a:r>
              <a:rPr lang="en-IN" dirty="0"/>
              <a:t>service charges </a:t>
            </a:r>
            <a:r>
              <a:rPr lang="en-IN" dirty="0" smtClean="0"/>
              <a:t>plus SGST and CGST.</a:t>
            </a:r>
            <a:endParaRPr lang="en-IN" dirty="0"/>
          </a:p>
          <a:p>
            <a:r>
              <a:rPr lang="en-IN" dirty="0"/>
              <a:t> </a:t>
            </a:r>
          </a:p>
          <a:p>
            <a:r>
              <a:rPr lang="en-IN" dirty="0"/>
              <a:t> </a:t>
            </a:r>
          </a:p>
          <a:p>
            <a:r>
              <a:rPr lang="en-IN"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Validity</a:t>
            </a:r>
            <a:endParaRPr lang="en-IN"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IN" dirty="0"/>
              <a:t>Your Birth Certificate is valid for Life Long</a:t>
            </a:r>
            <a:r>
              <a:rPr lang="en-IN" dirty="0" smtClean="0"/>
              <a:t>.</a:t>
            </a:r>
          </a:p>
          <a:p>
            <a:endParaRPr lang="en-IN" dirty="0" smtClean="0"/>
          </a:p>
          <a:p>
            <a:endParaRPr lang="en-IN" dirty="0" smtClean="0"/>
          </a:p>
          <a:p>
            <a:r>
              <a:rPr lang="en-IN"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Time Frame</a:t>
            </a:r>
          </a:p>
          <a:p>
            <a:r>
              <a:rPr lang="en-IN" dirty="0"/>
              <a:t>Maharashtra birth certificate will be issued within 5 days from the date of application.</a:t>
            </a:r>
          </a:p>
          <a:p>
            <a:endParaRPr lang="en-IN" dirty="0"/>
          </a:p>
          <a:p>
            <a:endParaRPr lang="en-IN" dirty="0"/>
          </a:p>
          <a:p>
            <a:r>
              <a:rPr lang="en-IN" dirty="0"/>
              <a:t> </a:t>
            </a:r>
          </a:p>
          <a:p>
            <a:endParaRPr lang="en-I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4005208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1"/>
            <a:ext cx="7772400" cy="1200329"/>
          </a:xfrm>
          <a:prstGeom prst="rect">
            <a:avLst/>
          </a:prstGeom>
        </p:spPr>
        <p:txBody>
          <a:bodyPr wrap="square">
            <a:spAutoFit/>
          </a:bodyPr>
          <a:lstStyle/>
          <a:p>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Documents Required</a:t>
            </a:r>
            <a:b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IN"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angle 2"/>
          <p:cNvSpPr/>
          <p:nvPr/>
        </p:nvSpPr>
        <p:spPr>
          <a:xfrm>
            <a:off x="152400" y="762000"/>
            <a:ext cx="8839200" cy="7078861"/>
          </a:xfrm>
          <a:prstGeom prst="rect">
            <a:avLst/>
          </a:prstGeom>
        </p:spPr>
        <p:txBody>
          <a:bodyPr wrap="square">
            <a:spAutoFit/>
          </a:bodyPr>
          <a:lstStyle/>
          <a:p>
            <a:r>
              <a:rPr lang="en-US" dirty="0" smtClean="0"/>
              <a:t>.</a:t>
            </a:r>
            <a:endParaRPr lang="en-US" dirty="0"/>
          </a:p>
          <a:p>
            <a:pPr marL="285750" indent="-285750">
              <a:buFont typeface="Wingdings" pitchFamily="2" charset="2"/>
              <a:buChar char="v"/>
            </a:pPr>
            <a:r>
              <a:rPr lang="en-US" sz="2800" dirty="0" smtClean="0"/>
              <a:t>Identity proof of the parents for verification</a:t>
            </a:r>
          </a:p>
          <a:p>
            <a:pPr marL="285750" indent="-285750">
              <a:buFont typeface="Wingdings" pitchFamily="2" charset="2"/>
              <a:buChar char="v"/>
            </a:pPr>
            <a:r>
              <a:rPr lang="en-US" sz="2800" dirty="0" smtClean="0"/>
              <a:t>Parent’s </a:t>
            </a:r>
            <a:r>
              <a:rPr lang="en-US" sz="2800" dirty="0"/>
              <a:t>marriage certificate</a:t>
            </a:r>
          </a:p>
          <a:p>
            <a:pPr marL="285750" indent="-285750">
              <a:buFont typeface="Wingdings" pitchFamily="2" charset="2"/>
              <a:buChar char="v"/>
            </a:pPr>
            <a:r>
              <a:rPr lang="en-US" sz="2800" dirty="0"/>
              <a:t>Letter from hospital – Proof of birth of child issued by the hospital where child is born</a:t>
            </a:r>
          </a:p>
          <a:p>
            <a:pPr marL="285750" indent="-285750">
              <a:buFont typeface="Wingdings" pitchFamily="2" charset="2"/>
              <a:buChar char="v"/>
            </a:pPr>
            <a:r>
              <a:rPr lang="en-US" sz="2800" dirty="0"/>
              <a:t>Parents’ birth certificate or SSC marks </a:t>
            </a:r>
            <a:r>
              <a:rPr lang="en-US" sz="2800" dirty="0" smtClean="0"/>
              <a:t>sheet</a:t>
            </a:r>
          </a:p>
          <a:p>
            <a:endParaRPr lang="en-US" sz="2800" dirty="0"/>
          </a:p>
          <a:p>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Concerned website </a:t>
            </a:r>
          </a:p>
          <a:p>
            <a:r>
              <a:rPr lang="en-IN" sz="2800" dirty="0">
                <a:solidFill>
                  <a:srgbClr val="002060"/>
                </a:solidFill>
                <a:hlinkClick r:id="rId2"/>
              </a:rPr>
              <a:t>https://</a:t>
            </a:r>
            <a:r>
              <a:rPr lang="en-IN" sz="2800" dirty="0" smtClean="0">
                <a:solidFill>
                  <a:srgbClr val="002060"/>
                </a:solidFill>
                <a:hlinkClick r:id="rId2"/>
              </a:rPr>
              <a:t>aaplesarkar.mahaonline.gov.in/en</a:t>
            </a:r>
            <a:endParaRPr lang="en-IN" sz="2800" dirty="0" smtClean="0">
              <a:solidFill>
                <a:srgbClr val="002060"/>
              </a:solidFill>
            </a:endParaRPr>
          </a:p>
          <a:p>
            <a:r>
              <a:rPr lang="en-IN" sz="2800" dirty="0">
                <a:solidFill>
                  <a:srgbClr val="002060"/>
                </a:solidFill>
              </a:rPr>
              <a:t/>
            </a:r>
            <a:br>
              <a:rPr lang="en-IN" sz="2800" dirty="0">
                <a:solidFill>
                  <a:srgbClr val="002060"/>
                </a:solidFill>
              </a:rPr>
            </a:br>
            <a:r>
              <a:rPr lang="en-IN" sz="2800" dirty="0">
                <a:solidFill>
                  <a:srgbClr val="002060"/>
                </a:solidFill>
                <a:hlinkClick r:id="rId3"/>
              </a:rPr>
              <a:t>http://</a:t>
            </a:r>
            <a:r>
              <a:rPr lang="en-IN" sz="2800" dirty="0" smtClean="0">
                <a:solidFill>
                  <a:srgbClr val="002060"/>
                </a:solidFill>
                <a:hlinkClick r:id="rId3"/>
              </a:rPr>
              <a:t>crsorgi.gov.in/web/index.php/auth/login</a:t>
            </a:r>
            <a:endParaRPr lang="en-IN" sz="2800" dirty="0" smtClean="0">
              <a:solidFill>
                <a:srgbClr val="002060"/>
              </a:solidFill>
            </a:endParaRPr>
          </a:p>
          <a:p>
            <a:r>
              <a:rPr lang="en-IN" sz="2800" dirty="0">
                <a:solidFill>
                  <a:srgbClr val="002060"/>
                </a:solidFill>
              </a:rPr>
              <a:t/>
            </a:r>
            <a:br>
              <a:rPr lang="en-IN" sz="2800" dirty="0">
                <a:solidFill>
                  <a:srgbClr val="002060"/>
                </a:solidFill>
              </a:rPr>
            </a:br>
            <a:r>
              <a:rPr lang="en-IN" sz="2800" dirty="0">
                <a:solidFill>
                  <a:srgbClr val="002060"/>
                </a:solidFill>
                <a:hlinkClick r:id="rId4"/>
              </a:rPr>
              <a:t>https://</a:t>
            </a:r>
            <a:r>
              <a:rPr lang="en-IN" sz="2800" dirty="0" smtClean="0">
                <a:solidFill>
                  <a:srgbClr val="002060"/>
                </a:solidFill>
                <a:hlinkClick r:id="rId4"/>
              </a:rPr>
              <a:t>portal.mcgm.gov.in/irj/portal/anonymous</a:t>
            </a:r>
            <a:endParaRPr lang="en-IN" sz="2800" dirty="0" smtClean="0">
              <a:solidFill>
                <a:srgbClr val="002060"/>
              </a:solidFill>
            </a:endParaRPr>
          </a:p>
          <a:p>
            <a:endParaRPr lang="en-IN" sz="2800" dirty="0" smtClean="0">
              <a:solidFill>
                <a:srgbClr val="002060"/>
              </a:solidFill>
            </a:endParaRPr>
          </a:p>
          <a:p>
            <a:endParaRPr lang="en-US" sz="2800" dirty="0"/>
          </a:p>
          <a:p>
            <a:pPr marL="285750" indent="-285750">
              <a:buFont typeface="Wingdings" pitchFamily="2" charset="2"/>
              <a:buChar char="§"/>
            </a:pPr>
            <a:endParaRPr lang="en-US" dirty="0" smtClean="0"/>
          </a:p>
          <a:p>
            <a:endParaRPr lang="en-US" b="1" dirty="0"/>
          </a:p>
        </p:txBody>
      </p:sp>
    </p:spTree>
    <p:extLst>
      <p:ext uri="{BB962C8B-B14F-4D97-AF65-F5344CB8AC3E}">
        <p14:creationId xmlns:p14="http://schemas.microsoft.com/office/powerpoint/2010/main" val="3279735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991600" cy="923330"/>
          </a:xfrm>
          <a:prstGeom prst="rect">
            <a:avLst/>
          </a:prstGeom>
        </p:spPr>
        <p:txBody>
          <a:bodyPr wrap="square">
            <a:spAutoFit/>
          </a:bodyPr>
          <a:lstStyle/>
          <a:p>
            <a:r>
              <a:rPr lang="en-IN" b="1" dirty="0"/>
              <a:t>Apply Birth Certificate through </a:t>
            </a:r>
            <a:r>
              <a:rPr lang="en-IN" b="1" dirty="0" smtClean="0"/>
              <a:t> </a:t>
            </a:r>
            <a:r>
              <a:rPr lang="en-IN" b="1" dirty="0"/>
              <a:t>Rural Development and Panchayat Raj </a:t>
            </a:r>
            <a:r>
              <a:rPr lang="en-IN" b="1" dirty="0" smtClean="0"/>
              <a:t>Department</a:t>
            </a:r>
          </a:p>
          <a:p>
            <a:endParaRPr lang="en-IN" b="1" dirty="0"/>
          </a:p>
          <a:p>
            <a:r>
              <a:rPr lang="en-IN" b="1" dirty="0" smtClean="0"/>
              <a:t>Step </a:t>
            </a:r>
            <a:r>
              <a:rPr lang="en-IN" b="1" dirty="0"/>
              <a:t>1:</a:t>
            </a:r>
            <a:r>
              <a:rPr lang="en-IN" dirty="0"/>
              <a:t> You need to visit </a:t>
            </a:r>
            <a:r>
              <a:rPr lang="en-IN" dirty="0" err="1">
                <a:hlinkClick r:id="rId2"/>
              </a:rPr>
              <a:t>Aaple</a:t>
            </a:r>
            <a:r>
              <a:rPr lang="en-IN" dirty="0">
                <a:hlinkClick r:id="rId2"/>
              </a:rPr>
              <a:t> </a:t>
            </a:r>
            <a:r>
              <a:rPr lang="en-IN" dirty="0" err="1">
                <a:hlinkClick r:id="rId2"/>
              </a:rPr>
              <a:t>sarkar</a:t>
            </a:r>
            <a:r>
              <a:rPr lang="en-IN" dirty="0">
                <a:hlinkClick r:id="rId2"/>
              </a:rPr>
              <a:t> website</a:t>
            </a:r>
            <a:r>
              <a:rPr lang="en-IN" dirty="0"/>
              <a:t> home page</a:t>
            </a:r>
            <a:r>
              <a:rPr lang="en-IN" dirty="0" smtClean="0"/>
              <a:t>.</a:t>
            </a:r>
            <a:endParaRPr lang="en-IN"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441" r="13688"/>
          <a:stretch/>
        </p:blipFill>
        <p:spPr bwMode="auto">
          <a:xfrm>
            <a:off x="0" y="1371600"/>
            <a:ext cx="9144000"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Alternate Process 2"/>
          <p:cNvSpPr/>
          <p:nvPr/>
        </p:nvSpPr>
        <p:spPr>
          <a:xfrm>
            <a:off x="1219200" y="1138253"/>
            <a:ext cx="2895600" cy="1143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Step 2:</a:t>
            </a:r>
            <a:r>
              <a:rPr lang="en-IN" dirty="0"/>
              <a:t> Select RTS option from the main page. </a:t>
            </a:r>
          </a:p>
        </p:txBody>
      </p:sp>
      <p:sp>
        <p:nvSpPr>
          <p:cNvPr id="8" name="Down Arrow 7"/>
          <p:cNvSpPr/>
          <p:nvPr/>
        </p:nvSpPr>
        <p:spPr>
          <a:xfrm>
            <a:off x="1600200" y="24384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1053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9256" t="9874" b="21559"/>
          <a:stretch/>
        </p:blipFill>
        <p:spPr bwMode="auto">
          <a:xfrm>
            <a:off x="228600" y="533400"/>
            <a:ext cx="8458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4572000" y="762000"/>
            <a:ext cx="2362200" cy="1600200"/>
          </a:xfrm>
          <a:prstGeom prst="wedgeRectCallout">
            <a:avLst>
              <a:gd name="adj1" fmla="val -17181"/>
              <a:gd name="adj2" fmla="val 98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If you are a new user, click on the register button </a:t>
            </a:r>
          </a:p>
        </p:txBody>
      </p:sp>
      <p:sp>
        <p:nvSpPr>
          <p:cNvPr id="4" name="Oval Callout 3"/>
          <p:cNvSpPr/>
          <p:nvPr/>
        </p:nvSpPr>
        <p:spPr>
          <a:xfrm>
            <a:off x="7086600" y="2057400"/>
            <a:ext cx="1905000" cy="1676400"/>
          </a:xfrm>
          <a:prstGeom prst="wedgeEllipseCallout">
            <a:avLst>
              <a:gd name="adj1" fmla="val -109135"/>
              <a:gd name="adj2" fmla="val 640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If you are </a:t>
            </a:r>
            <a:r>
              <a:rPr lang="en-IN" dirty="0" smtClean="0"/>
              <a:t>already registered, then login here. </a:t>
            </a:r>
            <a:endParaRPr lang="en-IN" dirty="0"/>
          </a:p>
        </p:txBody>
      </p:sp>
      <p:sp>
        <p:nvSpPr>
          <p:cNvPr id="5" name="TextBox 4"/>
          <p:cNvSpPr txBox="1"/>
          <p:nvPr/>
        </p:nvSpPr>
        <p:spPr>
          <a:xfrm>
            <a:off x="1219200" y="152400"/>
            <a:ext cx="1600200" cy="584775"/>
          </a:xfrm>
          <a:prstGeom prst="rect">
            <a:avLst/>
          </a:prstGeom>
          <a:noFill/>
        </p:spPr>
        <p:txBody>
          <a:bodyPr wrap="square" rtlCol="0">
            <a:spAutoFit/>
          </a:bodyPr>
          <a:lstStyle/>
          <a:p>
            <a:r>
              <a:rPr lang="en-IN" sz="3200" b="1" dirty="0" smtClean="0"/>
              <a:t>Step:3</a:t>
            </a:r>
            <a:endParaRPr lang="en-IN" sz="3200" b="1" dirty="0"/>
          </a:p>
        </p:txBody>
      </p:sp>
    </p:spTree>
    <p:extLst>
      <p:ext uri="{BB962C8B-B14F-4D97-AF65-F5344CB8AC3E}">
        <p14:creationId xmlns:p14="http://schemas.microsoft.com/office/powerpoint/2010/main" val="1381708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0314" t="17717" r="22846" b="10658"/>
          <a:stretch/>
        </p:blipFill>
        <p:spPr bwMode="auto">
          <a:xfrm>
            <a:off x="228600" y="15240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324600" y="685800"/>
            <a:ext cx="2209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Here two option are available for creating user profile.</a:t>
            </a:r>
            <a:endParaRPr lang="en-IN" dirty="0"/>
          </a:p>
        </p:txBody>
      </p:sp>
      <p:sp>
        <p:nvSpPr>
          <p:cNvPr id="4" name="Rounded Rectangular Callout 3"/>
          <p:cNvSpPr/>
          <p:nvPr/>
        </p:nvSpPr>
        <p:spPr>
          <a:xfrm>
            <a:off x="1295400" y="152400"/>
            <a:ext cx="1828800" cy="990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We are using first option.</a:t>
            </a:r>
            <a:endParaRPr lang="en-IN" dirty="0"/>
          </a:p>
        </p:txBody>
      </p:sp>
      <p:cxnSp>
        <p:nvCxnSpPr>
          <p:cNvPr id="6" name="Straight Arrow Connector 5"/>
          <p:cNvCxnSpPr/>
          <p:nvPr/>
        </p:nvCxnSpPr>
        <p:spPr>
          <a:xfrm flipH="1">
            <a:off x="2286000" y="990600"/>
            <a:ext cx="419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800600" y="990600"/>
            <a:ext cx="1676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Flowchart: Alternate Process 11"/>
          <p:cNvSpPr/>
          <p:nvPr/>
        </p:nvSpPr>
        <p:spPr>
          <a:xfrm>
            <a:off x="6471249" y="2718758"/>
            <a:ext cx="1752600" cy="1219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Here fill the information correctly.</a:t>
            </a:r>
            <a:endParaRPr lang="en-IN" dirty="0"/>
          </a:p>
        </p:txBody>
      </p:sp>
      <p:sp>
        <p:nvSpPr>
          <p:cNvPr id="13" name="Rectangle 12"/>
          <p:cNvSpPr/>
          <p:nvPr/>
        </p:nvSpPr>
        <p:spPr>
          <a:xfrm>
            <a:off x="6324600" y="4495800"/>
            <a:ext cx="24384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After filling details you will get the confirmation massage of profile created successfully.</a:t>
            </a:r>
            <a:endParaRPr lang="en-IN" dirty="0"/>
          </a:p>
        </p:txBody>
      </p:sp>
      <p:cxnSp>
        <p:nvCxnSpPr>
          <p:cNvPr id="5" name="Straight Arrow Connector 4"/>
          <p:cNvCxnSpPr/>
          <p:nvPr/>
        </p:nvCxnSpPr>
        <p:spPr>
          <a:xfrm flipH="1">
            <a:off x="2438400" y="3810000"/>
            <a:ext cx="4032849"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020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458200" cy="646331"/>
          </a:xfrm>
          <a:prstGeom prst="rect">
            <a:avLst/>
          </a:prstGeom>
        </p:spPr>
        <p:txBody>
          <a:bodyPr wrap="square">
            <a:spAutoFit/>
          </a:bodyPr>
          <a:lstStyle/>
          <a:p>
            <a:endParaRPr lang="en-IN" b="1" dirty="0"/>
          </a:p>
          <a:p>
            <a:endParaRPr lang="en-IN" dirty="0"/>
          </a:p>
        </p:txBody>
      </p:sp>
      <p:pic>
        <p:nvPicPr>
          <p:cNvPr id="4" name="Picture 3"/>
          <p:cNvPicPr/>
          <p:nvPr/>
        </p:nvPicPr>
        <p:blipFill rotWithShape="1">
          <a:blip r:embed="rId2"/>
          <a:srcRect t="6315" r="1435" b="3384"/>
          <a:stretch/>
        </p:blipFill>
        <p:spPr>
          <a:xfrm>
            <a:off x="1981200" y="2667000"/>
            <a:ext cx="6705600" cy="4114800"/>
          </a:xfrm>
          <a:prstGeom prst="rect">
            <a:avLst/>
          </a:prstGeom>
        </p:spPr>
      </p:pic>
      <p:sp>
        <p:nvSpPr>
          <p:cNvPr id="3" name="Rounded Rectangle 2"/>
          <p:cNvSpPr/>
          <p:nvPr/>
        </p:nvSpPr>
        <p:spPr>
          <a:xfrm>
            <a:off x="381000" y="152400"/>
            <a:ext cx="42291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b="1" dirty="0">
                <a:solidFill>
                  <a:prstClr val="black"/>
                </a:solidFill>
              </a:rPr>
              <a:t>Step 4:</a:t>
            </a:r>
            <a:r>
              <a:rPr lang="en-IN" dirty="0">
                <a:solidFill>
                  <a:prstClr val="black"/>
                </a:solidFill>
              </a:rPr>
              <a:t> Login to the portal using username and password to apply for a birth certificate.</a:t>
            </a:r>
          </a:p>
        </p:txBody>
      </p:sp>
      <p:pic>
        <p:nvPicPr>
          <p:cNvPr id="5" name="Picture 4"/>
          <p:cNvPicPr/>
          <p:nvPr/>
        </p:nvPicPr>
        <p:blipFill rotWithShape="1">
          <a:blip r:embed="rId3"/>
          <a:srcRect l="63406" t="29882" r="12796" b="19822"/>
          <a:stretch/>
        </p:blipFill>
        <p:spPr bwMode="auto">
          <a:xfrm>
            <a:off x="5334000" y="76200"/>
            <a:ext cx="2895600" cy="2590800"/>
          </a:xfrm>
          <a:prstGeom prst="rect">
            <a:avLst/>
          </a:prstGeom>
          <a:ln>
            <a:noFill/>
          </a:ln>
          <a:extLst>
            <a:ext uri="{53640926-AAD7-44D8-BBD7-CCE9431645EC}">
              <a14:shadowObscured xmlns:a14="http://schemas.microsoft.com/office/drawing/2010/main"/>
            </a:ext>
          </a:extLst>
        </p:spPr>
      </p:pic>
      <p:cxnSp>
        <p:nvCxnSpPr>
          <p:cNvPr id="7" name="Straight Arrow Connector 6"/>
          <p:cNvCxnSpPr/>
          <p:nvPr/>
        </p:nvCxnSpPr>
        <p:spPr>
          <a:xfrm>
            <a:off x="4724400" y="12954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Flowchart: Alternate Process 7"/>
          <p:cNvSpPr/>
          <p:nvPr/>
        </p:nvSpPr>
        <p:spPr>
          <a:xfrm>
            <a:off x="76200" y="1981200"/>
            <a:ext cx="2743200"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After login this page open</a:t>
            </a:r>
            <a:endParaRPr lang="en-IN" dirty="0"/>
          </a:p>
        </p:txBody>
      </p:sp>
      <p:cxnSp>
        <p:nvCxnSpPr>
          <p:cNvPr id="10" name="Straight Arrow Connector 9"/>
          <p:cNvCxnSpPr/>
          <p:nvPr/>
        </p:nvCxnSpPr>
        <p:spPr>
          <a:xfrm>
            <a:off x="2895600" y="2209800"/>
            <a:ext cx="990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6158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475</TotalTime>
  <Words>421</Words>
  <Application>Microsoft Office PowerPoint</Application>
  <PresentationFormat>On-screen Show (4:3)</PresentationFormat>
  <Paragraphs>86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APPLY FOR BIRTH CERTIFICATE ONLINE. </vt:lpstr>
      <vt:lpstr>PowerPoint Presentation</vt:lpstr>
      <vt:lpstr>Registration of Birth &amp; Death Act, 1969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PROCESS FOR BIRTH CERTIFICATE</dc:title>
  <dc:creator>CitLab-2-27</dc:creator>
  <cp:lastModifiedBy>room</cp:lastModifiedBy>
  <cp:revision>58</cp:revision>
  <dcterms:created xsi:type="dcterms:W3CDTF">2006-08-16T00:00:00Z</dcterms:created>
  <dcterms:modified xsi:type="dcterms:W3CDTF">2019-11-04T16:36:58Z</dcterms:modified>
</cp:coreProperties>
</file>