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61" r:id="rId4"/>
    <p:sldId id="262" r:id="rId5"/>
    <p:sldId id="263" r:id="rId6"/>
    <p:sldId id="264" r:id="rId7"/>
    <p:sldId id="265" r:id="rId8"/>
    <p:sldId id="266" r:id="rId9"/>
    <p:sldId id="267" r:id="rId10"/>
    <p:sldId id="272" r:id="rId11"/>
    <p:sldId id="273" r:id="rId12"/>
    <p:sldId id="278" r:id="rId13"/>
    <p:sldId id="271" r:id="rId14"/>
    <p:sldId id="286" r:id="rId15"/>
    <p:sldId id="287" r:id="rId16"/>
    <p:sldId id="288" r:id="rId17"/>
    <p:sldId id="289" r:id="rId18"/>
    <p:sldId id="283"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BD331-0977-428A-9ECC-AB9D902B9C46}" type="datetimeFigureOut">
              <a:rPr lang="en-US" smtClean="0"/>
              <a:t>6/4/2019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85A00-1B19-40F2-A3F1-86EB9A9BE49D}" type="slidenum">
              <a:rPr lang="en-US" smtClean="0"/>
              <a:t>‹#›</a:t>
            </a:fld>
            <a:endParaRPr lang="en-US"/>
          </a:p>
        </p:txBody>
      </p:sp>
    </p:spTree>
    <p:extLst>
      <p:ext uri="{BB962C8B-B14F-4D97-AF65-F5344CB8AC3E}">
        <p14:creationId xmlns:p14="http://schemas.microsoft.com/office/powerpoint/2010/main" val="186104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 woman</a:t>
            </a:r>
            <a:endParaRPr lang="en-US" dirty="0"/>
          </a:p>
        </p:txBody>
      </p:sp>
      <p:sp>
        <p:nvSpPr>
          <p:cNvPr id="4" name="Slide Number Placeholder 3"/>
          <p:cNvSpPr>
            <a:spLocks noGrp="1"/>
          </p:cNvSpPr>
          <p:nvPr>
            <p:ph type="sldNum" sz="quarter" idx="10"/>
          </p:nvPr>
        </p:nvSpPr>
        <p:spPr/>
        <p:txBody>
          <a:bodyPr/>
          <a:lstStyle/>
          <a:p>
            <a:fld id="{B2D85A00-1B19-40F2-A3F1-86EB9A9BE49D}" type="slidenum">
              <a:rPr lang="en-US" smtClean="0"/>
              <a:t>2</a:t>
            </a:fld>
            <a:endParaRPr lang="en-US"/>
          </a:p>
        </p:txBody>
      </p:sp>
    </p:spTree>
    <p:extLst>
      <p:ext uri="{BB962C8B-B14F-4D97-AF65-F5344CB8AC3E}">
        <p14:creationId xmlns:p14="http://schemas.microsoft.com/office/powerpoint/2010/main" val="3059258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reasons </a:t>
            </a:r>
            <a:r>
              <a:rPr lang="en-US" baseline="0" dirty="0" smtClean="0"/>
              <a:t>not be demanded for asking for information?</a:t>
            </a:r>
            <a:endParaRPr lang="en-US" dirty="0"/>
          </a:p>
        </p:txBody>
      </p:sp>
      <p:sp>
        <p:nvSpPr>
          <p:cNvPr id="4" name="Slide Number Placeholder 3"/>
          <p:cNvSpPr>
            <a:spLocks noGrp="1"/>
          </p:cNvSpPr>
          <p:nvPr>
            <p:ph type="sldNum" sz="quarter" idx="10"/>
          </p:nvPr>
        </p:nvSpPr>
        <p:spPr/>
        <p:txBody>
          <a:bodyPr/>
          <a:lstStyle/>
          <a:p>
            <a:fld id="{B2D85A00-1B19-40F2-A3F1-86EB9A9BE49D}" type="slidenum">
              <a:rPr lang="en-US" smtClean="0"/>
              <a:t>5</a:t>
            </a:fld>
            <a:endParaRPr lang="en-US"/>
          </a:p>
        </p:txBody>
      </p:sp>
    </p:spTree>
    <p:extLst>
      <p:ext uri="{BB962C8B-B14F-4D97-AF65-F5344CB8AC3E}">
        <p14:creationId xmlns:p14="http://schemas.microsoft.com/office/powerpoint/2010/main" val="1048579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8 (1) (j) Income tax</a:t>
            </a:r>
            <a:r>
              <a:rPr lang="en-US" baseline="0" dirty="0" smtClean="0"/>
              <a:t> returns.</a:t>
            </a:r>
            <a:endParaRPr lang="en-US" dirty="0"/>
          </a:p>
        </p:txBody>
      </p:sp>
      <p:sp>
        <p:nvSpPr>
          <p:cNvPr id="4" name="Slide Number Placeholder 3"/>
          <p:cNvSpPr>
            <a:spLocks noGrp="1"/>
          </p:cNvSpPr>
          <p:nvPr>
            <p:ph type="sldNum" sz="quarter" idx="10"/>
          </p:nvPr>
        </p:nvSpPr>
        <p:spPr/>
        <p:txBody>
          <a:bodyPr/>
          <a:lstStyle/>
          <a:p>
            <a:fld id="{B2D85A00-1B19-40F2-A3F1-86EB9A9BE49D}" type="slidenum">
              <a:rPr lang="en-US" smtClean="0"/>
              <a:t>8</a:t>
            </a:fld>
            <a:endParaRPr lang="en-US"/>
          </a:p>
        </p:txBody>
      </p:sp>
    </p:spTree>
    <p:extLst>
      <p:ext uri="{BB962C8B-B14F-4D97-AF65-F5344CB8AC3E}">
        <p14:creationId xmlns:p14="http://schemas.microsoft.com/office/powerpoint/2010/main" val="2400689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397F738E-BA25-4B4A-A6FF-9623E066C4A4}" type="slidenum">
              <a:rPr lang="en-US" smtClean="0"/>
              <a:pPr/>
              <a:t>18</a:t>
            </a:fld>
            <a:endParaRPr lang="en-US" smtClean="0"/>
          </a:p>
        </p:txBody>
      </p:sp>
      <p:sp>
        <p:nvSpPr>
          <p:cNvPr id="59395" name="Rectangle 2"/>
          <p:cNvSpPr>
            <a:spLocks noGrp="1" noRot="1" noChangeAspect="1" noChangeArrowheads="1" noTextEdit="1"/>
          </p:cNvSpPr>
          <p:nvPr>
            <p:ph type="sldImg"/>
          </p:nvPr>
        </p:nvSpPr>
        <p:spPr>
          <a:xfrm>
            <a:off x="1143000" y="685800"/>
            <a:ext cx="4572000" cy="3429000"/>
          </a:xfrm>
          <a:ln/>
        </p:spPr>
      </p:sp>
      <p:sp>
        <p:nvSpPr>
          <p:cNvPr id="59396" name="Rectangle 3"/>
          <p:cNvSpPr>
            <a:spLocks noGrp="1" noChangeArrowheads="1"/>
          </p:cNvSpPr>
          <p:nvPr>
            <p:ph type="body" idx="1"/>
          </p:nvPr>
        </p:nvSpPr>
        <p:spPr>
          <a:noFill/>
        </p:spPr>
        <p:txBody>
          <a:bodyPr/>
          <a:lstStyle/>
          <a:p>
            <a:pPr eaLnBrk="1" hangingPunct="1"/>
            <a:endParaRPr lang="en-IN" smtClean="0"/>
          </a:p>
        </p:txBody>
      </p:sp>
    </p:spTree>
    <p:extLst>
      <p:ext uri="{BB962C8B-B14F-4D97-AF65-F5344CB8AC3E}">
        <p14:creationId xmlns:p14="http://schemas.microsoft.com/office/powerpoint/2010/main" val="2514310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0569DF02-43D7-44B6-B590-8DF20F74E01B}" type="slidenum">
              <a:rPr lang="en-US" smtClean="0"/>
              <a:pPr/>
              <a:t>19</a:t>
            </a:fld>
            <a:endParaRPr lang="en-US" smtClean="0"/>
          </a:p>
        </p:txBody>
      </p:sp>
      <p:sp>
        <p:nvSpPr>
          <p:cNvPr id="60419" name="Rectangle 2"/>
          <p:cNvSpPr>
            <a:spLocks noGrp="1" noRot="1" noChangeAspect="1" noChangeArrowheads="1" noTextEdit="1"/>
          </p:cNvSpPr>
          <p:nvPr>
            <p:ph type="sldImg"/>
          </p:nvPr>
        </p:nvSpPr>
        <p:spPr>
          <a:xfrm>
            <a:off x="1143000" y="685800"/>
            <a:ext cx="4572000" cy="3429000"/>
          </a:xfrm>
          <a:ln/>
        </p:spPr>
      </p:sp>
      <p:sp>
        <p:nvSpPr>
          <p:cNvPr id="60420" name="Rectangle 3"/>
          <p:cNvSpPr>
            <a:spLocks noGrp="1" noChangeArrowheads="1"/>
          </p:cNvSpPr>
          <p:nvPr>
            <p:ph type="body" idx="1"/>
          </p:nvPr>
        </p:nvSpPr>
        <p:spPr>
          <a:noFill/>
        </p:spPr>
        <p:txBody>
          <a:bodyPr/>
          <a:lstStyle/>
          <a:p>
            <a:pPr eaLnBrk="1" hangingPunct="1"/>
            <a:endParaRPr lang="en-IN" smtClean="0"/>
          </a:p>
        </p:txBody>
      </p:sp>
    </p:spTree>
    <p:extLst>
      <p:ext uri="{BB962C8B-B14F-4D97-AF65-F5344CB8AC3E}">
        <p14:creationId xmlns:p14="http://schemas.microsoft.com/office/powerpoint/2010/main" val="52954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1E72DCBB-4A08-49B5-A06F-02341C1FEC73}" type="slidenum">
              <a:rPr lang="en-US" smtClean="0"/>
              <a:pPr/>
              <a:t>20</a:t>
            </a:fld>
            <a:endParaRPr lang="en-US" smtClean="0"/>
          </a:p>
        </p:txBody>
      </p:sp>
      <p:sp>
        <p:nvSpPr>
          <p:cNvPr id="61443" name="Rectangle 2"/>
          <p:cNvSpPr>
            <a:spLocks noGrp="1" noRot="1" noChangeAspect="1" noChangeArrowheads="1" noTextEdit="1"/>
          </p:cNvSpPr>
          <p:nvPr>
            <p:ph type="sldImg"/>
          </p:nvPr>
        </p:nvSpPr>
        <p:spPr>
          <a:xfrm>
            <a:off x="1143000" y="685800"/>
            <a:ext cx="4572000" cy="3429000"/>
          </a:xfrm>
          <a:ln/>
        </p:spPr>
      </p:sp>
      <p:sp>
        <p:nvSpPr>
          <p:cNvPr id="61444" name="Rectangle 3"/>
          <p:cNvSpPr>
            <a:spLocks noGrp="1" noChangeArrowheads="1"/>
          </p:cNvSpPr>
          <p:nvPr>
            <p:ph type="body" idx="1"/>
          </p:nvPr>
        </p:nvSpPr>
        <p:spPr>
          <a:noFill/>
        </p:spPr>
        <p:txBody>
          <a:bodyPr/>
          <a:lstStyle/>
          <a:p>
            <a:pPr eaLnBrk="1" hangingPunct="1"/>
            <a:endParaRPr lang="en-IN" smtClean="0"/>
          </a:p>
        </p:txBody>
      </p:sp>
    </p:spTree>
    <p:extLst>
      <p:ext uri="{BB962C8B-B14F-4D97-AF65-F5344CB8AC3E}">
        <p14:creationId xmlns:p14="http://schemas.microsoft.com/office/powerpoint/2010/main" val="296844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6/4/2019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6/4/2019</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000" dirty="0"/>
              <a:t>“</a:t>
            </a:r>
            <a:r>
              <a:rPr lang="en-IN" sz="4000" b="1" dirty="0"/>
              <a:t>New Dimension in Governance-Right to Information Act 2005</a:t>
            </a:r>
            <a:r>
              <a:rPr lang="en-IN" sz="4000" dirty="0"/>
              <a:t>”</a:t>
            </a:r>
            <a:r>
              <a:rPr lang="en-US" sz="4000" dirty="0" smtClean="0"/>
              <a:t> </a:t>
            </a:r>
            <a:endParaRPr lang="en-US" sz="4000" dirty="0"/>
          </a:p>
        </p:txBody>
      </p:sp>
      <p:sp>
        <p:nvSpPr>
          <p:cNvPr id="3" name="Subtitle 2"/>
          <p:cNvSpPr>
            <a:spLocks noGrp="1"/>
          </p:cNvSpPr>
          <p:nvPr>
            <p:ph type="subTitle" idx="1"/>
          </p:nvPr>
        </p:nvSpPr>
        <p:spPr/>
        <p:txBody>
          <a:bodyPr>
            <a:normAutofit/>
          </a:bodyPr>
          <a:lstStyle/>
          <a:p>
            <a:r>
              <a:rPr lang="en-US" sz="2800" dirty="0" smtClean="0"/>
              <a:t>shailesh </a:t>
            </a:r>
            <a:r>
              <a:rPr lang="en-US" sz="2800" dirty="0" err="1" smtClean="0"/>
              <a:t>gandhi</a:t>
            </a:r>
            <a:endParaRPr lang="en-US" sz="2800" dirty="0"/>
          </a:p>
        </p:txBody>
      </p:sp>
    </p:spTree>
    <p:extLst>
      <p:ext uri="{BB962C8B-B14F-4D97-AF65-F5344CB8AC3E}">
        <p14:creationId xmlns:p14="http://schemas.microsoft.com/office/powerpoint/2010/main" val="1817561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11</a:t>
            </a:r>
            <a:endParaRPr lang="en-US" dirty="0"/>
          </a:p>
        </p:txBody>
      </p:sp>
      <p:sp>
        <p:nvSpPr>
          <p:cNvPr id="3" name="Content Placeholder 2"/>
          <p:cNvSpPr>
            <a:spLocks noGrp="1"/>
          </p:cNvSpPr>
          <p:nvPr>
            <p:ph idx="1"/>
          </p:nvPr>
        </p:nvSpPr>
        <p:spPr>
          <a:xfrm>
            <a:off x="304800" y="1219200"/>
            <a:ext cx="7772400" cy="5181600"/>
          </a:xfrm>
        </p:spPr>
        <p:txBody>
          <a:bodyPr>
            <a:normAutofit fontScale="92500" lnSpcReduction="10000"/>
          </a:bodyPr>
          <a:lstStyle/>
          <a:p>
            <a:r>
              <a:rPr lang="en-GB" dirty="0" smtClean="0"/>
              <a:t>(1) Where </a:t>
            </a:r>
            <a:r>
              <a:rPr lang="en-GB" dirty="0"/>
              <a:t>a Central Public Information Officer or the State Public Information Officer, as the case may be, </a:t>
            </a:r>
            <a:r>
              <a:rPr lang="en-GB" u="sng" dirty="0"/>
              <a:t>intends to disclose any information or record, or part thereof </a:t>
            </a:r>
            <a:r>
              <a:rPr lang="en-GB" dirty="0"/>
              <a:t>on a request made under this Act, which. relates to or has been supplied by a third party and </a:t>
            </a:r>
            <a:r>
              <a:rPr lang="en-GB" u="sng" dirty="0"/>
              <a:t>has been treated as confidential by that third party</a:t>
            </a:r>
            <a:r>
              <a:rPr lang="en-GB" dirty="0"/>
              <a:t>, the Central Public Information Officer or State Public Information Officer, as the case may be, shall, within five days from the receipt of the request, give a written notice to such third party of the request and of the fact that the Central Public Information Officer or State Public Information Officer, as the case may be, </a:t>
            </a:r>
            <a:r>
              <a:rPr lang="en-GB" u="sng" dirty="0"/>
              <a:t>intends to disclose the information </a:t>
            </a:r>
            <a:r>
              <a:rPr lang="en-GB" dirty="0"/>
              <a:t>or record, or part thereof, and invite the third party to make a submission in writing or orally, regarding whether the information should be disclosed, and </a:t>
            </a:r>
            <a:r>
              <a:rPr lang="en-GB" u="sng" dirty="0"/>
              <a:t>such submission of the third party shall be kept in view while taking a decision about disclosure of information</a:t>
            </a:r>
            <a:r>
              <a:rPr lang="en-GB" dirty="0"/>
              <a:t>:</a:t>
            </a:r>
            <a:endParaRPr lang="en-US" dirty="0"/>
          </a:p>
          <a:p>
            <a:r>
              <a:rPr lang="en-GB" dirty="0"/>
              <a:t>Provided that except in the case of trade or commercial secrets protected by law, disclosure may be allowed if the public interest in disclosure out weighs in importance any possible harm or injury to the interests of such third party.</a:t>
            </a:r>
            <a:endParaRPr lang="en-US" dirty="0"/>
          </a:p>
          <a:p>
            <a:endParaRPr lang="en-US" dirty="0"/>
          </a:p>
        </p:txBody>
      </p:sp>
    </p:spTree>
    <p:extLst>
      <p:ext uri="{BB962C8B-B14F-4D97-AF65-F5344CB8AC3E}">
        <p14:creationId xmlns:p14="http://schemas.microsoft.com/office/powerpoint/2010/main" val="144551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11</a:t>
            </a:r>
            <a:endParaRPr lang="en-US" dirty="0"/>
          </a:p>
        </p:txBody>
      </p:sp>
      <p:sp>
        <p:nvSpPr>
          <p:cNvPr id="3" name="Content Placeholder 2"/>
          <p:cNvSpPr>
            <a:spLocks noGrp="1"/>
          </p:cNvSpPr>
          <p:nvPr>
            <p:ph idx="1"/>
          </p:nvPr>
        </p:nvSpPr>
        <p:spPr>
          <a:xfrm>
            <a:off x="228600" y="1219200"/>
            <a:ext cx="7848600" cy="5410200"/>
          </a:xfrm>
        </p:spPr>
        <p:txBody>
          <a:bodyPr>
            <a:normAutofit fontScale="92500"/>
          </a:bodyPr>
          <a:lstStyle/>
          <a:p>
            <a:r>
              <a:rPr lang="en-GB" dirty="0"/>
              <a:t>(2) 	Where a notice is served by the Central Public Information Officer or State Public Information Officer, as the case may be, under sub-section (1) to a third party in respect of any information or record or part thereof, the third party shall, within ten days from the date of receipt of such notice, be given the opportunity to make representation against the proposed disclosure.</a:t>
            </a:r>
            <a:endParaRPr lang="en-US" dirty="0"/>
          </a:p>
          <a:p>
            <a:r>
              <a:rPr lang="en-GB" dirty="0"/>
              <a:t>(3) 	Notwithstanding anything contained in section 7, the Central Public Information Officer or State Public Information Officer, as the case may be, shall, within forty days after receipt of the request under section 6, if the third party has been given an opportunity to make representation under sub-section (2), </a:t>
            </a:r>
            <a:r>
              <a:rPr lang="en-GB" u="sng" dirty="0"/>
              <a:t>make a decision as to whether or not to disclose the information or record or part thereof and give in writing the notice of his decision to the third party.</a:t>
            </a:r>
            <a:endParaRPr lang="en-US" u="sng" dirty="0"/>
          </a:p>
          <a:p>
            <a:r>
              <a:rPr lang="en-GB" dirty="0"/>
              <a:t>(4) 	</a:t>
            </a:r>
            <a:r>
              <a:rPr lang="en-GB" u="sng" dirty="0"/>
              <a:t>A notice given under sub-section (3) shall include a statement that the third party to whom the notice is given is entitled to prefer an appeal under section 19 against the decision</a:t>
            </a:r>
            <a:r>
              <a:rPr lang="en-GB" dirty="0"/>
              <a:t>.</a:t>
            </a:r>
            <a:endParaRPr lang="en-US" dirty="0"/>
          </a:p>
          <a:p>
            <a:endParaRPr lang="en-US" dirty="0"/>
          </a:p>
        </p:txBody>
      </p:sp>
    </p:spTree>
    <p:extLst>
      <p:ext uri="{BB962C8B-B14F-4D97-AF65-F5344CB8AC3E}">
        <p14:creationId xmlns:p14="http://schemas.microsoft.com/office/powerpoint/2010/main" val="72736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34963" y="358775"/>
            <a:ext cx="2895600" cy="685800"/>
          </a:xfrm>
        </p:spPr>
        <p:txBody>
          <a:bodyPr/>
          <a:lstStyle/>
          <a:p>
            <a:pPr algn="l" eaLnBrk="1" hangingPunct="1"/>
            <a:r>
              <a:rPr lang="en-US" sz="4000" b="1" smtClean="0">
                <a:solidFill>
                  <a:srgbClr val="E46C0A"/>
                </a:solidFill>
                <a:latin typeface="Akzidenz Grotesk BE" pitchFamily="34" charset="0"/>
              </a:rPr>
              <a:t>Section 22</a:t>
            </a:r>
          </a:p>
        </p:txBody>
      </p:sp>
      <p:sp>
        <p:nvSpPr>
          <p:cNvPr id="26627" name="Content Placeholder 2"/>
          <p:cNvSpPr>
            <a:spLocks noGrp="1"/>
          </p:cNvSpPr>
          <p:nvPr>
            <p:ph idx="1"/>
          </p:nvPr>
        </p:nvSpPr>
        <p:spPr>
          <a:xfrm>
            <a:off x="457200" y="1371600"/>
            <a:ext cx="8229600" cy="4953000"/>
          </a:xfrm>
        </p:spPr>
        <p:txBody>
          <a:bodyPr/>
          <a:lstStyle/>
          <a:p>
            <a:pPr eaLnBrk="1" hangingPunct="1">
              <a:lnSpc>
                <a:spcPct val="150000"/>
              </a:lnSpc>
            </a:pPr>
            <a:r>
              <a:rPr lang="en-GB" sz="2800" smtClean="0">
                <a:solidFill>
                  <a:srgbClr val="262626"/>
                </a:solidFill>
                <a:latin typeface="NewsGoth Cn BT" pitchFamily="34" charset="0"/>
              </a:rPr>
              <a:t>The provisions of this Act shall have effect notwithstanding anything inconsistent therewith contained in the Official Secrets Act, 1923, and any other law for the time being in force or in any instrument having effect by virtue of any law other than this Act.</a:t>
            </a:r>
            <a:endParaRPr lang="en-US" sz="2800" smtClean="0">
              <a:solidFill>
                <a:srgbClr val="262626"/>
              </a:solidFill>
              <a:latin typeface="NewsGoth Cn BT" pitchFamily="34" charset="0"/>
            </a:endParaRPr>
          </a:p>
        </p:txBody>
      </p:sp>
      <p:sp>
        <p:nvSpPr>
          <p:cNvPr id="4" name="Slide Number Placeholder 3"/>
          <p:cNvSpPr>
            <a:spLocks noGrp="1"/>
          </p:cNvSpPr>
          <p:nvPr>
            <p:ph type="sldNum" sz="quarter" idx="12"/>
          </p:nvPr>
        </p:nvSpPr>
        <p:spPr>
          <a:extLst/>
        </p:spPr>
        <p:txBody>
          <a:bodyPr/>
          <a:lstStyle/>
          <a:p>
            <a:pPr>
              <a:defRPr/>
            </a:pPr>
            <a:fld id="{C70FBA90-0454-40D9-84B8-D6EC08DD9EDD}" type="slidenum">
              <a:rPr lang="en-IN"/>
              <a:pPr>
                <a:defRPr/>
              </a:pPr>
              <a:t>12</a:t>
            </a:fld>
            <a:endParaRPr lang="en-IN"/>
          </a:p>
        </p:txBody>
      </p:sp>
    </p:spTree>
    <p:extLst>
      <p:ext uri="{BB962C8B-B14F-4D97-AF65-F5344CB8AC3E}">
        <p14:creationId xmlns:p14="http://schemas.microsoft.com/office/powerpoint/2010/main" val="3441938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cases.</a:t>
            </a:r>
            <a:endParaRPr lang="en-US" dirty="0"/>
          </a:p>
        </p:txBody>
      </p:sp>
      <p:sp>
        <p:nvSpPr>
          <p:cNvPr id="3" name="Content Placeholder 2"/>
          <p:cNvSpPr>
            <a:spLocks noGrp="1"/>
          </p:cNvSpPr>
          <p:nvPr>
            <p:ph idx="1"/>
          </p:nvPr>
        </p:nvSpPr>
        <p:spPr/>
        <p:txBody>
          <a:bodyPr/>
          <a:lstStyle/>
          <a:p>
            <a:r>
              <a:rPr lang="en-US" dirty="0" smtClean="0"/>
              <a:t>President’s post retirement palace.</a:t>
            </a:r>
          </a:p>
          <a:p>
            <a:r>
              <a:rPr lang="en-US" dirty="0" err="1" smtClean="0"/>
              <a:t>Lalsingh</a:t>
            </a:r>
            <a:endParaRPr lang="en-US" dirty="0" smtClean="0"/>
          </a:p>
          <a:p>
            <a:r>
              <a:rPr lang="en-US" dirty="0" err="1" smtClean="0"/>
              <a:t>Vidya</a:t>
            </a:r>
            <a:r>
              <a:rPr lang="en-US" dirty="0" smtClean="0"/>
              <a:t> Vaidya</a:t>
            </a:r>
          </a:p>
          <a:p>
            <a:r>
              <a:rPr lang="en-US" dirty="0" smtClean="0"/>
              <a:t>IIT Bombay – Amit </a:t>
            </a:r>
            <a:r>
              <a:rPr lang="en-US" dirty="0" err="1" smtClean="0"/>
              <a:t>Jhaveri</a:t>
            </a:r>
            <a:endParaRPr lang="en-US" dirty="0" smtClean="0"/>
          </a:p>
          <a:p>
            <a:r>
              <a:rPr lang="en-US" dirty="0" smtClean="0"/>
              <a:t>DSSB</a:t>
            </a:r>
          </a:p>
          <a:p>
            <a:endParaRPr lang="en-US" dirty="0" smtClean="0"/>
          </a:p>
          <a:p>
            <a:endParaRPr lang="en-US" dirty="0"/>
          </a:p>
        </p:txBody>
      </p:sp>
    </p:spTree>
    <p:extLst>
      <p:ext uri="{BB962C8B-B14F-4D97-AF65-F5344CB8AC3E}">
        <p14:creationId xmlns:p14="http://schemas.microsoft.com/office/powerpoint/2010/main" val="2616376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8686800" cy="6629400"/>
          </a:xfrm>
        </p:spPr>
        <p:txBody>
          <a:bodyPr>
            <a:normAutofit fontScale="85000" lnSpcReduction="20000"/>
          </a:bodyPr>
          <a:lstStyle/>
          <a:p>
            <a:pPr marL="0" indent="0" algn="ctr">
              <a:buNone/>
            </a:pPr>
            <a:endParaRPr lang="en-IN" sz="3500" dirty="0" smtClean="0"/>
          </a:p>
          <a:p>
            <a:pPr algn="ctr"/>
            <a:r>
              <a:rPr lang="en-IN" sz="2800" dirty="0">
                <a:latin typeface="Helvetica"/>
                <a:ea typeface="Calibri"/>
                <a:cs typeface="Mangal"/>
              </a:rPr>
              <a:t>GOVERNMENT SERVANTS REGULATION OF TRANSFERS AND PREVENTION OF DELAY IN DISCHARGE OF OFFICIAL DUTIES </a:t>
            </a:r>
          </a:p>
          <a:p>
            <a:pPr algn="ctr"/>
            <a:r>
              <a:rPr lang="en-IN" sz="2800" dirty="0">
                <a:latin typeface="Helvetica"/>
                <a:ea typeface="Calibri"/>
                <a:cs typeface="Mangal"/>
              </a:rPr>
              <a:t>ACT, 21 of 2006 </a:t>
            </a:r>
          </a:p>
          <a:p>
            <a:pPr marL="114300" indent="0">
              <a:buNone/>
            </a:pPr>
            <a:endParaRPr lang="en-IN" sz="2800" dirty="0"/>
          </a:p>
          <a:p>
            <a:r>
              <a:rPr lang="en-IN" sz="2800" dirty="0" smtClean="0"/>
              <a:t>Section </a:t>
            </a:r>
            <a:r>
              <a:rPr lang="en-IN" sz="2800" dirty="0"/>
              <a:t>9: Generally most decisions should be taken in three levels</a:t>
            </a:r>
            <a:r>
              <a:rPr lang="en-IN" sz="2800" dirty="0" smtClean="0"/>
              <a:t>.</a:t>
            </a:r>
          </a:p>
          <a:p>
            <a:pPr marL="0" indent="0">
              <a:buNone/>
            </a:pPr>
            <a:endParaRPr lang="en-IN" sz="2800" dirty="0"/>
          </a:p>
          <a:p>
            <a:r>
              <a:rPr lang="en-IN" sz="2800" dirty="0"/>
              <a:t>Section 10: No file should remain with any officer for more than </a:t>
            </a:r>
            <a:r>
              <a:rPr lang="en-IN" sz="2800" dirty="0" smtClean="0"/>
              <a:t> 7 </a:t>
            </a:r>
            <a:r>
              <a:rPr lang="en-IN" sz="2800" dirty="0"/>
              <a:t>working days (about 10 </a:t>
            </a:r>
            <a:r>
              <a:rPr lang="en-IN" sz="2800" dirty="0" smtClean="0"/>
              <a:t>calendar </a:t>
            </a:r>
            <a:r>
              <a:rPr lang="en-IN" sz="2800" dirty="0"/>
              <a:t>days</a:t>
            </a:r>
            <a:r>
              <a:rPr lang="en-IN" sz="2800" dirty="0" smtClean="0"/>
              <a:t>).</a:t>
            </a:r>
          </a:p>
          <a:p>
            <a:pPr marL="0" indent="0">
              <a:buNone/>
            </a:pPr>
            <a:endParaRPr lang="en-IN" sz="2800" dirty="0"/>
          </a:p>
          <a:p>
            <a:r>
              <a:rPr lang="en-IN" sz="2800" dirty="0" smtClean="0"/>
              <a:t>For all </a:t>
            </a:r>
            <a:r>
              <a:rPr lang="en-IN" sz="2800" dirty="0"/>
              <a:t>files which do not require reference to any other </a:t>
            </a:r>
            <a:r>
              <a:rPr lang="en-IN" sz="2800" dirty="0" smtClean="0"/>
              <a:t>department, </a:t>
            </a:r>
            <a:r>
              <a:rPr lang="en-IN" sz="2800" dirty="0"/>
              <a:t>decision and necessary action should be taken within 45 days. </a:t>
            </a:r>
            <a:endParaRPr lang="en-IN" sz="2800" dirty="0" smtClean="0"/>
          </a:p>
          <a:p>
            <a:pPr marL="0" indent="0">
              <a:buNone/>
            </a:pPr>
            <a:endParaRPr lang="en-IN" sz="2800" dirty="0"/>
          </a:p>
          <a:p>
            <a:r>
              <a:rPr lang="en-IN" sz="2800" dirty="0"/>
              <a:t>If files have to </a:t>
            </a:r>
            <a:r>
              <a:rPr lang="en-IN" sz="2800" dirty="0" smtClean="0"/>
              <a:t>be referred </a:t>
            </a:r>
            <a:r>
              <a:rPr lang="en-IN" sz="2800" dirty="0"/>
              <a:t>to another department, decision and necessary action to be taken within three months.</a:t>
            </a:r>
          </a:p>
          <a:p>
            <a:endParaRPr lang="en-IN" dirty="0"/>
          </a:p>
        </p:txBody>
      </p:sp>
      <p:sp>
        <p:nvSpPr>
          <p:cNvPr id="2" name="Slide Number Placeholder 1"/>
          <p:cNvSpPr>
            <a:spLocks noGrp="1"/>
          </p:cNvSpPr>
          <p:nvPr>
            <p:ph type="sldNum" sz="quarter" idx="12"/>
          </p:nvPr>
        </p:nvSpPr>
        <p:spPr/>
        <p:txBody>
          <a:bodyPr/>
          <a:lstStyle/>
          <a:p>
            <a:fld id="{2A081FAB-F7D1-4CAD-B5A7-8CD169F3D082}" type="slidenum">
              <a:rPr lang="en-IN" smtClean="0"/>
              <a:t>14</a:t>
            </a:fld>
            <a:endParaRPr lang="en-IN"/>
          </a:p>
        </p:txBody>
      </p:sp>
    </p:spTree>
    <p:extLst>
      <p:ext uri="{BB962C8B-B14F-4D97-AF65-F5344CB8AC3E}">
        <p14:creationId xmlns:p14="http://schemas.microsoft.com/office/powerpoint/2010/main" val="1333479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70" y="105596"/>
            <a:ext cx="8229600" cy="5577483"/>
          </a:xfrm>
        </p:spPr>
        <p:txBody>
          <a:bodyPr>
            <a:noAutofit/>
          </a:bodyPr>
          <a:lstStyle/>
          <a:p>
            <a:r>
              <a:rPr lang="en-IN" sz="2800" dirty="0"/>
              <a:t>When a delay which violates these timelines is brought to the notice of the competent authority he must carry out a preliminary enquiry within 15 working days (about 20 days) .</a:t>
            </a:r>
          </a:p>
          <a:p>
            <a:r>
              <a:rPr lang="en-IN" sz="2800" dirty="0" smtClean="0"/>
              <a:t>Rule </a:t>
            </a:r>
            <a:r>
              <a:rPr lang="en-IN" sz="2800" dirty="0"/>
              <a:t>3 (6) “The concerned Head of Office, Department on noticing or being brought to his notice any dereliction in providing service and facilities will hold and complete the preliminary enquiry within fifteen working days. If it is found that the concerned officer or employee has shown habitual or </a:t>
            </a:r>
            <a:r>
              <a:rPr lang="en-IN" sz="2800" dirty="0" err="1"/>
              <a:t>willful</a:t>
            </a:r>
            <a:r>
              <a:rPr lang="en-IN" sz="2800" dirty="0"/>
              <a:t> or intentional delay or negligence in discharge of official duty, the recommendation of Departmental -Enquiry shall be forwarded to the Competent Authority. The Competent Authority shall issue order of departmental enquiry as per the relevant Rules,”</a:t>
            </a:r>
          </a:p>
          <a:p>
            <a:endParaRPr lang="en-IN" sz="2800" dirty="0"/>
          </a:p>
        </p:txBody>
      </p:sp>
      <p:sp>
        <p:nvSpPr>
          <p:cNvPr id="2" name="Slide Number Placeholder 1"/>
          <p:cNvSpPr>
            <a:spLocks noGrp="1"/>
          </p:cNvSpPr>
          <p:nvPr>
            <p:ph type="sldNum" sz="quarter" idx="12"/>
          </p:nvPr>
        </p:nvSpPr>
        <p:spPr/>
        <p:txBody>
          <a:bodyPr/>
          <a:lstStyle/>
          <a:p>
            <a:fld id="{2A081FAB-F7D1-4CAD-B5A7-8CD169F3D082}" type="slidenum">
              <a:rPr lang="en-IN" smtClean="0"/>
              <a:t>15</a:t>
            </a:fld>
            <a:endParaRPr lang="en-IN"/>
          </a:p>
        </p:txBody>
      </p:sp>
    </p:spTree>
    <p:extLst>
      <p:ext uri="{BB962C8B-B14F-4D97-AF65-F5344CB8AC3E}">
        <p14:creationId xmlns:p14="http://schemas.microsoft.com/office/powerpoint/2010/main" val="333972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5821363"/>
          </a:xfrm>
        </p:spPr>
        <p:txBody>
          <a:bodyPr>
            <a:noAutofit/>
          </a:bodyPr>
          <a:lstStyle/>
          <a:p>
            <a:pPr marL="0" indent="0">
              <a:buNone/>
            </a:pPr>
            <a:r>
              <a:rPr lang="en-IN" sz="3200" b="1" dirty="0" smtClean="0"/>
              <a:t>   Manual of Office Procedures: DOPT</a:t>
            </a:r>
          </a:p>
          <a:p>
            <a:pPr marL="0" indent="0">
              <a:buNone/>
            </a:pPr>
            <a:r>
              <a:rPr lang="en-IN" sz="3200" b="1" dirty="0" smtClean="0"/>
              <a:t>  September 2010 pg. 39. www.darpg.gov.in</a:t>
            </a:r>
          </a:p>
          <a:p>
            <a:r>
              <a:rPr lang="en-IN" sz="2800" dirty="0" smtClean="0"/>
              <a:t>“</a:t>
            </a:r>
            <a:r>
              <a:rPr lang="en-IN" sz="2800" dirty="0"/>
              <a:t>Prompt response to letters received</a:t>
            </a:r>
            <a:r>
              <a:rPr lang="en-IN" sz="2800" dirty="0" smtClean="0"/>
              <a:t>—</a:t>
            </a:r>
          </a:p>
          <a:p>
            <a:r>
              <a:rPr lang="en-IN" sz="2800" dirty="0" smtClean="0"/>
              <a:t> </a:t>
            </a:r>
            <a:r>
              <a:rPr lang="en-IN" sz="2800" dirty="0"/>
              <a:t>(1) Each communication received from a Member of Parliament, member of the public,  Recognized association or a public body will be acknowledged within 15 days, followed by a reply within the next 15 days of acknowledgement sent. </a:t>
            </a:r>
            <a:endParaRPr lang="en-IN" sz="2800" dirty="0" smtClean="0"/>
          </a:p>
          <a:p>
            <a:r>
              <a:rPr lang="en-IN" sz="2800" dirty="0" smtClean="0"/>
              <a:t>(</a:t>
            </a:r>
            <a:r>
              <a:rPr lang="en-IN" sz="2800" dirty="0"/>
              <a:t>2) Where (</a:t>
            </a:r>
            <a:r>
              <a:rPr lang="en-IN" sz="2800" dirty="0" err="1"/>
              <a:t>i</a:t>
            </a:r>
            <a:r>
              <a:rPr lang="en-IN" sz="2800" dirty="0"/>
              <a:t>) delay is anticipated in sending a final reply, or (ii) information has to be obtained from another Ministry or another office, an interim reply will be sent within a month (from the date of receipt) indicating the possible date by which a final reply can be given</a:t>
            </a:r>
            <a:r>
              <a:rPr lang="en-IN" sz="2800" dirty="0" smtClean="0"/>
              <a:t>.</a:t>
            </a:r>
            <a:endParaRPr lang="en-IN" sz="2800" dirty="0"/>
          </a:p>
        </p:txBody>
      </p:sp>
      <p:sp>
        <p:nvSpPr>
          <p:cNvPr id="2" name="Slide Number Placeholder 1"/>
          <p:cNvSpPr>
            <a:spLocks noGrp="1"/>
          </p:cNvSpPr>
          <p:nvPr>
            <p:ph type="sldNum" sz="quarter" idx="12"/>
          </p:nvPr>
        </p:nvSpPr>
        <p:spPr/>
        <p:txBody>
          <a:bodyPr/>
          <a:lstStyle/>
          <a:p>
            <a:fld id="{2A081FAB-F7D1-4CAD-B5A7-8CD169F3D082}" type="slidenum">
              <a:rPr lang="en-IN" smtClean="0"/>
              <a:t>16</a:t>
            </a:fld>
            <a:endParaRPr lang="en-IN"/>
          </a:p>
        </p:txBody>
      </p:sp>
    </p:spTree>
    <p:extLst>
      <p:ext uri="{BB962C8B-B14F-4D97-AF65-F5344CB8AC3E}">
        <p14:creationId xmlns:p14="http://schemas.microsoft.com/office/powerpoint/2010/main" val="934782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610600" cy="5973763"/>
          </a:xfrm>
        </p:spPr>
        <p:txBody>
          <a:bodyPr>
            <a:noAutofit/>
          </a:bodyPr>
          <a:lstStyle/>
          <a:p>
            <a:r>
              <a:rPr lang="en-IN" sz="2800" dirty="0"/>
              <a:t> (3) If any such communication is wrongly addressed to a department, it will be transferred promptly (within a week) to the appropriate department under intimation to the party concerned</a:t>
            </a:r>
            <a:r>
              <a:rPr lang="en-IN" sz="2800" dirty="0" smtClean="0"/>
              <a:t>.</a:t>
            </a:r>
          </a:p>
          <a:p>
            <a:r>
              <a:rPr lang="en-IN" sz="2800" dirty="0" smtClean="0"/>
              <a:t> </a:t>
            </a:r>
            <a:r>
              <a:rPr lang="en-IN" sz="2800" dirty="0"/>
              <a:t>(4) Where the request of a member of the public cannot be acceded to for any reason, reasons for not acceding to such a request should be given courteously</a:t>
            </a:r>
            <a:r>
              <a:rPr lang="en-IN" sz="2800" dirty="0" smtClean="0"/>
              <a:t>.</a:t>
            </a:r>
          </a:p>
          <a:p>
            <a:r>
              <a:rPr lang="en-IN" sz="2800" dirty="0" smtClean="0"/>
              <a:t> </a:t>
            </a:r>
            <a:r>
              <a:rPr lang="en-IN" sz="2800" dirty="0"/>
              <a:t>(5) As far as possible, requests from members of public, should be looked at from the user's Point of view and not solely from the point of view of what may be administratively convenient</a:t>
            </a:r>
          </a:p>
          <a:p>
            <a:endParaRPr lang="en-IN" sz="2800" dirty="0"/>
          </a:p>
        </p:txBody>
      </p:sp>
      <p:sp>
        <p:nvSpPr>
          <p:cNvPr id="2" name="Slide Number Placeholder 1"/>
          <p:cNvSpPr>
            <a:spLocks noGrp="1"/>
          </p:cNvSpPr>
          <p:nvPr>
            <p:ph type="sldNum" sz="quarter" idx="12"/>
          </p:nvPr>
        </p:nvSpPr>
        <p:spPr/>
        <p:txBody>
          <a:bodyPr/>
          <a:lstStyle/>
          <a:p>
            <a:fld id="{2A081FAB-F7D1-4CAD-B5A7-8CD169F3D082}" type="slidenum">
              <a:rPr lang="en-IN" smtClean="0"/>
              <a:t>17</a:t>
            </a:fld>
            <a:endParaRPr lang="en-IN"/>
          </a:p>
        </p:txBody>
      </p:sp>
    </p:spTree>
    <p:extLst>
      <p:ext uri="{BB962C8B-B14F-4D97-AF65-F5344CB8AC3E}">
        <p14:creationId xmlns:p14="http://schemas.microsoft.com/office/powerpoint/2010/main" val="340225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bharat.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1389063" y="3074988"/>
            <a:ext cx="6365875" cy="708025"/>
          </a:xfrm>
          <a:prstGeom prst="rect">
            <a:avLst/>
          </a:prstGeom>
          <a:noFill/>
        </p:spPr>
        <p:txBody>
          <a:bodyPr>
            <a:spAutoFit/>
          </a:bodyPr>
          <a:lstStyle/>
          <a:p>
            <a:pPr algn="ctr">
              <a:defRPr/>
            </a:pPr>
            <a:r>
              <a:rPr lang="en-AU" sz="4000" b="1" dirty="0" err="1">
                <a:solidFill>
                  <a:prstClr val="black"/>
                </a:solidFill>
                <a:latin typeface="NewsGoth" pitchFamily="34" charset="0"/>
                <a:ea typeface="+mj-ea"/>
                <a:cs typeface="+mj-cs"/>
              </a:rPr>
              <a:t>Mera</a:t>
            </a:r>
            <a:r>
              <a:rPr lang="en-AU" sz="4000" b="1" dirty="0">
                <a:solidFill>
                  <a:prstClr val="black"/>
                </a:solidFill>
                <a:latin typeface="NewsGoth" pitchFamily="34" charset="0"/>
                <a:ea typeface="+mj-ea"/>
                <a:cs typeface="+mj-cs"/>
              </a:rPr>
              <a:t> Bharat </a:t>
            </a:r>
            <a:r>
              <a:rPr lang="en-AU" sz="4000" b="1" dirty="0" err="1">
                <a:solidFill>
                  <a:prstClr val="black"/>
                </a:solidFill>
                <a:latin typeface="NewsGoth" pitchFamily="34" charset="0"/>
                <a:ea typeface="+mj-ea"/>
                <a:cs typeface="+mj-cs"/>
              </a:rPr>
              <a:t>Mahaan</a:t>
            </a:r>
            <a:r>
              <a:rPr lang="en-AU" sz="4000" b="1" dirty="0">
                <a:solidFill>
                  <a:prstClr val="black"/>
                </a:solidFill>
                <a:latin typeface="NewsGoth" pitchFamily="34" charset="0"/>
                <a:ea typeface="+mj-ea"/>
                <a:cs typeface="+mj-cs"/>
              </a:rPr>
              <a:t>…</a:t>
            </a:r>
            <a:endParaRPr lang="en-US" dirty="0"/>
          </a:p>
        </p:txBody>
      </p:sp>
    </p:spTree>
    <p:extLst>
      <p:ext uri="{BB962C8B-B14F-4D97-AF65-F5344CB8AC3E}">
        <p14:creationId xmlns:p14="http://schemas.microsoft.com/office/powerpoint/2010/main" val="41694444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 descr="bharat.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1198563" y="2767013"/>
            <a:ext cx="6746875" cy="1323975"/>
          </a:xfrm>
          <a:prstGeom prst="rect">
            <a:avLst/>
          </a:prstGeom>
          <a:noFill/>
        </p:spPr>
        <p:txBody>
          <a:bodyPr>
            <a:spAutoFit/>
          </a:bodyPr>
          <a:lstStyle/>
          <a:p>
            <a:pPr algn="r">
              <a:defRPr/>
            </a:pPr>
            <a:r>
              <a:rPr lang="en-AU" sz="4000" b="1" dirty="0" err="1">
                <a:solidFill>
                  <a:prstClr val="black"/>
                </a:solidFill>
                <a:latin typeface="NewsGoth" pitchFamily="34" charset="0"/>
                <a:ea typeface="+mj-ea"/>
                <a:cs typeface="+mj-cs"/>
              </a:rPr>
              <a:t>Mera</a:t>
            </a:r>
            <a:r>
              <a:rPr lang="en-AU" sz="4000" b="1" dirty="0">
                <a:solidFill>
                  <a:prstClr val="black"/>
                </a:solidFill>
                <a:latin typeface="NewsGoth" pitchFamily="34" charset="0"/>
                <a:ea typeface="+mj-ea"/>
                <a:cs typeface="+mj-cs"/>
              </a:rPr>
              <a:t> Bharat </a:t>
            </a:r>
            <a:r>
              <a:rPr lang="en-AU" sz="4000" b="1" dirty="0" err="1">
                <a:solidFill>
                  <a:prstClr val="black"/>
                </a:solidFill>
                <a:latin typeface="NewsGoth" pitchFamily="34" charset="0"/>
                <a:ea typeface="+mj-ea"/>
                <a:cs typeface="+mj-cs"/>
              </a:rPr>
              <a:t>Mahaan</a:t>
            </a:r>
            <a:r>
              <a:rPr lang="en-AU" sz="4000" b="1" dirty="0">
                <a:solidFill>
                  <a:prstClr val="black"/>
                </a:solidFill>
                <a:latin typeface="NewsGoth" pitchFamily="34" charset="0"/>
                <a:ea typeface="+mj-ea"/>
                <a:cs typeface="+mj-cs"/>
              </a:rPr>
              <a:t>... </a:t>
            </a:r>
            <a:r>
              <a:rPr lang="en-AU" sz="4000" b="1" dirty="0" smtClean="0">
                <a:solidFill>
                  <a:prstClr val="black"/>
                </a:solidFill>
                <a:latin typeface="NewsGoth" pitchFamily="34" charset="0"/>
                <a:ea typeface="+mj-ea"/>
                <a:cs typeface="+mj-cs"/>
              </a:rPr>
              <a:t>           </a:t>
            </a:r>
            <a:r>
              <a:rPr lang="en-AU" sz="4000" b="1" dirty="0" err="1" smtClean="0">
                <a:solidFill>
                  <a:prstClr val="black"/>
                </a:solidFill>
                <a:latin typeface="NewsGoth" pitchFamily="34" charset="0"/>
                <a:ea typeface="+mj-ea"/>
                <a:cs typeface="+mj-cs"/>
              </a:rPr>
              <a:t>Nahi</a:t>
            </a:r>
            <a:r>
              <a:rPr lang="en-AU" sz="4000" b="1" dirty="0" smtClean="0">
                <a:solidFill>
                  <a:prstClr val="black"/>
                </a:solidFill>
                <a:latin typeface="NewsGoth" pitchFamily="34" charset="0"/>
                <a:ea typeface="+mj-ea"/>
                <a:cs typeface="+mj-cs"/>
              </a:rPr>
              <a:t> </a:t>
            </a:r>
            <a:r>
              <a:rPr lang="en-AU" sz="4000" b="1" dirty="0" err="1">
                <a:solidFill>
                  <a:prstClr val="black"/>
                </a:solidFill>
                <a:latin typeface="NewsGoth" pitchFamily="34" charset="0"/>
                <a:ea typeface="+mj-ea"/>
                <a:cs typeface="+mj-cs"/>
              </a:rPr>
              <a:t>Hai</a:t>
            </a:r>
            <a:r>
              <a:rPr lang="en-AU" sz="4000" b="1" dirty="0">
                <a:solidFill>
                  <a:prstClr val="black"/>
                </a:solidFill>
                <a:latin typeface="NewsGoth" pitchFamily="34" charset="0"/>
                <a:ea typeface="+mj-ea"/>
                <a:cs typeface="+mj-cs"/>
              </a:rPr>
              <a:t>,</a:t>
            </a:r>
          </a:p>
        </p:txBody>
      </p:sp>
    </p:spTree>
    <p:extLst>
      <p:ext uri="{BB962C8B-B14F-4D97-AF65-F5344CB8AC3E}">
        <p14:creationId xmlns:p14="http://schemas.microsoft.com/office/powerpoint/2010/main" val="195139876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sz="3200" dirty="0" smtClean="0"/>
              <a:t>Beginning</a:t>
            </a:r>
            <a:endParaRPr lang="en-US" sz="3200" dirty="0"/>
          </a:p>
        </p:txBody>
      </p:sp>
      <p:sp>
        <p:nvSpPr>
          <p:cNvPr id="3" name="Content Placeholder 2"/>
          <p:cNvSpPr>
            <a:spLocks noGrp="1"/>
          </p:cNvSpPr>
          <p:nvPr>
            <p:ph idx="1"/>
          </p:nvPr>
        </p:nvSpPr>
        <p:spPr>
          <a:xfrm>
            <a:off x="457200" y="1105469"/>
            <a:ext cx="7620000" cy="4800600"/>
          </a:xfrm>
        </p:spPr>
        <p:txBody>
          <a:bodyPr>
            <a:noAutofit/>
          </a:bodyPr>
          <a:lstStyle/>
          <a:p>
            <a:r>
              <a:rPr lang="en-US" sz="2000" dirty="0" smtClean="0"/>
              <a:t>The first Indian SC </a:t>
            </a:r>
            <a:r>
              <a:rPr lang="en-US" sz="2000" dirty="0" err="1" smtClean="0"/>
              <a:t>judgement</a:t>
            </a:r>
            <a:r>
              <a:rPr lang="en-US" sz="2000" dirty="0" smtClean="0"/>
              <a:t> on RTI was delivered by Justice Mathew in 1975 in the Raj </a:t>
            </a:r>
            <a:r>
              <a:rPr lang="en-US" sz="2000" dirty="0" err="1" smtClean="0"/>
              <a:t>Narain</a:t>
            </a:r>
            <a:r>
              <a:rPr lang="en-US" sz="2000" dirty="0" smtClean="0"/>
              <a:t> case.</a:t>
            </a:r>
          </a:p>
          <a:p>
            <a:r>
              <a:rPr lang="en-US" sz="2000" dirty="0" smtClean="0"/>
              <a:t>India’s first </a:t>
            </a:r>
            <a:r>
              <a:rPr lang="en-US" sz="2000" dirty="0" err="1" smtClean="0"/>
              <a:t>grassroot</a:t>
            </a:r>
            <a:r>
              <a:rPr lang="en-US" sz="2000" dirty="0" smtClean="0"/>
              <a:t> movement was in rural Rajasthan by MKSS under </a:t>
            </a:r>
            <a:r>
              <a:rPr lang="en-US" sz="2000" dirty="0" err="1" smtClean="0"/>
              <a:t>Aruna</a:t>
            </a:r>
            <a:r>
              <a:rPr lang="en-US" sz="2000" dirty="0" smtClean="0"/>
              <a:t> Roy’s leadership.</a:t>
            </a:r>
          </a:p>
          <a:p>
            <a:r>
              <a:rPr lang="en-US" sz="2000" dirty="0" smtClean="0"/>
              <a:t>12 October, 2005 the Central RTI Act came to be implemented.</a:t>
            </a:r>
          </a:p>
          <a:p>
            <a:r>
              <a:rPr lang="en-US" sz="2000" dirty="0" smtClean="0"/>
              <a:t>Right To Information is a fundamental right of Citizens and is derived from Article 19 (1) (a) which recognizes the Freedom of Expression of Citizens. Limits to the right are given in Article 19 (2):</a:t>
            </a:r>
          </a:p>
          <a:p>
            <a:r>
              <a:rPr lang="en-IN" sz="2000" dirty="0"/>
              <a:t>Nothing in sub clause (a) of clause ( 1 ) shall affect the operation of any existing law, or prevent the State from making any law, in so far as such law imposes reasonable restrictions on the exercise of the right conferred by the said sub clause in the interests of the sovereignty and integrity of India, the security of the State, friendly relations with foreign States, public order, decency or morality or in relation to contempt of court, defamation or incitement to an offence</a:t>
            </a:r>
            <a:endParaRPr lang="en-US" sz="2000" dirty="0"/>
          </a:p>
        </p:txBody>
      </p:sp>
    </p:spTree>
    <p:extLst>
      <p:ext uri="{BB962C8B-B14F-4D97-AF65-F5344CB8AC3E}">
        <p14:creationId xmlns:p14="http://schemas.microsoft.com/office/powerpoint/2010/main" val="82239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3" descr="bharat.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 name="TextBox 6"/>
          <p:cNvSpPr txBox="1"/>
          <p:nvPr/>
        </p:nvSpPr>
        <p:spPr>
          <a:xfrm>
            <a:off x="1031875" y="2459038"/>
            <a:ext cx="7080250" cy="1938992"/>
          </a:xfrm>
          <a:prstGeom prst="rect">
            <a:avLst/>
          </a:prstGeom>
          <a:noFill/>
        </p:spPr>
        <p:txBody>
          <a:bodyPr>
            <a:spAutoFit/>
          </a:bodyPr>
          <a:lstStyle/>
          <a:p>
            <a:pPr algn="r">
              <a:defRPr/>
            </a:pPr>
            <a:r>
              <a:rPr lang="en-AU" sz="4000" b="1" dirty="0" err="1">
                <a:solidFill>
                  <a:prstClr val="black"/>
                </a:solidFill>
                <a:latin typeface="NewsGoth" pitchFamily="34" charset="0"/>
                <a:ea typeface="+mj-ea"/>
                <a:cs typeface="+mj-cs"/>
              </a:rPr>
              <a:t>Mera</a:t>
            </a:r>
            <a:r>
              <a:rPr lang="en-AU" sz="4000" b="1" dirty="0">
                <a:solidFill>
                  <a:prstClr val="black"/>
                </a:solidFill>
                <a:latin typeface="NewsGoth" pitchFamily="34" charset="0"/>
                <a:ea typeface="+mj-ea"/>
                <a:cs typeface="+mj-cs"/>
              </a:rPr>
              <a:t> Bharat </a:t>
            </a:r>
            <a:r>
              <a:rPr lang="en-AU" sz="4000" b="1" dirty="0" err="1">
                <a:solidFill>
                  <a:prstClr val="black"/>
                </a:solidFill>
                <a:latin typeface="NewsGoth" pitchFamily="34" charset="0"/>
                <a:ea typeface="+mj-ea"/>
                <a:cs typeface="+mj-cs"/>
              </a:rPr>
              <a:t>Mahaan</a:t>
            </a:r>
            <a:r>
              <a:rPr lang="en-AU" sz="4000" b="1" dirty="0">
                <a:solidFill>
                  <a:prstClr val="black"/>
                </a:solidFill>
                <a:latin typeface="NewsGoth" pitchFamily="34" charset="0"/>
                <a:ea typeface="+mj-ea"/>
                <a:cs typeface="+mj-cs"/>
              </a:rPr>
              <a:t>...</a:t>
            </a:r>
            <a:br>
              <a:rPr lang="en-AU" sz="4000" b="1" dirty="0">
                <a:solidFill>
                  <a:prstClr val="black"/>
                </a:solidFill>
                <a:latin typeface="NewsGoth" pitchFamily="34" charset="0"/>
                <a:ea typeface="+mj-ea"/>
                <a:cs typeface="+mj-cs"/>
              </a:rPr>
            </a:br>
            <a:r>
              <a:rPr lang="en-AU" sz="4000" b="1" dirty="0" err="1">
                <a:solidFill>
                  <a:prstClr val="black"/>
                </a:solidFill>
                <a:latin typeface="NewsGoth" pitchFamily="34" charset="0"/>
                <a:ea typeface="+mj-ea"/>
                <a:cs typeface="+mj-cs"/>
              </a:rPr>
              <a:t>Nahi</a:t>
            </a:r>
            <a:r>
              <a:rPr lang="en-AU" sz="4000" b="1" dirty="0">
                <a:solidFill>
                  <a:prstClr val="black"/>
                </a:solidFill>
                <a:latin typeface="NewsGoth" pitchFamily="34" charset="0"/>
                <a:ea typeface="+mj-ea"/>
                <a:cs typeface="+mj-cs"/>
              </a:rPr>
              <a:t> </a:t>
            </a:r>
            <a:r>
              <a:rPr lang="en-AU" sz="4000" b="1" dirty="0" err="1">
                <a:solidFill>
                  <a:prstClr val="black"/>
                </a:solidFill>
                <a:latin typeface="NewsGoth" pitchFamily="34" charset="0"/>
                <a:ea typeface="+mj-ea"/>
                <a:cs typeface="+mj-cs"/>
              </a:rPr>
              <a:t>Hai</a:t>
            </a:r>
            <a:r>
              <a:rPr lang="en-AU" sz="4000" b="1" dirty="0">
                <a:solidFill>
                  <a:prstClr val="black"/>
                </a:solidFill>
                <a:latin typeface="NewsGoth" pitchFamily="34" charset="0"/>
                <a:ea typeface="+mj-ea"/>
                <a:cs typeface="+mj-cs"/>
              </a:rPr>
              <a:t>,</a:t>
            </a:r>
          </a:p>
          <a:p>
            <a:pPr algn="ctr">
              <a:defRPr/>
            </a:pPr>
            <a:r>
              <a:rPr lang="sv-SE" sz="4000" b="1" dirty="0" smtClean="0">
                <a:solidFill>
                  <a:prstClr val="black"/>
                </a:solidFill>
                <a:latin typeface="NewsGoth" pitchFamily="34" charset="0"/>
                <a:ea typeface="+mj-ea"/>
                <a:cs typeface="+mj-cs"/>
              </a:rPr>
              <a:t>        Per </a:t>
            </a:r>
            <a:r>
              <a:rPr lang="sv-SE" sz="4000" b="1" dirty="0">
                <a:solidFill>
                  <a:prstClr val="black"/>
                </a:solidFill>
                <a:latin typeface="NewsGoth" pitchFamily="34" charset="0"/>
                <a:ea typeface="+mj-ea"/>
                <a:cs typeface="+mj-cs"/>
              </a:rPr>
              <a:t>Yeh Dosh Mera Hai.</a:t>
            </a:r>
            <a:endParaRPr lang="en-AU" sz="4000" b="1" dirty="0">
              <a:solidFill>
                <a:prstClr val="black"/>
              </a:solidFill>
              <a:latin typeface="NewsGoth" pitchFamily="34" charset="0"/>
              <a:ea typeface="+mj-ea"/>
              <a:cs typeface="+mj-cs"/>
            </a:endParaRPr>
          </a:p>
        </p:txBody>
      </p:sp>
    </p:spTree>
    <p:extLst>
      <p:ext uri="{BB962C8B-B14F-4D97-AF65-F5344CB8AC3E}">
        <p14:creationId xmlns:p14="http://schemas.microsoft.com/office/powerpoint/2010/main" val="12208139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p:txBody>
          <a:bodyPr>
            <a:normAutofit fontScale="90000"/>
          </a:bodyPr>
          <a:lstStyle/>
          <a:p>
            <a:pPr algn="ctr"/>
            <a:r>
              <a:rPr lang="en-US" sz="3600"/>
              <a:t>Most Important</a:t>
            </a:r>
            <a:r>
              <a:rPr lang="en-US"/>
              <a:t> </a:t>
            </a:r>
            <a:br>
              <a:rPr lang="en-US"/>
            </a:br>
            <a:r>
              <a:rPr lang="en-US"/>
              <a:t>Section 3 </a:t>
            </a:r>
          </a:p>
        </p:txBody>
      </p:sp>
      <p:sp>
        <p:nvSpPr>
          <p:cNvPr id="3" name="Content Placeholder 2"/>
          <p:cNvSpPr>
            <a:spLocks noGrp="1"/>
          </p:cNvSpPr>
          <p:nvPr>
            <p:ph idx="1"/>
          </p:nvPr>
        </p:nvSpPr>
        <p:spPr/>
        <p:txBody>
          <a:bodyPr>
            <a:normAutofit/>
          </a:bodyPr>
          <a:lstStyle/>
          <a:p>
            <a:endParaRPr lang="en-GB" sz="3200" dirty="0" smtClean="0"/>
          </a:p>
          <a:p>
            <a:endParaRPr lang="en-GB" sz="3200"/>
          </a:p>
          <a:p>
            <a:r>
              <a:rPr lang="en-GB" sz="3200" smtClean="0"/>
              <a:t>Subject </a:t>
            </a:r>
            <a:r>
              <a:rPr lang="en-GB" sz="3200" dirty="0"/>
              <a:t>to the provisions of this Act,                                          </a:t>
            </a:r>
          </a:p>
          <a:p>
            <a:pPr>
              <a:buFont typeface="Wingdings" pitchFamily="2" charset="2"/>
              <a:buNone/>
            </a:pPr>
            <a:r>
              <a:rPr lang="en-GB" sz="3200" dirty="0"/>
              <a:t>             all Citizens shall have the </a:t>
            </a:r>
          </a:p>
          <a:p>
            <a:pPr>
              <a:buFont typeface="Wingdings" pitchFamily="2" charset="2"/>
              <a:buNone/>
            </a:pPr>
            <a:r>
              <a:rPr lang="en-GB" sz="3200" dirty="0"/>
              <a:t>                 right to information</a:t>
            </a:r>
            <a:endParaRPr lang="en-US" sz="3200" dirty="0"/>
          </a:p>
        </p:txBody>
      </p:sp>
    </p:spTree>
    <p:extLst>
      <p:ext uri="{BB962C8B-B14F-4D97-AF65-F5344CB8AC3E}">
        <p14:creationId xmlns:p14="http://schemas.microsoft.com/office/powerpoint/2010/main" val="139765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4-proactive disclosure</a:t>
            </a:r>
            <a:endParaRPr lang="en-US" dirty="0"/>
          </a:p>
        </p:txBody>
      </p:sp>
      <p:sp>
        <p:nvSpPr>
          <p:cNvPr id="3" name="Content Placeholder 2"/>
          <p:cNvSpPr>
            <a:spLocks noGrp="1"/>
          </p:cNvSpPr>
          <p:nvPr>
            <p:ph idx="1"/>
          </p:nvPr>
        </p:nvSpPr>
        <p:spPr/>
        <p:txBody>
          <a:bodyPr>
            <a:normAutofit/>
          </a:bodyPr>
          <a:lstStyle/>
          <a:p>
            <a:r>
              <a:rPr lang="en-US" dirty="0" smtClean="0"/>
              <a:t>Parliament’s </a:t>
            </a:r>
            <a:r>
              <a:rPr lang="en-US" dirty="0"/>
              <a:t>promise to Citizens in Section 4 </a:t>
            </a:r>
            <a:r>
              <a:rPr lang="en-US" dirty="0" smtClean="0"/>
              <a:t>:</a:t>
            </a:r>
          </a:p>
          <a:p>
            <a:endParaRPr lang="en-US" dirty="0"/>
          </a:p>
          <a:p>
            <a:r>
              <a:rPr lang="en-US" dirty="0"/>
              <a:t>1. Most operations would be computerized and</a:t>
            </a:r>
          </a:p>
          <a:p>
            <a:r>
              <a:rPr lang="en-US" dirty="0"/>
              <a:t>networked, records would be properly</a:t>
            </a:r>
          </a:p>
          <a:p>
            <a:r>
              <a:rPr lang="en-US" dirty="0"/>
              <a:t>catalogued and indexed.</a:t>
            </a:r>
          </a:p>
          <a:p>
            <a:r>
              <a:rPr lang="en-US" dirty="0"/>
              <a:t>2. </a:t>
            </a:r>
            <a:r>
              <a:rPr lang="en-US" dirty="0" smtClean="0"/>
              <a:t>Most Information </a:t>
            </a:r>
            <a:r>
              <a:rPr lang="en-US" dirty="0"/>
              <a:t>would be provided </a:t>
            </a:r>
            <a:r>
              <a:rPr lang="en-US" dirty="0" smtClean="0"/>
              <a:t>proactively by </a:t>
            </a:r>
            <a:r>
              <a:rPr lang="en-US" dirty="0"/>
              <a:t>all</a:t>
            </a:r>
          </a:p>
          <a:p>
            <a:r>
              <a:rPr lang="en-US" dirty="0"/>
              <a:t>public authorities.</a:t>
            </a:r>
          </a:p>
          <a:p>
            <a:r>
              <a:rPr lang="en-US" dirty="0"/>
              <a:t>3. All relevant facts while formulating important</a:t>
            </a:r>
          </a:p>
          <a:p>
            <a:r>
              <a:rPr lang="en-US" dirty="0"/>
              <a:t>policies would be published.</a:t>
            </a:r>
          </a:p>
          <a:p>
            <a:r>
              <a:rPr lang="en-US" dirty="0"/>
              <a:t>4. Reasons for administrative and quasi-judicial</a:t>
            </a:r>
          </a:p>
          <a:p>
            <a:pPr marL="114300" indent="0">
              <a:buNone/>
            </a:pPr>
            <a:r>
              <a:rPr lang="en-US" dirty="0" smtClean="0"/>
              <a:t>    decisions would </a:t>
            </a:r>
            <a:r>
              <a:rPr lang="en-US" dirty="0"/>
              <a:t>be conveyed to affected persons.                                                                  </a:t>
            </a:r>
          </a:p>
        </p:txBody>
      </p:sp>
    </p:spTree>
    <p:extLst>
      <p:ext uri="{BB962C8B-B14F-4D97-AF65-F5344CB8AC3E}">
        <p14:creationId xmlns:p14="http://schemas.microsoft.com/office/powerpoint/2010/main" val="137165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5,6,7</a:t>
            </a:r>
            <a:endParaRPr lang="en-US" dirty="0"/>
          </a:p>
        </p:txBody>
      </p:sp>
      <p:sp>
        <p:nvSpPr>
          <p:cNvPr id="3" name="Content Placeholder 2"/>
          <p:cNvSpPr>
            <a:spLocks noGrp="1"/>
          </p:cNvSpPr>
          <p:nvPr>
            <p:ph idx="1"/>
          </p:nvPr>
        </p:nvSpPr>
        <p:spPr/>
        <p:txBody>
          <a:bodyPr>
            <a:normAutofit/>
          </a:bodyPr>
          <a:lstStyle/>
          <a:p>
            <a:r>
              <a:rPr lang="en-US" sz="2400" dirty="0" smtClean="0"/>
              <a:t>All offices of Public authorities must have PIO and accept RTI applications.</a:t>
            </a:r>
          </a:p>
          <a:p>
            <a:r>
              <a:rPr lang="en-US" sz="2400" b="1" dirty="0" smtClean="0"/>
              <a:t>No reasons need to be given for seeking information</a:t>
            </a:r>
            <a:r>
              <a:rPr lang="en-US" sz="2400" dirty="0" smtClean="0"/>
              <a:t>.</a:t>
            </a:r>
          </a:p>
          <a:p>
            <a:r>
              <a:rPr lang="en-US" sz="2400" b="1" dirty="0" smtClean="0"/>
              <a:t>Information can only be refused based                             on Section 8 or 9.</a:t>
            </a:r>
          </a:p>
          <a:p>
            <a:r>
              <a:rPr lang="en-US" sz="2400" dirty="0" smtClean="0"/>
              <a:t>Information to be provided in 30 days.</a:t>
            </a:r>
          </a:p>
          <a:p>
            <a:r>
              <a:rPr lang="en-US" sz="2400" dirty="0" smtClean="0"/>
              <a:t>If PIO does not have information, he must transfer application, or seek assistance.</a:t>
            </a:r>
          </a:p>
          <a:p>
            <a:r>
              <a:rPr lang="en-US" sz="2400" dirty="0" smtClean="0"/>
              <a:t>Further fee for providing information (</a:t>
            </a:r>
            <a:r>
              <a:rPr lang="en-US" sz="2400" dirty="0" err="1" smtClean="0"/>
              <a:t>Rs</a:t>
            </a:r>
            <a:r>
              <a:rPr lang="en-US" sz="2400" dirty="0" smtClean="0"/>
              <a:t>. 2 per page).</a:t>
            </a:r>
          </a:p>
          <a:p>
            <a:r>
              <a:rPr lang="en-US" sz="2400" dirty="0" smtClean="0"/>
              <a:t> Application fee Rs.10 for Maharashtra and Centre.</a:t>
            </a:r>
          </a:p>
          <a:p>
            <a:r>
              <a:rPr lang="en-US" sz="2400" dirty="0" smtClean="0"/>
              <a:t>Best source of information on RTI is </a:t>
            </a:r>
            <a:r>
              <a:rPr lang="en-US" sz="2400" dirty="0" err="1" smtClean="0"/>
              <a:t>Yashada’s</a:t>
            </a:r>
            <a:r>
              <a:rPr lang="en-US" sz="2400" dirty="0" smtClean="0"/>
              <a:t> </a:t>
            </a:r>
            <a:r>
              <a:rPr lang="en-US" sz="2400" dirty="0" err="1" smtClean="0"/>
              <a:t>elibrary</a:t>
            </a:r>
            <a:r>
              <a:rPr lang="en-US" sz="2400" dirty="0" smtClean="0"/>
              <a:t>.</a:t>
            </a:r>
            <a:endParaRPr lang="en-US" sz="2400" dirty="0"/>
          </a:p>
        </p:txBody>
      </p:sp>
    </p:spTree>
    <p:extLst>
      <p:ext uri="{BB962C8B-B14F-4D97-AF65-F5344CB8AC3E}">
        <p14:creationId xmlns:p14="http://schemas.microsoft.com/office/powerpoint/2010/main" val="348244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dirty="0" smtClean="0"/>
              <a:t>Section 8</a:t>
            </a:r>
            <a:endParaRPr lang="en-US" dirty="0"/>
          </a:p>
        </p:txBody>
      </p:sp>
      <p:sp>
        <p:nvSpPr>
          <p:cNvPr id="3" name="Content Placeholder 2"/>
          <p:cNvSpPr>
            <a:spLocks noGrp="1"/>
          </p:cNvSpPr>
          <p:nvPr>
            <p:ph idx="1"/>
          </p:nvPr>
        </p:nvSpPr>
        <p:spPr>
          <a:xfrm>
            <a:off x="-228600" y="990600"/>
            <a:ext cx="8915400" cy="5715000"/>
          </a:xfrm>
        </p:spPr>
        <p:txBody>
          <a:bodyPr>
            <a:normAutofit/>
          </a:bodyPr>
          <a:lstStyle/>
          <a:p>
            <a:r>
              <a:rPr lang="en-GB" dirty="0"/>
              <a:t>(1) 	Notwithstanding anything contained in this Act, there shall be no obligation to give any citizen,-</a:t>
            </a:r>
            <a:endParaRPr lang="en-US" dirty="0"/>
          </a:p>
          <a:p>
            <a:r>
              <a:rPr lang="en-GB" dirty="0"/>
              <a:t>(a)	information, disclosure of which would prejudicially affect the sovereignty and integrity of India, the security, strategic, scientific or economic interests of the State, relation with foreign State or lead to incitement of an offence;</a:t>
            </a:r>
            <a:endParaRPr lang="en-US" dirty="0"/>
          </a:p>
          <a:p>
            <a:r>
              <a:rPr lang="en-GB" dirty="0"/>
              <a:t>(b)	information which has been expressly forbidden to be published by any court of law or tribunal or the disclosure of which may constitute contempt of court;</a:t>
            </a:r>
            <a:endParaRPr lang="en-US" dirty="0"/>
          </a:p>
          <a:p>
            <a:r>
              <a:rPr lang="en-GB" dirty="0"/>
              <a:t>(c)	information, the disclosure of which would cause a breach of privilege of Parliament or the State Legislature;</a:t>
            </a:r>
            <a:endParaRPr lang="en-US" dirty="0"/>
          </a:p>
          <a:p>
            <a:r>
              <a:rPr lang="en-GB" dirty="0"/>
              <a:t>(d)	information including commercial confidence, trade secrets or intellectual property, the disclosure of which would harm the competitive position of a third party, unless the competent authority is satisfied that larger public interest warrants the disclosure of such information;</a:t>
            </a:r>
            <a:endParaRPr lang="en-US" dirty="0"/>
          </a:p>
          <a:p>
            <a:endParaRPr lang="en-US" dirty="0"/>
          </a:p>
        </p:txBody>
      </p:sp>
    </p:spTree>
    <p:extLst>
      <p:ext uri="{BB962C8B-B14F-4D97-AF65-F5344CB8AC3E}">
        <p14:creationId xmlns:p14="http://schemas.microsoft.com/office/powerpoint/2010/main" val="279081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r>
              <a:rPr lang="en-US" dirty="0" smtClean="0"/>
              <a:t>Exemptions- Section 8 (1)</a:t>
            </a:r>
            <a:endParaRPr lang="en-US" dirty="0"/>
          </a:p>
        </p:txBody>
      </p:sp>
      <p:sp>
        <p:nvSpPr>
          <p:cNvPr id="3" name="Content Placeholder 2"/>
          <p:cNvSpPr>
            <a:spLocks noGrp="1"/>
          </p:cNvSpPr>
          <p:nvPr>
            <p:ph idx="1"/>
          </p:nvPr>
        </p:nvSpPr>
        <p:spPr>
          <a:xfrm>
            <a:off x="0" y="762000"/>
            <a:ext cx="8686800" cy="5867400"/>
          </a:xfrm>
        </p:spPr>
        <p:txBody>
          <a:bodyPr>
            <a:normAutofit/>
          </a:bodyPr>
          <a:lstStyle/>
          <a:p>
            <a:endParaRPr lang="en-GB" dirty="0" smtClean="0"/>
          </a:p>
          <a:p>
            <a:endParaRPr lang="en-GB" dirty="0"/>
          </a:p>
          <a:p>
            <a:r>
              <a:rPr lang="en-GB" dirty="0" smtClean="0"/>
              <a:t>(</a:t>
            </a:r>
            <a:r>
              <a:rPr lang="en-GB" dirty="0"/>
              <a:t>e)	information available to a person in his fiduciary relationship, unless the competent authority is satisfied that the larger public interest warrants the disclosure of such information;</a:t>
            </a:r>
            <a:endParaRPr lang="en-US" dirty="0"/>
          </a:p>
          <a:p>
            <a:r>
              <a:rPr lang="en-GB" dirty="0"/>
              <a:t>(f)	information received in confidence from foreign government;</a:t>
            </a:r>
            <a:endParaRPr lang="en-US" dirty="0"/>
          </a:p>
          <a:p>
            <a:r>
              <a:rPr lang="en-GB" dirty="0"/>
              <a:t>(g)	information, the disclosure of which would endanger the life or physical safety of any person or identify the source of information or assistance given in confidence for law enforcement or security purposes;</a:t>
            </a:r>
            <a:endParaRPr lang="en-US" dirty="0"/>
          </a:p>
          <a:p>
            <a:r>
              <a:rPr lang="en-GB" dirty="0"/>
              <a:t>(h)	information which would impede the process of investigation or apprehension or prosecution of offenders;</a:t>
            </a:r>
            <a:endParaRPr lang="en-US" dirty="0"/>
          </a:p>
          <a:p>
            <a:endParaRPr lang="en-US" dirty="0"/>
          </a:p>
        </p:txBody>
      </p:sp>
    </p:spTree>
    <p:extLst>
      <p:ext uri="{BB962C8B-B14F-4D97-AF65-F5344CB8AC3E}">
        <p14:creationId xmlns:p14="http://schemas.microsoft.com/office/powerpoint/2010/main" val="330040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Exemptions</a:t>
            </a:r>
            <a:br>
              <a:rPr lang="en-US" dirty="0" smtClean="0"/>
            </a:br>
            <a:endParaRPr lang="en-US" dirty="0"/>
          </a:p>
        </p:txBody>
      </p:sp>
      <p:sp>
        <p:nvSpPr>
          <p:cNvPr id="3" name="Content Placeholder 2"/>
          <p:cNvSpPr>
            <a:spLocks noGrp="1"/>
          </p:cNvSpPr>
          <p:nvPr>
            <p:ph idx="1"/>
          </p:nvPr>
        </p:nvSpPr>
        <p:spPr>
          <a:xfrm>
            <a:off x="152400" y="838200"/>
            <a:ext cx="8229600" cy="5334000"/>
          </a:xfrm>
        </p:spPr>
        <p:txBody>
          <a:bodyPr>
            <a:normAutofit fontScale="77500" lnSpcReduction="20000"/>
          </a:bodyPr>
          <a:lstStyle/>
          <a:p>
            <a:endParaRPr lang="en-GB" sz="2900" dirty="0" smtClean="0"/>
          </a:p>
          <a:p>
            <a:r>
              <a:rPr lang="en-GB" sz="2900" dirty="0" smtClean="0"/>
              <a:t>(</a:t>
            </a:r>
            <a:r>
              <a:rPr lang="en-GB" sz="2900" dirty="0" err="1"/>
              <a:t>i</a:t>
            </a:r>
            <a:r>
              <a:rPr lang="en-GB" sz="2900" dirty="0"/>
              <a:t>)	cabinet papers including records of deliberations of the Council of Ministers, Secretaries and other officers:                                              </a:t>
            </a:r>
            <a:endParaRPr lang="en-US" sz="2900" dirty="0"/>
          </a:p>
          <a:p>
            <a:r>
              <a:rPr lang="en-GB" sz="2900" dirty="0"/>
              <a:t>Provided that the decisions of Council of Ministers, the reasons thereof, and the material on the basis of which the decisions were taken shall be made public after the decision has been taken, and the matter is complete, or </a:t>
            </a:r>
            <a:r>
              <a:rPr lang="en-GB" sz="2900" dirty="0" smtClean="0"/>
              <a:t>over;</a:t>
            </a:r>
            <a:endParaRPr lang="en-US" sz="2900" dirty="0"/>
          </a:p>
          <a:p>
            <a:pPr lvl="0"/>
            <a:r>
              <a:rPr lang="en-GB" sz="2900" dirty="0" smtClean="0"/>
              <a:t>(j) information </a:t>
            </a:r>
            <a:r>
              <a:rPr lang="en-GB" sz="2900" dirty="0"/>
              <a:t>which relates to personal information the disclosure of which has no relationship to any public activity or interest, or which would cause unwarranted invasion of the privacy of the individual unless the Central Public Information Officer or the State Public Information Officer or the appellate authority, as the case may be, is satisfied that the larger public interest justifies the disclosure of such information</a:t>
            </a:r>
            <a:r>
              <a:rPr lang="en-GB" sz="2900" dirty="0" smtClean="0"/>
              <a:t>:</a:t>
            </a:r>
            <a:r>
              <a:rPr lang="en-GB" sz="2900" dirty="0"/>
              <a:t> </a:t>
            </a:r>
            <a:endParaRPr lang="en-US" sz="2900" dirty="0"/>
          </a:p>
          <a:p>
            <a:pPr marL="0" indent="0">
              <a:buNone/>
            </a:pPr>
            <a:r>
              <a:rPr lang="en-GB" sz="2900" dirty="0" smtClean="0"/>
              <a:t>         Provided </a:t>
            </a:r>
            <a:r>
              <a:rPr lang="en-GB" sz="2900" dirty="0"/>
              <a:t>that the information, which cannot be denied to the Parliament or a State Legislature shall not be denied to any person.</a:t>
            </a:r>
            <a:endParaRPr lang="en-US" sz="2900" dirty="0"/>
          </a:p>
          <a:p>
            <a:endParaRPr lang="en-US" dirty="0"/>
          </a:p>
        </p:txBody>
      </p:sp>
    </p:spTree>
    <p:extLst>
      <p:ext uri="{BB962C8B-B14F-4D97-AF65-F5344CB8AC3E}">
        <p14:creationId xmlns:p14="http://schemas.microsoft.com/office/powerpoint/2010/main" val="2617043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normAutofit/>
          </a:bodyPr>
          <a:lstStyle/>
          <a:p>
            <a:r>
              <a:rPr lang="en-GB" dirty="0"/>
              <a:t>(2)	Notwithstanding anything in the Official Secrets Act, 1923 nor any of the exemptions permissible in accordance with sub-section (1), a public authority may allow access to information, if public interests in disclosure outweighs the harm to the protected interests.</a:t>
            </a:r>
            <a:endParaRPr lang="en-US" dirty="0"/>
          </a:p>
          <a:p>
            <a:r>
              <a:rPr lang="en-GB" dirty="0"/>
              <a:t>(3)	Subject to the provisions of clauses (a), (c) and (</a:t>
            </a:r>
            <a:r>
              <a:rPr lang="en-GB" dirty="0" err="1"/>
              <a:t>i</a:t>
            </a:r>
            <a:r>
              <a:rPr lang="en-GB" dirty="0"/>
              <a:t>) of sub-section (1), any information relating to any occurrence, event or matter which has taken place, occurred or happened twenty years before the date on which any request is made under section 6 shall be provided to any person making a request under that section:</a:t>
            </a:r>
            <a:endParaRPr lang="en-US" dirty="0"/>
          </a:p>
          <a:p>
            <a:endParaRPr lang="en-US" dirty="0"/>
          </a:p>
        </p:txBody>
      </p:sp>
    </p:spTree>
    <p:extLst>
      <p:ext uri="{BB962C8B-B14F-4D97-AF65-F5344CB8AC3E}">
        <p14:creationId xmlns:p14="http://schemas.microsoft.com/office/powerpoint/2010/main" val="3742677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170</TotalTime>
  <Words>1213</Words>
  <Application>Microsoft Office PowerPoint</Application>
  <PresentationFormat>On-screen Show (4:3)</PresentationFormat>
  <Paragraphs>111</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“New Dimension in Governance-Right to Information Act 2005” </vt:lpstr>
      <vt:lpstr>Beginning</vt:lpstr>
      <vt:lpstr>Most Important  Section 3 </vt:lpstr>
      <vt:lpstr>Section 4-proactive disclosure</vt:lpstr>
      <vt:lpstr>Sections 5,6,7</vt:lpstr>
      <vt:lpstr>Section 8</vt:lpstr>
      <vt:lpstr>Exemptions- Section 8 (1)</vt:lpstr>
      <vt:lpstr>Exemptions </vt:lpstr>
      <vt:lpstr>Section 8</vt:lpstr>
      <vt:lpstr>Section 11</vt:lpstr>
      <vt:lpstr>Section 11</vt:lpstr>
      <vt:lpstr>Section 22</vt:lpstr>
      <vt:lpstr>A few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RTI</dc:title>
  <dc:creator>Bharti</dc:creator>
  <cp:lastModifiedBy>Ruchira gore</cp:lastModifiedBy>
  <cp:revision>37</cp:revision>
  <dcterms:created xsi:type="dcterms:W3CDTF">2006-08-16T00:00:00Z</dcterms:created>
  <dcterms:modified xsi:type="dcterms:W3CDTF">2019-06-04T09:12:39Z</dcterms:modified>
</cp:coreProperties>
</file>