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8"/>
  </p:notesMasterIdLst>
  <p:handoutMasterIdLst>
    <p:handoutMasterId r:id="rId59"/>
  </p:handoutMasterIdLst>
  <p:sldIdLst>
    <p:sldId id="310" r:id="rId3"/>
    <p:sldId id="317" r:id="rId4"/>
    <p:sldId id="312" r:id="rId5"/>
    <p:sldId id="335" r:id="rId6"/>
    <p:sldId id="319" r:id="rId7"/>
    <p:sldId id="398" r:id="rId8"/>
    <p:sldId id="260" r:id="rId9"/>
    <p:sldId id="323" r:id="rId10"/>
    <p:sldId id="324" r:id="rId11"/>
    <p:sldId id="325" r:id="rId12"/>
    <p:sldId id="326" r:id="rId13"/>
    <p:sldId id="330" r:id="rId14"/>
    <p:sldId id="265" r:id="rId15"/>
    <p:sldId id="336" r:id="rId16"/>
    <p:sldId id="263" r:id="rId17"/>
    <p:sldId id="340" r:id="rId18"/>
    <p:sldId id="386" r:id="rId19"/>
    <p:sldId id="387" r:id="rId20"/>
    <p:sldId id="342" r:id="rId21"/>
    <p:sldId id="367" r:id="rId22"/>
    <p:sldId id="394" r:id="rId23"/>
    <p:sldId id="369" r:id="rId24"/>
    <p:sldId id="346" r:id="rId25"/>
    <p:sldId id="347" r:id="rId26"/>
    <p:sldId id="380" r:id="rId27"/>
    <p:sldId id="348" r:id="rId28"/>
    <p:sldId id="349" r:id="rId29"/>
    <p:sldId id="350" r:id="rId30"/>
    <p:sldId id="351" r:id="rId31"/>
    <p:sldId id="352" r:id="rId32"/>
    <p:sldId id="353" r:id="rId33"/>
    <p:sldId id="397" r:id="rId34"/>
    <p:sldId id="389" r:id="rId35"/>
    <p:sldId id="355" r:id="rId36"/>
    <p:sldId id="357" r:id="rId37"/>
    <p:sldId id="360" r:id="rId38"/>
    <p:sldId id="358" r:id="rId39"/>
    <p:sldId id="359" r:id="rId40"/>
    <p:sldId id="395" r:id="rId41"/>
    <p:sldId id="399" r:id="rId42"/>
    <p:sldId id="400" r:id="rId43"/>
    <p:sldId id="374" r:id="rId44"/>
    <p:sldId id="375" r:id="rId45"/>
    <p:sldId id="376" r:id="rId46"/>
    <p:sldId id="377" r:id="rId47"/>
    <p:sldId id="378" r:id="rId48"/>
    <p:sldId id="379" r:id="rId49"/>
    <p:sldId id="381" r:id="rId50"/>
    <p:sldId id="382" r:id="rId51"/>
    <p:sldId id="383" r:id="rId52"/>
    <p:sldId id="391" r:id="rId53"/>
    <p:sldId id="392" r:id="rId54"/>
    <p:sldId id="393" r:id="rId55"/>
    <p:sldId id="384" r:id="rId56"/>
    <p:sldId id="396" r:id="rId57"/>
  </p:sldIdLst>
  <p:sldSz cx="9144000" cy="6858000" type="screen4x3"/>
  <p:notesSz cx="6858000" cy="9947275"/>
  <p:defaultTextStyle>
    <a:defPPr>
      <a:defRPr lang="en-US"/>
    </a:defPPr>
    <a:lvl1pPr algn="ctr" rtl="0" fontAlgn="base">
      <a:spcBef>
        <a:spcPct val="0"/>
      </a:spcBef>
      <a:spcAft>
        <a:spcPct val="0"/>
      </a:spcAft>
      <a:defRPr sz="1200" kern="1200">
        <a:solidFill>
          <a:schemeClr val="tx1"/>
        </a:solidFill>
        <a:latin typeface="Times New Roman" charset="0"/>
        <a:ea typeface="+mn-ea"/>
        <a:cs typeface="+mn-cs"/>
      </a:defRPr>
    </a:lvl1pPr>
    <a:lvl2pPr marL="457200" algn="ctr" rtl="0" fontAlgn="base">
      <a:spcBef>
        <a:spcPct val="0"/>
      </a:spcBef>
      <a:spcAft>
        <a:spcPct val="0"/>
      </a:spcAft>
      <a:defRPr sz="1200" kern="1200">
        <a:solidFill>
          <a:schemeClr val="tx1"/>
        </a:solidFill>
        <a:latin typeface="Times New Roman" charset="0"/>
        <a:ea typeface="+mn-ea"/>
        <a:cs typeface="+mn-cs"/>
      </a:defRPr>
    </a:lvl2pPr>
    <a:lvl3pPr marL="914400" algn="ctr" rtl="0" fontAlgn="base">
      <a:spcBef>
        <a:spcPct val="0"/>
      </a:spcBef>
      <a:spcAft>
        <a:spcPct val="0"/>
      </a:spcAft>
      <a:defRPr sz="1200" kern="1200">
        <a:solidFill>
          <a:schemeClr val="tx1"/>
        </a:solidFill>
        <a:latin typeface="Times New Roman" charset="0"/>
        <a:ea typeface="+mn-ea"/>
        <a:cs typeface="+mn-cs"/>
      </a:defRPr>
    </a:lvl3pPr>
    <a:lvl4pPr marL="1371600" algn="ctr" rtl="0" fontAlgn="base">
      <a:spcBef>
        <a:spcPct val="0"/>
      </a:spcBef>
      <a:spcAft>
        <a:spcPct val="0"/>
      </a:spcAft>
      <a:defRPr sz="1200" kern="1200">
        <a:solidFill>
          <a:schemeClr val="tx1"/>
        </a:solidFill>
        <a:latin typeface="Times New Roman" charset="0"/>
        <a:ea typeface="+mn-ea"/>
        <a:cs typeface="+mn-cs"/>
      </a:defRPr>
    </a:lvl4pPr>
    <a:lvl5pPr marL="1828800" algn="ctr" rtl="0" fontAlgn="base">
      <a:spcBef>
        <a:spcPct val="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Times New Roman" charset="0"/>
        <a:ea typeface="+mn-ea"/>
        <a:cs typeface="+mn-cs"/>
      </a:defRPr>
    </a:lvl6pPr>
    <a:lvl7pPr marL="2743200" algn="l" defTabSz="914400" rtl="0" eaLnBrk="1" latinLnBrk="0" hangingPunct="1">
      <a:defRPr sz="1200" kern="1200">
        <a:solidFill>
          <a:schemeClr val="tx1"/>
        </a:solidFill>
        <a:latin typeface="Times New Roman" charset="0"/>
        <a:ea typeface="+mn-ea"/>
        <a:cs typeface="+mn-cs"/>
      </a:defRPr>
    </a:lvl7pPr>
    <a:lvl8pPr marL="3200400" algn="l" defTabSz="914400" rtl="0" eaLnBrk="1" latinLnBrk="0" hangingPunct="1">
      <a:defRPr sz="1200" kern="1200">
        <a:solidFill>
          <a:schemeClr val="tx1"/>
        </a:solidFill>
        <a:latin typeface="Times New Roman" charset="0"/>
        <a:ea typeface="+mn-ea"/>
        <a:cs typeface="+mn-cs"/>
      </a:defRPr>
    </a:lvl8pPr>
    <a:lvl9pPr marL="3657600" algn="l" defTabSz="9144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2007" autoAdjust="0"/>
  </p:normalViewPr>
  <p:slideViewPr>
    <p:cSldViewPr>
      <p:cViewPr>
        <p:scale>
          <a:sx n="73" d="100"/>
          <a:sy n="73" d="100"/>
        </p:scale>
        <p:origin x="-1050"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697" cy="4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l" defTabSz="933450">
              <a:defRPr/>
            </a:lvl1pPr>
          </a:lstStyle>
          <a:p>
            <a:endParaRPr lang="en-US"/>
          </a:p>
        </p:txBody>
      </p:sp>
      <p:sp>
        <p:nvSpPr>
          <p:cNvPr id="15363" name="Rectangle 3"/>
          <p:cNvSpPr>
            <a:spLocks noGrp="1" noChangeArrowheads="1"/>
          </p:cNvSpPr>
          <p:nvPr>
            <p:ph type="dt" sz="quarter" idx="1"/>
          </p:nvPr>
        </p:nvSpPr>
        <p:spPr bwMode="auto">
          <a:xfrm>
            <a:off x="3886304" y="0"/>
            <a:ext cx="2971696" cy="4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defTabSz="933450">
              <a:defRPr/>
            </a:lvl1pPr>
          </a:lstStyle>
          <a:p>
            <a:endParaRPr lang="en-US"/>
          </a:p>
        </p:txBody>
      </p:sp>
      <p:sp>
        <p:nvSpPr>
          <p:cNvPr id="15364" name="Rectangle 4"/>
          <p:cNvSpPr>
            <a:spLocks noGrp="1" noChangeArrowheads="1"/>
          </p:cNvSpPr>
          <p:nvPr>
            <p:ph type="ftr" sz="quarter" idx="2"/>
          </p:nvPr>
        </p:nvSpPr>
        <p:spPr bwMode="auto">
          <a:xfrm>
            <a:off x="0" y="9450252"/>
            <a:ext cx="2971697" cy="49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l" defTabSz="933450">
              <a:defRPr/>
            </a:lvl1pPr>
          </a:lstStyle>
          <a:p>
            <a:endParaRPr lang="en-US"/>
          </a:p>
        </p:txBody>
      </p:sp>
      <p:sp>
        <p:nvSpPr>
          <p:cNvPr id="15365" name="Rectangle 5"/>
          <p:cNvSpPr>
            <a:spLocks noGrp="1" noChangeArrowheads="1"/>
          </p:cNvSpPr>
          <p:nvPr>
            <p:ph type="sldNum" sz="quarter" idx="3"/>
          </p:nvPr>
        </p:nvSpPr>
        <p:spPr bwMode="auto">
          <a:xfrm>
            <a:off x="3886304" y="9450252"/>
            <a:ext cx="2971696" cy="49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defTabSz="933450">
              <a:defRPr/>
            </a:lvl1pPr>
          </a:lstStyle>
          <a:p>
            <a:fld id="{1C9DA2D2-C4FB-46CA-99FE-95C2713D752F}" type="slidenum">
              <a:rPr lang="en-US"/>
              <a:pPr/>
              <a:t>‹#›</a:t>
            </a:fld>
            <a:endParaRPr lang="en-US"/>
          </a:p>
        </p:txBody>
      </p:sp>
    </p:spTree>
    <p:extLst>
      <p:ext uri="{BB962C8B-B14F-4D97-AF65-F5344CB8AC3E}">
        <p14:creationId xmlns:p14="http://schemas.microsoft.com/office/powerpoint/2010/main" val="155897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697" cy="4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l" defTabSz="933450">
              <a:defRPr/>
            </a:lvl1pPr>
          </a:lstStyle>
          <a:p>
            <a:endParaRPr lang="en-US"/>
          </a:p>
        </p:txBody>
      </p:sp>
      <p:sp>
        <p:nvSpPr>
          <p:cNvPr id="12291" name="Rectangle 3"/>
          <p:cNvSpPr>
            <a:spLocks noGrp="1" noChangeArrowheads="1"/>
          </p:cNvSpPr>
          <p:nvPr>
            <p:ph type="dt" idx="1"/>
          </p:nvPr>
        </p:nvSpPr>
        <p:spPr bwMode="auto">
          <a:xfrm>
            <a:off x="3886304" y="0"/>
            <a:ext cx="2971696" cy="4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defTabSz="933450">
              <a:defRPr/>
            </a:lvl1pPr>
          </a:lstStyle>
          <a:p>
            <a:endParaRPr lang="en-US"/>
          </a:p>
        </p:txBody>
      </p:sp>
      <p:sp>
        <p:nvSpPr>
          <p:cNvPr id="12292"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14607" y="4724278"/>
            <a:ext cx="5028787" cy="447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9450252"/>
            <a:ext cx="2971697" cy="49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l" defTabSz="933450">
              <a:defRPr/>
            </a:lvl1pPr>
          </a:lstStyle>
          <a:p>
            <a:endParaRPr lang="en-US"/>
          </a:p>
        </p:txBody>
      </p:sp>
      <p:sp>
        <p:nvSpPr>
          <p:cNvPr id="12295" name="Rectangle 7"/>
          <p:cNvSpPr>
            <a:spLocks noGrp="1" noChangeArrowheads="1"/>
          </p:cNvSpPr>
          <p:nvPr>
            <p:ph type="sldNum" sz="quarter" idx="5"/>
          </p:nvPr>
        </p:nvSpPr>
        <p:spPr bwMode="auto">
          <a:xfrm>
            <a:off x="3886304" y="9450252"/>
            <a:ext cx="2971696" cy="49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defTabSz="933450">
              <a:defRPr/>
            </a:lvl1pPr>
          </a:lstStyle>
          <a:p>
            <a:fld id="{A4B57249-6B0C-4E09-B5CA-F4B9F2512215}" type="slidenum">
              <a:rPr lang="en-US"/>
              <a:pPr/>
              <a:t>‹#›</a:t>
            </a:fld>
            <a:endParaRPr lang="en-US"/>
          </a:p>
        </p:txBody>
      </p:sp>
    </p:spTree>
    <p:extLst>
      <p:ext uri="{BB962C8B-B14F-4D97-AF65-F5344CB8AC3E}">
        <p14:creationId xmlns:p14="http://schemas.microsoft.com/office/powerpoint/2010/main" val="2128328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B096C-2F6A-491E-B676-BCCBC8FFF6C6}" type="slidenum">
              <a:rPr lang="en-US"/>
              <a:pPr/>
              <a:t>12</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B096C-2F6A-491E-B676-BCCBC8FFF6C6}" type="slidenum">
              <a:rPr lang="en-US"/>
              <a:pPr/>
              <a:t>13</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47AB31-9223-49F8-8D49-A9E4DF237174}" type="slidenum">
              <a:rPr lang="en-US"/>
              <a:pPr/>
              <a:t>‹#›</a:t>
            </a:fld>
            <a:endParaRPr lang="en-US"/>
          </a:p>
        </p:txBody>
      </p:sp>
    </p:spTree>
    <p:extLst>
      <p:ext uri="{BB962C8B-B14F-4D97-AF65-F5344CB8AC3E}">
        <p14:creationId xmlns:p14="http://schemas.microsoft.com/office/powerpoint/2010/main" val="270115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7A000F-CA25-4427-9531-6A31DDA4E8EE}" type="slidenum">
              <a:rPr lang="en-US"/>
              <a:pPr/>
              <a:t>‹#›</a:t>
            </a:fld>
            <a:endParaRPr lang="en-US"/>
          </a:p>
        </p:txBody>
      </p:sp>
    </p:spTree>
    <p:extLst>
      <p:ext uri="{BB962C8B-B14F-4D97-AF65-F5344CB8AC3E}">
        <p14:creationId xmlns:p14="http://schemas.microsoft.com/office/powerpoint/2010/main" val="4168512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9E0F88-C490-468C-A45F-1CBC8A03D7C1}" type="slidenum">
              <a:rPr lang="en-US"/>
              <a:pPr/>
              <a:t>‹#›</a:t>
            </a:fld>
            <a:endParaRPr lang="en-US"/>
          </a:p>
        </p:txBody>
      </p:sp>
    </p:spTree>
    <p:extLst>
      <p:ext uri="{BB962C8B-B14F-4D97-AF65-F5344CB8AC3E}">
        <p14:creationId xmlns:p14="http://schemas.microsoft.com/office/powerpoint/2010/main" val="264088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732670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248851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23902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900724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567619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564701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060284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0594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FCCA6E-9618-41C9-B344-13F0970FABA7}" type="slidenum">
              <a:rPr lang="en-US"/>
              <a:pPr/>
              <a:t>‹#›</a:t>
            </a:fld>
            <a:endParaRPr lang="en-US"/>
          </a:p>
        </p:txBody>
      </p:sp>
    </p:spTree>
    <p:extLst>
      <p:ext uri="{BB962C8B-B14F-4D97-AF65-F5344CB8AC3E}">
        <p14:creationId xmlns:p14="http://schemas.microsoft.com/office/powerpoint/2010/main" val="1012047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6960120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5195629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BFB5464-919B-453E-B61E-261A299524BD}" type="datetimeFigureOut">
              <a:rPr lang="en-IN">
                <a:solidFill>
                  <a:prstClr val="black">
                    <a:tint val="75000"/>
                  </a:prstClr>
                </a:solidFill>
              </a:rPr>
              <a:pPr/>
              <a:t>04-06-2019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5D840C47-7F0F-473F-8826-A09F5D2EDFF8}" type="slidenum">
              <a:rPr lang="en-IN">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525900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323AEB-B622-4DF2-90FD-FD49439C3C7A}" type="slidenum">
              <a:rPr lang="en-US"/>
              <a:pPr/>
              <a:t>‹#›</a:t>
            </a:fld>
            <a:endParaRPr lang="en-US"/>
          </a:p>
        </p:txBody>
      </p:sp>
    </p:spTree>
    <p:extLst>
      <p:ext uri="{BB962C8B-B14F-4D97-AF65-F5344CB8AC3E}">
        <p14:creationId xmlns:p14="http://schemas.microsoft.com/office/powerpoint/2010/main" val="321427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4D89CE-D068-4358-9324-747879B88B9D}" type="slidenum">
              <a:rPr lang="en-US"/>
              <a:pPr/>
              <a:t>‹#›</a:t>
            </a:fld>
            <a:endParaRPr lang="en-US"/>
          </a:p>
        </p:txBody>
      </p:sp>
    </p:spTree>
    <p:extLst>
      <p:ext uri="{BB962C8B-B14F-4D97-AF65-F5344CB8AC3E}">
        <p14:creationId xmlns:p14="http://schemas.microsoft.com/office/powerpoint/2010/main" val="73434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1FBB675-9DF1-408C-8A2E-A4ADD7134C40}" type="slidenum">
              <a:rPr lang="en-US"/>
              <a:pPr/>
              <a:t>‹#›</a:t>
            </a:fld>
            <a:endParaRPr lang="en-US"/>
          </a:p>
        </p:txBody>
      </p:sp>
    </p:spTree>
    <p:extLst>
      <p:ext uri="{BB962C8B-B14F-4D97-AF65-F5344CB8AC3E}">
        <p14:creationId xmlns:p14="http://schemas.microsoft.com/office/powerpoint/2010/main" val="3096475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64457E-FA00-42DC-BA24-1D7DFD5C26C8}" type="slidenum">
              <a:rPr lang="en-US"/>
              <a:pPr/>
              <a:t>‹#›</a:t>
            </a:fld>
            <a:endParaRPr lang="en-US"/>
          </a:p>
        </p:txBody>
      </p:sp>
    </p:spTree>
    <p:extLst>
      <p:ext uri="{BB962C8B-B14F-4D97-AF65-F5344CB8AC3E}">
        <p14:creationId xmlns:p14="http://schemas.microsoft.com/office/powerpoint/2010/main" val="121046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FDFF8D-360F-4CE4-A16D-9AC54B4951AD}" type="slidenum">
              <a:rPr lang="en-US"/>
              <a:pPr/>
              <a:t>‹#›</a:t>
            </a:fld>
            <a:endParaRPr lang="en-US"/>
          </a:p>
        </p:txBody>
      </p:sp>
    </p:spTree>
    <p:extLst>
      <p:ext uri="{BB962C8B-B14F-4D97-AF65-F5344CB8AC3E}">
        <p14:creationId xmlns:p14="http://schemas.microsoft.com/office/powerpoint/2010/main" val="3912682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338CB4-A9F0-49DB-9A50-3882BBE14717}" type="slidenum">
              <a:rPr lang="en-US"/>
              <a:pPr/>
              <a:t>‹#›</a:t>
            </a:fld>
            <a:endParaRPr lang="en-US"/>
          </a:p>
        </p:txBody>
      </p:sp>
    </p:spTree>
    <p:extLst>
      <p:ext uri="{BB962C8B-B14F-4D97-AF65-F5344CB8AC3E}">
        <p14:creationId xmlns:p14="http://schemas.microsoft.com/office/powerpoint/2010/main" val="1340275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49F281-5039-4591-B0C2-945D9C02E5D2}" type="slidenum">
              <a:rPr lang="en-US"/>
              <a:pPr/>
              <a:t>‹#›</a:t>
            </a:fld>
            <a:endParaRPr lang="en-US"/>
          </a:p>
        </p:txBody>
      </p:sp>
    </p:spTree>
    <p:extLst>
      <p:ext uri="{BB962C8B-B14F-4D97-AF65-F5344CB8AC3E}">
        <p14:creationId xmlns:p14="http://schemas.microsoft.com/office/powerpoint/2010/main" val="287826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246C44E-47CB-4414-8638-FBBC620AED9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BFB5464-919B-453E-B61E-261A299524BD}" type="datetimeFigureOut">
              <a:rPr lang="en-IN">
                <a:solidFill>
                  <a:prstClr val="black">
                    <a:tint val="75000"/>
                  </a:prstClr>
                </a:solidFill>
                <a:latin typeface="Calibri"/>
              </a:rPr>
              <a:pPr fontAlgn="auto">
                <a:spcBef>
                  <a:spcPts val="0"/>
                </a:spcBef>
                <a:spcAft>
                  <a:spcPts val="0"/>
                </a:spcAft>
              </a:pPr>
              <a:t>04-06-2019</a:t>
            </a:fld>
            <a:endParaRPr lang="en-IN">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IN">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D840C47-7F0F-473F-8826-A09F5D2EDFF8}" type="slidenum">
              <a:rPr lang="en-IN">
                <a:solidFill>
                  <a:prstClr val="black">
                    <a:tint val="75000"/>
                  </a:prstClr>
                </a:solidFill>
                <a:latin typeface="Calibri"/>
              </a:rPr>
              <a:pPr fontAlgn="auto">
                <a:spcBef>
                  <a:spcPts val="0"/>
                </a:spcBef>
                <a:spcAft>
                  <a:spcPts val="0"/>
                </a:spcAft>
              </a:pPr>
              <a:t>‹#›</a:t>
            </a:fld>
            <a:endParaRPr lang="en-IN">
              <a:solidFill>
                <a:prstClr val="black">
                  <a:tint val="75000"/>
                </a:prstClr>
              </a:solidFill>
              <a:latin typeface="Calibri"/>
            </a:endParaRPr>
          </a:p>
        </p:txBody>
      </p:sp>
    </p:spTree>
    <p:extLst>
      <p:ext uri="{BB962C8B-B14F-4D97-AF65-F5344CB8AC3E}">
        <p14:creationId xmlns:p14="http://schemas.microsoft.com/office/powerpoint/2010/main" val="2716711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9"/>
            <a:ext cx="7772400" cy="1296144"/>
          </a:xfrm>
        </p:spPr>
        <p:txBody>
          <a:bodyPr>
            <a:noAutofit/>
          </a:bodyPr>
          <a:lstStyle/>
          <a:p>
            <a:r>
              <a:rPr lang="en-US" b="1" dirty="0" smtClean="0">
                <a:latin typeface="Arial Black" pitchFamily="34" charset="0"/>
              </a:rPr>
              <a:t>Administrative Reforms</a:t>
            </a:r>
            <a:endParaRPr lang="en-IN" b="1" dirty="0">
              <a:latin typeface="Arial Black" pitchFamily="34" charset="0"/>
            </a:endParaRPr>
          </a:p>
        </p:txBody>
      </p:sp>
      <p:sp>
        <p:nvSpPr>
          <p:cNvPr id="3" name="Subtitle 2"/>
          <p:cNvSpPr>
            <a:spLocks noGrp="1"/>
          </p:cNvSpPr>
          <p:nvPr>
            <p:ph type="subTitle" idx="1"/>
          </p:nvPr>
        </p:nvSpPr>
        <p:spPr>
          <a:xfrm>
            <a:off x="1403648" y="2588455"/>
            <a:ext cx="7200800" cy="3648857"/>
          </a:xfrm>
        </p:spPr>
        <p:txBody>
          <a:bodyPr>
            <a:normAutofit lnSpcReduction="10000"/>
          </a:bodyPr>
          <a:lstStyle/>
          <a:p>
            <a:pPr marL="457200" indent="-457200" algn="just">
              <a:buFont typeface="Arial" pitchFamily="34" charset="0"/>
              <a:buChar char="•"/>
            </a:pPr>
            <a:r>
              <a:rPr lang="en-US" sz="2800" b="1" dirty="0" smtClean="0">
                <a:solidFill>
                  <a:schemeClr val="tx1"/>
                </a:solidFill>
                <a:latin typeface="Arial Black" pitchFamily="34" charset="0"/>
              </a:rPr>
              <a:t>Good governance is the            single most important factor            in promoting equitable development, eradicating poverty and ensuring stability.    </a:t>
            </a:r>
          </a:p>
          <a:p>
            <a:pPr algn="just"/>
            <a:endParaRPr lang="en-US" sz="2800" b="1" dirty="0" smtClean="0">
              <a:solidFill>
                <a:schemeClr val="tx1"/>
              </a:solidFill>
              <a:latin typeface="Arial Black" pitchFamily="34" charset="0"/>
            </a:endParaRPr>
          </a:p>
          <a:p>
            <a:pPr marL="457200" indent="-457200" algn="l">
              <a:buFont typeface="Arial" pitchFamily="34" charset="0"/>
              <a:buChar char="•"/>
            </a:pPr>
            <a:r>
              <a:rPr lang="en-US" sz="2800" b="1" dirty="0" smtClean="0">
                <a:solidFill>
                  <a:schemeClr val="tx1"/>
                </a:solidFill>
                <a:latin typeface="Arial Black" pitchFamily="34" charset="0"/>
              </a:rPr>
              <a:t>Administrative Reforms is critical to achieve good governance</a:t>
            </a:r>
            <a:r>
              <a:rPr lang="en-US" sz="2800" b="1" dirty="0" smtClean="0">
                <a:solidFill>
                  <a:schemeClr val="tx1"/>
                </a:solidFill>
              </a:rPr>
              <a:t>.</a:t>
            </a:r>
            <a:endParaRPr lang="en-IN" sz="2800" b="1" dirty="0">
              <a:solidFill>
                <a:schemeClr val="tx1"/>
              </a:solidFill>
              <a:latin typeface="Arial Black" pitchFamily="34" charset="0"/>
            </a:endParaRPr>
          </a:p>
        </p:txBody>
      </p:sp>
    </p:spTree>
    <p:extLst>
      <p:ext uri="{BB962C8B-B14F-4D97-AF65-F5344CB8AC3E}">
        <p14:creationId xmlns:p14="http://schemas.microsoft.com/office/powerpoint/2010/main" val="30884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2696"/>
            <a:ext cx="7772400" cy="1728192"/>
          </a:xfrm>
        </p:spPr>
        <p:txBody>
          <a:bodyPr/>
          <a:lstStyle/>
          <a:p>
            <a:pPr algn="just"/>
            <a:r>
              <a:rPr lang="en-US" sz="3400" dirty="0">
                <a:latin typeface="Arial Black" pitchFamily="34" charset="0"/>
              </a:rPr>
              <a:t>The Commission identified </a:t>
            </a:r>
            <a:r>
              <a:rPr lang="en-US" sz="3400" dirty="0" smtClean="0">
                <a:latin typeface="Arial Black" pitchFamily="34" charset="0"/>
              </a:rPr>
              <a:t>five broad </a:t>
            </a:r>
            <a:r>
              <a:rPr lang="en-US" sz="3400" dirty="0">
                <a:latin typeface="Arial Black" pitchFamily="34" charset="0"/>
              </a:rPr>
              <a:t>areas where Governance needs to be strengthened:</a:t>
            </a:r>
            <a:endParaRPr lang="en-IN" sz="3400" dirty="0"/>
          </a:p>
        </p:txBody>
      </p:sp>
      <p:sp>
        <p:nvSpPr>
          <p:cNvPr id="3" name="Content Placeholder 2"/>
          <p:cNvSpPr>
            <a:spLocks noGrp="1"/>
          </p:cNvSpPr>
          <p:nvPr>
            <p:ph idx="1"/>
          </p:nvPr>
        </p:nvSpPr>
        <p:spPr>
          <a:xfrm>
            <a:off x="685800" y="2708920"/>
            <a:ext cx="7772400" cy="3528392"/>
          </a:xfrm>
        </p:spPr>
        <p:txBody>
          <a:bodyPr/>
          <a:lstStyle/>
          <a:p>
            <a:pPr marL="514350" indent="-514350">
              <a:buAutoNum type="romanLcParenBoth" startAt="4"/>
            </a:pPr>
            <a:r>
              <a:rPr lang="en-US" smtClean="0">
                <a:latin typeface="Arial Black" pitchFamily="34" charset="0"/>
              </a:rPr>
              <a:t>Social Security </a:t>
            </a:r>
            <a:endParaRPr lang="en-US" dirty="0" smtClean="0">
              <a:latin typeface="Arial Black" pitchFamily="34" charset="0"/>
            </a:endParaRPr>
          </a:p>
          <a:p>
            <a:pPr marL="0" indent="0">
              <a:buNone/>
            </a:pPr>
            <a:endParaRPr lang="en-US" sz="2000" dirty="0" smtClean="0">
              <a:latin typeface="Arial Black" pitchFamily="34" charset="0"/>
            </a:endParaRPr>
          </a:p>
          <a:p>
            <a:pPr marL="0" indent="0">
              <a:buNone/>
            </a:pPr>
            <a:endParaRPr lang="en-US" sz="2000" dirty="0">
              <a:latin typeface="Arial Black" pitchFamily="34" charset="0"/>
            </a:endParaRPr>
          </a:p>
          <a:p>
            <a:pPr marL="0" indent="0">
              <a:buNone/>
            </a:pPr>
            <a:endParaRPr lang="en-US" sz="2000" dirty="0" smtClean="0">
              <a:latin typeface="Arial Black" pitchFamily="34" charset="0"/>
            </a:endParaRPr>
          </a:p>
          <a:p>
            <a:pPr marL="0" indent="0">
              <a:buNone/>
            </a:pPr>
            <a:endParaRPr lang="en-US" sz="2000" dirty="0">
              <a:latin typeface="Arial Black" pitchFamily="34" charset="0"/>
            </a:endParaRPr>
          </a:p>
          <a:p>
            <a:pPr marL="0" indent="0">
              <a:buNone/>
            </a:pPr>
            <a:endParaRPr lang="en-US" sz="1600" dirty="0" smtClean="0">
              <a:latin typeface="Arial Black" pitchFamily="34" charset="0"/>
            </a:endParaRPr>
          </a:p>
          <a:p>
            <a:pPr marL="0" indent="0">
              <a:buNone/>
            </a:pPr>
            <a:endParaRPr lang="en-US" sz="1100" dirty="0">
              <a:latin typeface="Arial Black" pitchFamily="34" charset="0"/>
            </a:endParaRPr>
          </a:p>
          <a:p>
            <a:pPr marL="0" indent="0">
              <a:buNone/>
            </a:pPr>
            <a:endParaRPr lang="en-US" sz="1800" dirty="0" smtClean="0">
              <a:latin typeface="Arial Black" pitchFamily="34" charset="0"/>
            </a:endParaRPr>
          </a:p>
          <a:p>
            <a:pPr marL="914400" lvl="1" indent="-514350" algn="just"/>
            <a:r>
              <a:rPr lang="en-US" sz="1200" dirty="0" smtClean="0">
                <a:latin typeface="Arial Black" pitchFamily="34" charset="0"/>
                <a:cs typeface="Times New Roman" charset="0"/>
              </a:rPr>
              <a:t>As </a:t>
            </a:r>
            <a:r>
              <a:rPr lang="en-US" sz="1200" dirty="0">
                <a:latin typeface="Arial Black" pitchFamily="34" charset="0"/>
                <a:cs typeface="Times New Roman" charset="0"/>
              </a:rPr>
              <a:t>an illustrative example, we have </a:t>
            </a:r>
            <a:r>
              <a:rPr lang="en-US" sz="1200" dirty="0" smtClean="0">
                <a:latin typeface="Arial Black" pitchFamily="34" charset="0"/>
                <a:cs typeface="Times New Roman" charset="0"/>
              </a:rPr>
              <a:t>examined </a:t>
            </a:r>
            <a:r>
              <a:rPr lang="en-US" sz="1200" dirty="0">
                <a:latin typeface="Arial Black" pitchFamily="34" charset="0"/>
                <a:cs typeface="Times New Roman" charset="0"/>
              </a:rPr>
              <a:t>how NREGA can be </a:t>
            </a:r>
            <a:r>
              <a:rPr lang="en-US" sz="1200" dirty="0" smtClean="0">
                <a:latin typeface="Arial Black" pitchFamily="34" charset="0"/>
                <a:cs typeface="Times New Roman" charset="0"/>
              </a:rPr>
              <a:t>streamlined and </a:t>
            </a:r>
            <a:r>
              <a:rPr lang="en-US" sz="1200" dirty="0">
                <a:latin typeface="Arial Black" pitchFamily="34" charset="0"/>
                <a:cs typeface="Times New Roman" charset="0"/>
              </a:rPr>
              <a:t>enhanced for </a:t>
            </a:r>
            <a:r>
              <a:rPr lang="en-US" sz="1200" dirty="0" smtClean="0">
                <a:latin typeface="Arial Black" pitchFamily="34" charset="0"/>
                <a:cs typeface="Times New Roman" charset="0"/>
              </a:rPr>
              <a:t>better capital formation.  We </a:t>
            </a:r>
            <a:r>
              <a:rPr lang="en-US" sz="1200" dirty="0">
                <a:latin typeface="Arial Black" pitchFamily="34" charset="0"/>
                <a:cs typeface="Times New Roman" charset="0"/>
              </a:rPr>
              <a:t>have e.g. </a:t>
            </a:r>
            <a:r>
              <a:rPr lang="en-US" sz="1200" dirty="0" smtClean="0">
                <a:latin typeface="Arial Black" pitchFamily="34" charset="0"/>
                <a:cs typeface="Times New Roman" charset="0"/>
              </a:rPr>
              <a:t>suggested </a:t>
            </a:r>
            <a:r>
              <a:rPr lang="en-US" sz="1200" dirty="0">
                <a:latin typeface="Arial Black" pitchFamily="34" charset="0"/>
                <a:cs typeface="Times New Roman" charset="0"/>
              </a:rPr>
              <a:t>that skills </a:t>
            </a:r>
            <a:r>
              <a:rPr lang="en-US" sz="1200" dirty="0" smtClean="0">
                <a:latin typeface="Arial Black" pitchFamily="34" charset="0"/>
                <a:cs typeface="Times New Roman" charset="0"/>
              </a:rPr>
              <a:t>development </a:t>
            </a:r>
            <a:r>
              <a:rPr lang="en-US" sz="1200" dirty="0">
                <a:latin typeface="Arial Black" pitchFamily="34" charset="0"/>
                <a:cs typeface="Times New Roman" charset="0"/>
              </a:rPr>
              <a:t>can </a:t>
            </a:r>
            <a:r>
              <a:rPr lang="en-US" sz="1200" dirty="0" smtClean="0">
                <a:latin typeface="Arial Black" pitchFamily="34" charset="0"/>
                <a:cs typeface="Times New Roman" charset="0"/>
              </a:rPr>
              <a:t>be </a:t>
            </a:r>
            <a:r>
              <a:rPr lang="en-US" sz="1200" dirty="0">
                <a:latin typeface="Arial Black" pitchFamily="34" charset="0"/>
                <a:cs typeface="Times New Roman" charset="0"/>
              </a:rPr>
              <a:t>dovetailed as a part of this </a:t>
            </a:r>
            <a:r>
              <a:rPr lang="en-US" sz="1200" dirty="0" smtClean="0">
                <a:latin typeface="Arial Black" pitchFamily="34" charset="0"/>
                <a:cs typeface="Times New Roman" charset="0"/>
              </a:rPr>
              <a:t>important </a:t>
            </a:r>
            <a:r>
              <a:rPr lang="en-US" sz="1200" dirty="0" err="1">
                <a:latin typeface="Arial Black" pitchFamily="34" charset="0"/>
                <a:cs typeface="Times New Roman" charset="0"/>
              </a:rPr>
              <a:t>programme</a:t>
            </a:r>
            <a:r>
              <a:rPr lang="en-US" sz="1200" dirty="0">
                <a:latin typeface="Arial Black" pitchFamily="34" charset="0"/>
                <a:cs typeface="Times New Roman" charset="0"/>
              </a:rPr>
              <a:t>.</a:t>
            </a:r>
          </a:p>
          <a:p>
            <a:pPr marL="914400" lvl="1" indent="-514350" algn="just"/>
            <a:endParaRPr lang="en-IN"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10</a:t>
            </a:fld>
            <a:endParaRPr lang="en-US"/>
          </a:p>
        </p:txBody>
      </p:sp>
    </p:spTree>
    <p:extLst>
      <p:ext uri="{BB962C8B-B14F-4D97-AF65-F5344CB8AC3E}">
        <p14:creationId xmlns:p14="http://schemas.microsoft.com/office/powerpoint/2010/main" val="893026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564904"/>
            <a:ext cx="7772400" cy="3672408"/>
          </a:xfrm>
        </p:spPr>
        <p:txBody>
          <a:bodyPr/>
          <a:lstStyle/>
          <a:p>
            <a:pPr marL="514350" indent="-514350" algn="just">
              <a:buAutoNum type="romanLcParenBoth" startAt="5"/>
            </a:pPr>
            <a:r>
              <a:rPr lang="en-US" dirty="0" smtClean="0">
                <a:latin typeface="Arial Black" pitchFamily="34" charset="0"/>
              </a:rPr>
              <a:t>Third </a:t>
            </a:r>
            <a:r>
              <a:rPr lang="en-US" dirty="0">
                <a:latin typeface="Arial Black" pitchFamily="34" charset="0"/>
              </a:rPr>
              <a:t>Tier of </a:t>
            </a:r>
            <a:r>
              <a:rPr lang="en-US" dirty="0" smtClean="0">
                <a:latin typeface="Arial Black" pitchFamily="34" charset="0"/>
              </a:rPr>
              <a:t>Governance – Local Self Governance Institutions both rural and urban  </a:t>
            </a:r>
            <a:endParaRPr lang="en-US" sz="2000" b="1" dirty="0">
              <a:latin typeface="Arial" pitchFamily="34" charset="0"/>
              <a:cs typeface="Arial" pitchFamily="34" charset="0"/>
            </a:endParaRPr>
          </a:p>
          <a:p>
            <a:pPr marL="0" indent="0" algn="just">
              <a:buNone/>
            </a:pPr>
            <a:endParaRPr lang="en-US" sz="2000" b="1" dirty="0" smtClean="0">
              <a:latin typeface="Arial" pitchFamily="34" charset="0"/>
              <a:cs typeface="Arial" pitchFamily="34" charset="0"/>
            </a:endParaRPr>
          </a:p>
          <a:p>
            <a:pPr marL="0" indent="0" algn="just">
              <a:buNone/>
            </a:pPr>
            <a:endParaRPr lang="en-US" sz="2000" b="1" dirty="0">
              <a:latin typeface="Arial" pitchFamily="34" charset="0"/>
              <a:cs typeface="Arial" pitchFamily="34" charset="0"/>
            </a:endParaRPr>
          </a:p>
          <a:p>
            <a:pPr marL="0" indent="0" algn="just">
              <a:buNone/>
            </a:pPr>
            <a:endParaRPr lang="en-US" sz="1600" b="1" dirty="0" smtClean="0">
              <a:latin typeface="Arial" pitchFamily="34" charset="0"/>
              <a:cs typeface="Arial" pitchFamily="34" charset="0"/>
            </a:endParaRPr>
          </a:p>
          <a:p>
            <a:pPr marL="0" indent="0" algn="just">
              <a:buNone/>
            </a:pPr>
            <a:endParaRPr lang="en-US" sz="1800" b="1" dirty="0" smtClean="0">
              <a:latin typeface="Arial" pitchFamily="34" charset="0"/>
              <a:cs typeface="Arial" pitchFamily="34" charset="0"/>
            </a:endParaRPr>
          </a:p>
          <a:p>
            <a:pPr lvl="2" algn="just"/>
            <a:r>
              <a:rPr lang="en-US" sz="1200" b="1" dirty="0" smtClean="0">
                <a:latin typeface="Arial Black" pitchFamily="34" charset="0"/>
                <a:cs typeface="Arial" pitchFamily="34" charset="0"/>
              </a:rPr>
              <a:t>Report on Local Self Governance  </a:t>
            </a:r>
            <a:endParaRPr lang="en-IN" sz="1200" b="1" dirty="0">
              <a:latin typeface="Arial Black" pitchFamily="34" charset="0"/>
              <a:cs typeface="Arial"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11</a:t>
            </a:fld>
            <a:endParaRPr lang="en-US" dirty="0"/>
          </a:p>
        </p:txBody>
      </p:sp>
      <p:sp>
        <p:nvSpPr>
          <p:cNvPr id="6" name="Title 1"/>
          <p:cNvSpPr>
            <a:spLocks noGrp="1"/>
          </p:cNvSpPr>
          <p:nvPr>
            <p:ph type="title"/>
          </p:nvPr>
        </p:nvSpPr>
        <p:spPr>
          <a:xfrm>
            <a:off x="683568" y="620688"/>
            <a:ext cx="7772400" cy="1668295"/>
          </a:xfrm>
        </p:spPr>
        <p:txBody>
          <a:bodyPr/>
          <a:lstStyle/>
          <a:p>
            <a:pPr algn="just"/>
            <a:r>
              <a:rPr lang="en-US" sz="3400" dirty="0">
                <a:latin typeface="Arial Black" pitchFamily="34" charset="0"/>
              </a:rPr>
              <a:t>The Commission identified </a:t>
            </a:r>
            <a:r>
              <a:rPr lang="en-US" sz="3400" dirty="0" smtClean="0">
                <a:latin typeface="Arial Black" pitchFamily="34" charset="0"/>
              </a:rPr>
              <a:t>five broad </a:t>
            </a:r>
            <a:r>
              <a:rPr lang="en-US" sz="3400" dirty="0">
                <a:latin typeface="Arial Black" pitchFamily="34" charset="0"/>
              </a:rPr>
              <a:t>areas where Governance needs to be strengthened:</a:t>
            </a:r>
            <a:endParaRPr lang="en-IN" sz="3400" dirty="0"/>
          </a:p>
        </p:txBody>
      </p:sp>
    </p:spTree>
    <p:extLst>
      <p:ext uri="{BB962C8B-B14F-4D97-AF65-F5344CB8AC3E}">
        <p14:creationId xmlns:p14="http://schemas.microsoft.com/office/powerpoint/2010/main" val="3491370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EE6ED6-F186-4D25-9DF9-52D78C44517A}" type="slidenum">
              <a:rPr lang="en-US"/>
              <a:pPr/>
              <a:t>12</a:t>
            </a:fld>
            <a:endParaRPr lang="en-US"/>
          </a:p>
        </p:txBody>
      </p:sp>
      <p:sp>
        <p:nvSpPr>
          <p:cNvPr id="11277" name="Rectangle 13"/>
          <p:cNvSpPr>
            <a:spLocks noGrp="1" noChangeArrowheads="1"/>
          </p:cNvSpPr>
          <p:nvPr>
            <p:ph type="title"/>
          </p:nvPr>
        </p:nvSpPr>
        <p:spPr>
          <a:xfrm>
            <a:off x="683568" y="612341"/>
            <a:ext cx="7772400" cy="720080"/>
          </a:xfrm>
        </p:spPr>
        <p:txBody>
          <a:bodyPr/>
          <a:lstStyle/>
          <a:p>
            <a:r>
              <a:rPr lang="en-US" sz="3400" b="1" dirty="0" smtClean="0">
                <a:latin typeface="Arial Black" pitchFamily="34" charset="0"/>
              </a:rPr>
              <a:t>Challenges</a:t>
            </a:r>
            <a:endParaRPr lang="en-US" sz="3400" b="1" dirty="0">
              <a:latin typeface="Arial Black" pitchFamily="34" charset="0"/>
            </a:endParaRPr>
          </a:p>
        </p:txBody>
      </p:sp>
      <p:sp>
        <p:nvSpPr>
          <p:cNvPr id="11278" name="Rectangle 14"/>
          <p:cNvSpPr>
            <a:spLocks noGrp="1" noChangeArrowheads="1"/>
          </p:cNvSpPr>
          <p:nvPr>
            <p:ph type="body" idx="1"/>
          </p:nvPr>
        </p:nvSpPr>
        <p:spPr>
          <a:xfrm>
            <a:off x="683568" y="1844824"/>
            <a:ext cx="8206680" cy="3960440"/>
          </a:xfrm>
        </p:spPr>
        <p:txBody>
          <a:bodyPr/>
          <a:lstStyle/>
          <a:p>
            <a:r>
              <a:rPr lang="en-US" sz="2800" b="1" dirty="0">
                <a:latin typeface="Arial" charset="0"/>
              </a:rPr>
              <a:t>Serious resource </a:t>
            </a:r>
            <a:r>
              <a:rPr lang="en-US" sz="2800" b="1" dirty="0" smtClean="0">
                <a:latin typeface="Arial" charset="0"/>
              </a:rPr>
              <a:t>constraints</a:t>
            </a:r>
            <a:endParaRPr lang="en-US" sz="2800" b="1" dirty="0">
              <a:latin typeface="Arial" charset="0"/>
            </a:endParaRPr>
          </a:p>
          <a:p>
            <a:pPr algn="just">
              <a:buFont typeface="Wingdings" pitchFamily="2" charset="2"/>
              <a:buChar char="q"/>
            </a:pPr>
            <a:endParaRPr lang="en-IN" sz="1600" b="1" dirty="0" smtClean="0">
              <a:latin typeface="Arial" pitchFamily="34" charset="0"/>
              <a:cs typeface="Arial" pitchFamily="34" charset="0"/>
            </a:endParaRPr>
          </a:p>
          <a:p>
            <a:pPr algn="just">
              <a:buFont typeface="Wingdings" pitchFamily="2" charset="2"/>
              <a:buChar char="q"/>
            </a:pPr>
            <a:r>
              <a:rPr lang="en-IN" sz="1600" b="1" dirty="0" smtClean="0">
                <a:latin typeface="Arial" pitchFamily="34" charset="0"/>
                <a:cs typeface="Arial" pitchFamily="34" charset="0"/>
              </a:rPr>
              <a:t>Laws </a:t>
            </a:r>
            <a:r>
              <a:rPr lang="en-IN" sz="1600" b="1" dirty="0">
                <a:latin typeface="Arial" pitchFamily="34" charset="0"/>
                <a:cs typeface="Arial" pitchFamily="34" charset="0"/>
              </a:rPr>
              <a:t>alone cannot address fundamental fiscal problems</a:t>
            </a:r>
            <a:r>
              <a:rPr lang="en-IN" sz="1600" b="1" dirty="0" smtClean="0">
                <a:latin typeface="Arial" pitchFamily="34" charset="0"/>
                <a:cs typeface="Arial" pitchFamily="34" charset="0"/>
              </a:rPr>
              <a:t>.</a:t>
            </a:r>
          </a:p>
          <a:p>
            <a:pPr algn="just">
              <a:buFont typeface="Wingdings" pitchFamily="2" charset="2"/>
              <a:buChar char="q"/>
            </a:pPr>
            <a:r>
              <a:rPr lang="en-US" sz="1600" b="1" dirty="0" smtClean="0">
                <a:latin typeface="Arial" pitchFamily="34" charset="0"/>
                <a:cs typeface="Arial" pitchFamily="34" charset="0"/>
              </a:rPr>
              <a:t>Revenue cannot be increased by enhancing tax rates in a centralized administration.</a:t>
            </a:r>
          </a:p>
          <a:p>
            <a:pPr algn="just">
              <a:buFont typeface="Wingdings" pitchFamily="2" charset="2"/>
              <a:buChar char="q"/>
            </a:pPr>
            <a:r>
              <a:rPr lang="en-US" sz="1600" b="1" dirty="0" smtClean="0">
                <a:latin typeface="Arial" pitchFamily="34" charset="0"/>
                <a:cs typeface="Arial" pitchFamily="34" charset="0"/>
              </a:rPr>
              <a:t>Need to raise resources, reduce unproductive subsidies and get better outcome for every rupee utilized.</a:t>
            </a:r>
          </a:p>
          <a:p>
            <a:pPr algn="just">
              <a:buFont typeface="Wingdings" pitchFamily="2" charset="2"/>
              <a:buChar char="q"/>
            </a:pPr>
            <a:r>
              <a:rPr lang="en-US" sz="1600" b="1" dirty="0" smtClean="0">
                <a:latin typeface="Arial" pitchFamily="34" charset="0"/>
                <a:cs typeface="Arial" pitchFamily="34" charset="0"/>
              </a:rPr>
              <a:t>Administration must become far more accountable and effective in delivering results with the same expenditure.  Outcome overlooked.</a:t>
            </a:r>
          </a:p>
          <a:p>
            <a:pPr algn="just">
              <a:buFont typeface="Wingdings" pitchFamily="2" charset="2"/>
              <a:buChar char="q"/>
            </a:pPr>
            <a:r>
              <a:rPr lang="en-US" sz="1600" b="1" dirty="0" smtClean="0">
                <a:latin typeface="Arial" pitchFamily="34" charset="0"/>
                <a:cs typeface="Arial" pitchFamily="34" charset="0"/>
              </a:rPr>
              <a:t>In order to accomplish these goals, conscious efforts to establish link between the citizen’s vote and public good and taxes and services.</a:t>
            </a:r>
          </a:p>
          <a:p>
            <a:pPr algn="just">
              <a:buFont typeface="Wingdings" pitchFamily="2" charset="2"/>
              <a:buChar char="q"/>
            </a:pPr>
            <a:r>
              <a:rPr lang="en-US" sz="1600" b="1" dirty="0" smtClean="0">
                <a:latin typeface="Arial" pitchFamily="34" charset="0"/>
                <a:cs typeface="Arial" pitchFamily="34" charset="0"/>
              </a:rPr>
              <a:t>Fuse authority with accountability at every level. </a:t>
            </a:r>
            <a:endParaRPr lang="en-IN" sz="1600" b="1" dirty="0">
              <a:latin typeface="Arial" pitchFamily="34" charset="0"/>
              <a:cs typeface="Arial" pitchFamily="34" charset="0"/>
            </a:endParaRPr>
          </a:p>
          <a:p>
            <a:pPr algn="just"/>
            <a:endParaRPr lang="en-US" sz="1800" b="1" dirty="0">
              <a:latin typeface="Arial" pitchFamily="34" charset="0"/>
              <a:cs typeface="Arial" pitchFamily="34" charset="0"/>
            </a:endParaRPr>
          </a:p>
          <a:p>
            <a:pPr algn="just">
              <a:buFontTx/>
              <a:buNone/>
            </a:pPr>
            <a:endParaRPr lang="en-US" sz="1800" b="1" dirty="0">
              <a:latin typeface="Arial" pitchFamily="34" charset="0"/>
              <a:cs typeface="Arial" pitchFamily="34" charset="0"/>
            </a:endParaRPr>
          </a:p>
        </p:txBody>
      </p:sp>
    </p:spTree>
    <p:extLst>
      <p:ext uri="{BB962C8B-B14F-4D97-AF65-F5344CB8AC3E}">
        <p14:creationId xmlns:p14="http://schemas.microsoft.com/office/powerpoint/2010/main" val="4227694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EE6ED6-F186-4D25-9DF9-52D78C44517A}" type="slidenum">
              <a:rPr lang="en-US"/>
              <a:pPr/>
              <a:t>13</a:t>
            </a:fld>
            <a:endParaRPr lang="en-US"/>
          </a:p>
        </p:txBody>
      </p:sp>
      <p:sp>
        <p:nvSpPr>
          <p:cNvPr id="11277" name="Rectangle 13"/>
          <p:cNvSpPr>
            <a:spLocks noGrp="1" noChangeArrowheads="1"/>
          </p:cNvSpPr>
          <p:nvPr>
            <p:ph type="title"/>
          </p:nvPr>
        </p:nvSpPr>
        <p:spPr>
          <a:xfrm>
            <a:off x="685800" y="533400"/>
            <a:ext cx="7772400" cy="951384"/>
          </a:xfrm>
        </p:spPr>
        <p:txBody>
          <a:bodyPr/>
          <a:lstStyle/>
          <a:p>
            <a:r>
              <a:rPr lang="en-US" sz="3400" b="1" dirty="0">
                <a:latin typeface="Arial Black" pitchFamily="34" charset="0"/>
              </a:rPr>
              <a:t>Challenges</a:t>
            </a:r>
          </a:p>
        </p:txBody>
      </p:sp>
      <p:sp>
        <p:nvSpPr>
          <p:cNvPr id="11278" name="Rectangle 14"/>
          <p:cNvSpPr>
            <a:spLocks noGrp="1" noChangeArrowheads="1"/>
          </p:cNvSpPr>
          <p:nvPr>
            <p:ph type="body" idx="1"/>
          </p:nvPr>
        </p:nvSpPr>
        <p:spPr>
          <a:xfrm>
            <a:off x="685800" y="1676400"/>
            <a:ext cx="7772400" cy="4128864"/>
          </a:xfrm>
        </p:spPr>
        <p:txBody>
          <a:bodyPr/>
          <a:lstStyle/>
          <a:p>
            <a:r>
              <a:rPr lang="en-US" sz="2800" b="1" dirty="0" smtClean="0">
                <a:latin typeface="Arial Black" pitchFamily="34" charset="0"/>
              </a:rPr>
              <a:t>Pervasive corruption</a:t>
            </a:r>
          </a:p>
          <a:p>
            <a:pPr algn="just">
              <a:buFont typeface="Wingdings" pitchFamily="2" charset="2"/>
              <a:buChar char="q"/>
            </a:pPr>
            <a:r>
              <a:rPr lang="en-IN" sz="1600" b="1" dirty="0">
                <a:latin typeface="Arial Black" pitchFamily="34" charset="0"/>
                <a:cs typeface="Arial" pitchFamily="34" charset="0"/>
              </a:rPr>
              <a:t>Pervasive corruption is the most disturbing element of our governance. </a:t>
            </a:r>
            <a:r>
              <a:rPr lang="en-IN" sz="1600" b="1" dirty="0" smtClean="0">
                <a:latin typeface="Arial Black" pitchFamily="34" charset="0"/>
                <a:cs typeface="Arial" pitchFamily="34" charset="0"/>
              </a:rPr>
              <a:t>It has been aggravated by various factors, which include:</a:t>
            </a:r>
          </a:p>
          <a:p>
            <a:pPr lvl="1" algn="just">
              <a:buFont typeface="Wingdings" pitchFamily="2" charset="2"/>
              <a:buChar char="ü"/>
            </a:pPr>
            <a:r>
              <a:rPr lang="en-IN" sz="1200" b="1" dirty="0" smtClean="0">
                <a:latin typeface="Arial Black" pitchFamily="34" charset="0"/>
                <a:cs typeface="Arial" pitchFamily="34" charset="0"/>
              </a:rPr>
              <a:t>The colonial legacy of unchallenged authority and propensity to exercise power arbitrarily.</a:t>
            </a:r>
          </a:p>
          <a:p>
            <a:pPr lvl="1" algn="just">
              <a:buFont typeface="Wingdings" pitchFamily="2" charset="2"/>
              <a:buChar char="ü"/>
            </a:pPr>
            <a:r>
              <a:rPr lang="en-US" sz="1200" b="1" dirty="0" smtClean="0">
                <a:latin typeface="Arial Black" pitchFamily="34" charset="0"/>
                <a:cs typeface="Arial" pitchFamily="34" charset="0"/>
              </a:rPr>
              <a:t>The enormous asymmetry of powers in our society.</a:t>
            </a:r>
          </a:p>
          <a:p>
            <a:pPr lvl="1" algn="just">
              <a:buFont typeface="Wingdings" pitchFamily="2" charset="2"/>
              <a:buChar char="ü"/>
            </a:pPr>
            <a:r>
              <a:rPr lang="en-US" sz="1200" b="1" dirty="0" smtClean="0">
                <a:latin typeface="Arial Black" pitchFamily="34" charset="0"/>
                <a:cs typeface="Arial" pitchFamily="34" charset="0"/>
              </a:rPr>
              <a:t>A set of policies whose unintended consequence was to put the citizen at the mercy of the State.  Over regulation, severe restrictions on economic activity, excessive state control, near-monopoly of the government in many sectors and an economy of scarcity all facilitated conditions conducive to unbridled corruption.</a:t>
            </a:r>
          </a:p>
          <a:p>
            <a:pPr marL="457200" lvl="1" indent="0" algn="just">
              <a:buNone/>
            </a:pPr>
            <a:endParaRPr lang="en-US" sz="1200" b="1" dirty="0" smtClean="0">
              <a:latin typeface="Arial Black" pitchFamily="34" charset="0"/>
              <a:cs typeface="Arial" pitchFamily="34" charset="0"/>
            </a:endParaRPr>
          </a:p>
          <a:p>
            <a:r>
              <a:rPr lang="en-US" sz="2800" b="1" dirty="0">
                <a:latin typeface="Arial Black" pitchFamily="34" charset="0"/>
                <a:cs typeface="Arial" pitchFamily="34" charset="0"/>
              </a:rPr>
              <a:t>Asymmetry of </a:t>
            </a:r>
            <a:r>
              <a:rPr lang="en-US" sz="2800" b="1" dirty="0" smtClean="0">
                <a:latin typeface="Arial Black" pitchFamily="34" charset="0"/>
                <a:cs typeface="Arial" pitchFamily="34" charset="0"/>
              </a:rPr>
              <a:t>power </a:t>
            </a:r>
            <a:endParaRPr lang="en-US" sz="2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80049"/>
          </a:xfrm>
        </p:spPr>
        <p:txBody>
          <a:bodyPr/>
          <a:lstStyle/>
          <a:p>
            <a:r>
              <a:rPr lang="en-US" sz="3400" b="1" dirty="0">
                <a:latin typeface="Arial Black" pitchFamily="34" charset="0"/>
              </a:rPr>
              <a:t>Challenges</a:t>
            </a:r>
            <a:endParaRPr lang="en-IN" sz="3400" dirty="0"/>
          </a:p>
        </p:txBody>
      </p:sp>
      <p:sp>
        <p:nvSpPr>
          <p:cNvPr id="3" name="Content Placeholder 2"/>
          <p:cNvSpPr>
            <a:spLocks noGrp="1"/>
          </p:cNvSpPr>
          <p:nvPr>
            <p:ph idx="1"/>
          </p:nvPr>
        </p:nvSpPr>
        <p:spPr>
          <a:xfrm>
            <a:off x="685800" y="1981200"/>
            <a:ext cx="7772400" cy="3885028"/>
          </a:xfrm>
        </p:spPr>
        <p:txBody>
          <a:bodyPr/>
          <a:lstStyle/>
          <a:p>
            <a:pPr algn="just"/>
            <a:r>
              <a:rPr lang="en-US" sz="2800" b="1" dirty="0" smtClean="0">
                <a:latin typeface="Arial Black" pitchFamily="34" charset="0"/>
              </a:rPr>
              <a:t>Past valuable lessons in curbing corruption</a:t>
            </a:r>
          </a:p>
          <a:p>
            <a:pPr lvl="1" algn="just">
              <a:buFont typeface="Wingdings" pitchFamily="2" charset="2"/>
              <a:buChar char="ü"/>
            </a:pPr>
            <a:r>
              <a:rPr lang="en-US" sz="1600" b="1" dirty="0" smtClean="0">
                <a:latin typeface="Arial Black" pitchFamily="34" charset="0"/>
              </a:rPr>
              <a:t>Monopoly and discretion increase the propensity to corruption while competition and transparency reduce corruption.</a:t>
            </a:r>
          </a:p>
          <a:p>
            <a:pPr lvl="1" algn="just">
              <a:buFont typeface="Wingdings" pitchFamily="2" charset="2"/>
              <a:buChar char="ü"/>
            </a:pPr>
            <a:r>
              <a:rPr lang="en-US" sz="1600" b="1" dirty="0" smtClean="0">
                <a:latin typeface="Arial Black" pitchFamily="34" charset="0"/>
              </a:rPr>
              <a:t>Wherever transparency and technology has been introduced, corruption has been significantly contained.</a:t>
            </a:r>
          </a:p>
          <a:p>
            <a:pPr lvl="1" algn="just">
              <a:buFont typeface="Wingdings" pitchFamily="2" charset="2"/>
              <a:buChar char="ü"/>
            </a:pPr>
            <a:r>
              <a:rPr lang="en-US" sz="1600" b="1" dirty="0" smtClean="0">
                <a:latin typeface="Arial Black" pitchFamily="34" charset="0"/>
              </a:rPr>
              <a:t>Core principles of good governance are necessary to combat corruption. </a:t>
            </a:r>
          </a:p>
          <a:p>
            <a:pPr lvl="1" algn="just">
              <a:buFont typeface="Wingdings" pitchFamily="2" charset="2"/>
              <a:buChar char="ü"/>
            </a:pPr>
            <a:r>
              <a:rPr lang="en-US" sz="1600" b="1" dirty="0" smtClean="0">
                <a:latin typeface="Arial Black" pitchFamily="34" charset="0"/>
              </a:rPr>
              <a:t>Need to strengthen anti-corruption laws and enact new legislations, e.g. the False Claims Act on the lines of the US Act.</a:t>
            </a:r>
            <a:endParaRPr lang="en-US" dirty="0" smtClean="0">
              <a:latin typeface="Arial Black" pitchFamily="34" charset="0"/>
            </a:endParaRPr>
          </a:p>
          <a:p>
            <a:pPr marL="457200" lvl="1" indent="0" algn="just">
              <a:buNone/>
            </a:pPr>
            <a:endParaRPr lang="en-US" dirty="0">
              <a:latin typeface="Arial"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14</a:t>
            </a:fld>
            <a:endParaRPr lang="en-US"/>
          </a:p>
        </p:txBody>
      </p:sp>
    </p:spTree>
    <p:extLst>
      <p:ext uri="{BB962C8B-B14F-4D97-AF65-F5344CB8AC3E}">
        <p14:creationId xmlns:p14="http://schemas.microsoft.com/office/powerpoint/2010/main" val="3886734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DFA2AE-D133-4CB2-B82A-2A0CB575D237}" type="slidenum">
              <a:rPr lang="en-US"/>
              <a:pPr/>
              <a:t>15</a:t>
            </a:fld>
            <a:endParaRPr lang="en-US"/>
          </a:p>
        </p:txBody>
      </p:sp>
      <p:sp>
        <p:nvSpPr>
          <p:cNvPr id="9218" name="Rectangle 2"/>
          <p:cNvSpPr>
            <a:spLocks noGrp="1" noChangeArrowheads="1"/>
          </p:cNvSpPr>
          <p:nvPr>
            <p:ph type="title"/>
          </p:nvPr>
        </p:nvSpPr>
        <p:spPr/>
        <p:txBody>
          <a:bodyPr/>
          <a:lstStyle/>
          <a:p>
            <a:pPr algn="just"/>
            <a:r>
              <a:rPr lang="en-US" sz="3400" dirty="0">
                <a:latin typeface="Arial Black" pitchFamily="34" charset="0"/>
              </a:rPr>
              <a:t>Common underlying theme of Reports:</a:t>
            </a:r>
          </a:p>
        </p:txBody>
      </p:sp>
      <p:sp>
        <p:nvSpPr>
          <p:cNvPr id="9219" name="Rectangle 3"/>
          <p:cNvSpPr>
            <a:spLocks noGrp="1" noChangeArrowheads="1"/>
          </p:cNvSpPr>
          <p:nvPr>
            <p:ph type="body" idx="1"/>
          </p:nvPr>
        </p:nvSpPr>
        <p:spPr>
          <a:xfrm>
            <a:off x="685800" y="1916832"/>
            <a:ext cx="7772400" cy="4176464"/>
          </a:xfrm>
        </p:spPr>
        <p:txBody>
          <a:bodyPr/>
          <a:lstStyle/>
          <a:p>
            <a:pPr algn="just"/>
            <a:r>
              <a:rPr lang="en-US" sz="2400" dirty="0">
                <a:latin typeface="Arial Black" pitchFamily="34" charset="0"/>
                <a:cs typeface="Arial" pitchFamily="34" charset="0"/>
              </a:rPr>
              <a:t>Rule of law which requires that laws and their implementation be transparent, predictable, equitable and credible.</a:t>
            </a:r>
          </a:p>
          <a:p>
            <a:pPr algn="just"/>
            <a:r>
              <a:rPr lang="en-US" sz="2400" dirty="0">
                <a:latin typeface="Arial Black" pitchFamily="34" charset="0"/>
                <a:cs typeface="Arial" pitchFamily="34" charset="0"/>
              </a:rPr>
              <a:t>Accountability at each level of administration. Minimization of unfettered discretion. </a:t>
            </a:r>
          </a:p>
          <a:p>
            <a:pPr algn="just"/>
            <a:r>
              <a:rPr lang="en-US" sz="2400" dirty="0">
                <a:latin typeface="Arial Black" pitchFamily="34" charset="0"/>
                <a:cs typeface="Arial" pitchFamily="34" charset="0"/>
              </a:rPr>
              <a:t>Putting the citizen first. </a:t>
            </a:r>
          </a:p>
          <a:p>
            <a:pPr algn="just"/>
            <a:r>
              <a:rPr lang="en-US" sz="2400" dirty="0">
                <a:latin typeface="Arial Black" pitchFamily="34" charset="0"/>
                <a:cs typeface="Arial" pitchFamily="34" charset="0"/>
              </a:rPr>
              <a:t>Principle of subsidiarity (which implies both devolution and delegation of authority</a:t>
            </a:r>
            <a:r>
              <a:rPr lang="en-US" sz="2400" dirty="0" smtClean="0">
                <a:latin typeface="Arial Black" pitchFamily="34" charset="0"/>
                <a:cs typeface="Arial" pitchFamily="34" charset="0"/>
              </a:rPr>
              <a:t>).</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DFA2AE-D133-4CB2-B82A-2A0CB575D237}" type="slidenum">
              <a:rPr lang="en-US"/>
              <a:pPr/>
              <a:t>16</a:t>
            </a:fld>
            <a:endParaRPr lang="en-US"/>
          </a:p>
        </p:txBody>
      </p:sp>
      <p:sp>
        <p:nvSpPr>
          <p:cNvPr id="9218" name="Rectangle 2"/>
          <p:cNvSpPr>
            <a:spLocks noGrp="1" noChangeArrowheads="1"/>
          </p:cNvSpPr>
          <p:nvPr>
            <p:ph type="title"/>
          </p:nvPr>
        </p:nvSpPr>
        <p:spPr/>
        <p:txBody>
          <a:bodyPr/>
          <a:lstStyle/>
          <a:p>
            <a:r>
              <a:rPr lang="en-US" sz="3600" dirty="0">
                <a:latin typeface="Arial Black" pitchFamily="34" charset="0"/>
                <a:cs typeface="Arial" charset="0"/>
              </a:rPr>
              <a:t>Focus for today’s discussion</a:t>
            </a:r>
          </a:p>
        </p:txBody>
      </p:sp>
      <p:sp>
        <p:nvSpPr>
          <p:cNvPr id="9219" name="Rectangle 3"/>
          <p:cNvSpPr>
            <a:spLocks noGrp="1" noChangeArrowheads="1"/>
          </p:cNvSpPr>
          <p:nvPr>
            <p:ph type="body" idx="1"/>
          </p:nvPr>
        </p:nvSpPr>
        <p:spPr>
          <a:xfrm>
            <a:off x="685800" y="2060848"/>
            <a:ext cx="7772400" cy="3456383"/>
          </a:xfrm>
        </p:spPr>
        <p:txBody>
          <a:bodyPr/>
          <a:lstStyle/>
          <a:p>
            <a:pPr lvl="1" algn="just">
              <a:buFont typeface="Arial" pitchFamily="34" charset="0"/>
              <a:buChar char="•"/>
            </a:pPr>
            <a:r>
              <a:rPr lang="en-US" dirty="0" smtClean="0">
                <a:latin typeface="Arial Black" pitchFamily="34" charset="0"/>
                <a:cs typeface="Arial" pitchFamily="34" charset="0"/>
              </a:rPr>
              <a:t>Key components of Civil Services Reforms</a:t>
            </a:r>
          </a:p>
          <a:p>
            <a:pPr marL="1314450" lvl="3" indent="0" algn="just">
              <a:buNone/>
            </a:pPr>
            <a:r>
              <a:rPr lang="en-US" dirty="0" smtClean="0">
                <a:latin typeface="Arial Black" pitchFamily="34" charset="0"/>
                <a:cs typeface="Arial" pitchFamily="34" charset="0"/>
              </a:rPr>
              <a:t>“Civil Services Reforms have to be an important element of any </a:t>
            </a:r>
            <a:r>
              <a:rPr lang="en-US" dirty="0" err="1" smtClean="0">
                <a:latin typeface="Arial Black" pitchFamily="34" charset="0"/>
                <a:cs typeface="Arial" pitchFamily="34" charset="0"/>
              </a:rPr>
              <a:t>programme</a:t>
            </a:r>
            <a:r>
              <a:rPr lang="en-US" dirty="0" smtClean="0">
                <a:latin typeface="Arial Black" pitchFamily="34" charset="0"/>
                <a:cs typeface="Arial" pitchFamily="34" charset="0"/>
              </a:rPr>
              <a:t> for good governance”               </a:t>
            </a:r>
            <a:r>
              <a:rPr lang="en-US" dirty="0" err="1" smtClean="0">
                <a:latin typeface="Arial Black" pitchFamily="34" charset="0"/>
                <a:cs typeface="Arial" pitchFamily="34" charset="0"/>
              </a:rPr>
              <a:t>Madhav</a:t>
            </a:r>
            <a:r>
              <a:rPr lang="en-US" dirty="0" smtClean="0">
                <a:latin typeface="Arial Black" pitchFamily="34" charset="0"/>
                <a:cs typeface="Arial" pitchFamily="34" charset="0"/>
              </a:rPr>
              <a:t> </a:t>
            </a:r>
            <a:r>
              <a:rPr lang="en-US" dirty="0" err="1" smtClean="0">
                <a:latin typeface="Arial Black" pitchFamily="34" charset="0"/>
                <a:cs typeface="Arial" pitchFamily="34" charset="0"/>
              </a:rPr>
              <a:t>Godbole</a:t>
            </a:r>
            <a:endParaRPr lang="en-US" dirty="0" smtClean="0">
              <a:latin typeface="Arial Black" pitchFamily="34" charset="0"/>
              <a:cs typeface="Arial" pitchFamily="34" charset="0"/>
            </a:endParaRPr>
          </a:p>
          <a:p>
            <a:pPr marL="457200" lvl="1" indent="0" algn="just">
              <a:buNone/>
            </a:pPr>
            <a:endParaRPr lang="en-US" dirty="0" smtClean="0">
              <a:latin typeface="Arial Black" pitchFamily="34" charset="0"/>
              <a:cs typeface="Arial" pitchFamily="34" charset="0"/>
            </a:endParaRPr>
          </a:p>
          <a:p>
            <a:pPr lvl="1" algn="just">
              <a:buFont typeface="Arial" pitchFamily="34" charset="0"/>
              <a:buChar char="•"/>
            </a:pPr>
            <a:r>
              <a:rPr lang="en-US" dirty="0" smtClean="0">
                <a:latin typeface="Arial Black" pitchFamily="34" charset="0"/>
                <a:cs typeface="Arial" pitchFamily="34" charset="0"/>
              </a:rPr>
              <a:t>Organizational structure of Government of </a:t>
            </a:r>
            <a:r>
              <a:rPr lang="en-US" smtClean="0">
                <a:latin typeface="Arial Black" pitchFamily="34" charset="0"/>
                <a:cs typeface="Arial" pitchFamily="34" charset="0"/>
              </a:rPr>
              <a:t>India</a:t>
            </a:r>
            <a:r>
              <a:rPr lang="en-US" smtClean="0">
                <a:latin typeface="Arial Black" pitchFamily="34" charset="0"/>
                <a:cs typeface="Arial" charset="0"/>
              </a:rPr>
              <a:t>   </a:t>
            </a:r>
            <a:endParaRPr lang="en-US" dirty="0">
              <a:latin typeface="Arial Black" pitchFamily="34" charset="0"/>
            </a:endParaRPr>
          </a:p>
        </p:txBody>
      </p:sp>
    </p:spTree>
    <p:extLst>
      <p:ext uri="{BB962C8B-B14F-4D97-AF65-F5344CB8AC3E}">
        <p14:creationId xmlns:p14="http://schemas.microsoft.com/office/powerpoint/2010/main" val="2643083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400" dirty="0" smtClean="0">
                <a:latin typeface="Arial Black" pitchFamily="34" charset="0"/>
              </a:rPr>
              <a:t>Civil Services Reforms- Introduction</a:t>
            </a:r>
            <a:endParaRPr lang="en-IN" sz="3400" dirty="0">
              <a:latin typeface="Arial Black" pitchFamily="34" charset="0"/>
            </a:endParaRPr>
          </a:p>
        </p:txBody>
      </p:sp>
      <p:sp>
        <p:nvSpPr>
          <p:cNvPr id="3" name="Content Placeholder 2"/>
          <p:cNvSpPr>
            <a:spLocks noGrp="1"/>
          </p:cNvSpPr>
          <p:nvPr>
            <p:ph idx="1"/>
          </p:nvPr>
        </p:nvSpPr>
        <p:spPr>
          <a:xfrm>
            <a:off x="683568" y="2780928"/>
            <a:ext cx="7772400" cy="1800200"/>
          </a:xfrm>
        </p:spPr>
        <p:txBody>
          <a:bodyPr/>
          <a:lstStyle/>
          <a:p>
            <a:pPr algn="just"/>
            <a:r>
              <a:rPr lang="en-US" sz="2400" dirty="0" smtClean="0">
                <a:latin typeface="Arial Black" pitchFamily="34" charset="0"/>
                <a:cs typeface="Arial" pitchFamily="34" charset="0"/>
              </a:rPr>
              <a:t>There </a:t>
            </a:r>
            <a:r>
              <a:rPr lang="en-US" sz="2400" dirty="0">
                <a:latin typeface="Arial Black" pitchFamily="34" charset="0"/>
                <a:cs typeface="Arial" pitchFamily="34" charset="0"/>
              </a:rPr>
              <a:t>is a perception that </a:t>
            </a:r>
            <a:r>
              <a:rPr lang="en-US" sz="2400" dirty="0" smtClean="0">
                <a:latin typeface="Arial Black" pitchFamily="34" charset="0"/>
                <a:cs typeface="Arial" pitchFamily="34" charset="0"/>
              </a:rPr>
              <a:t>civil </a:t>
            </a:r>
            <a:r>
              <a:rPr lang="en-US" sz="2400" dirty="0">
                <a:latin typeface="Arial Black" pitchFamily="34" charset="0"/>
                <a:cs typeface="Arial" pitchFamily="34" charset="0"/>
              </a:rPr>
              <a:t>services and administration </a:t>
            </a:r>
            <a:r>
              <a:rPr lang="en-US" sz="2400" dirty="0" smtClean="0">
                <a:latin typeface="Arial Black" pitchFamily="34" charset="0"/>
                <a:cs typeface="Arial" pitchFamily="34" charset="0"/>
              </a:rPr>
              <a:t>have </a:t>
            </a:r>
            <a:r>
              <a:rPr lang="en-US" sz="2400" dirty="0">
                <a:latin typeface="Arial Black" pitchFamily="34" charset="0"/>
                <a:cs typeface="Arial" pitchFamily="34" charset="0"/>
              </a:rPr>
              <a:t>become wooden, </a:t>
            </a:r>
            <a:r>
              <a:rPr lang="en-US" sz="2400" dirty="0" smtClean="0">
                <a:latin typeface="Arial Black" pitchFamily="34" charset="0"/>
                <a:cs typeface="Arial" pitchFamily="34" charset="0"/>
              </a:rPr>
              <a:t>inflexible and self-perpetuating, creating </a:t>
            </a:r>
            <a:r>
              <a:rPr lang="en-US" sz="2400" dirty="0">
                <a:latin typeface="Arial Black" pitchFamily="34" charset="0"/>
                <a:cs typeface="Arial" pitchFamily="34" charset="0"/>
              </a:rPr>
              <a:t>a barrier between Government and Society.</a:t>
            </a:r>
            <a:r>
              <a:rPr lang="en-US" sz="2800" dirty="0">
                <a:latin typeface="Arial Black" pitchFamily="34" charset="0"/>
                <a:cs typeface="Arial" pitchFamily="34" charset="0"/>
              </a:rPr>
              <a:t> </a:t>
            </a:r>
          </a:p>
        </p:txBody>
      </p:sp>
      <p:sp>
        <p:nvSpPr>
          <p:cNvPr id="4" name="Slide Number Placeholder 3"/>
          <p:cNvSpPr>
            <a:spLocks noGrp="1"/>
          </p:cNvSpPr>
          <p:nvPr>
            <p:ph type="sldNum" sz="quarter" idx="12"/>
          </p:nvPr>
        </p:nvSpPr>
        <p:spPr/>
        <p:txBody>
          <a:bodyPr/>
          <a:lstStyle/>
          <a:p>
            <a:fld id="{92FCCA6E-9618-41C9-B344-13F0970FABA7}" type="slidenum">
              <a:rPr lang="en-US" smtClean="0"/>
              <a:pPr/>
              <a:t>17</a:t>
            </a:fld>
            <a:endParaRPr lang="en-US"/>
          </a:p>
        </p:txBody>
      </p:sp>
    </p:spTree>
    <p:extLst>
      <p:ext uri="{BB962C8B-B14F-4D97-AF65-F5344CB8AC3E}">
        <p14:creationId xmlns:p14="http://schemas.microsoft.com/office/powerpoint/2010/main" val="2968105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400" dirty="0">
                <a:latin typeface="Arial Black" pitchFamily="34" charset="0"/>
              </a:rPr>
              <a:t>Civil Services </a:t>
            </a:r>
            <a:r>
              <a:rPr lang="en-US" sz="3400" dirty="0" smtClean="0">
                <a:latin typeface="Arial Black" pitchFamily="34" charset="0"/>
              </a:rPr>
              <a:t>Reforms- </a:t>
            </a:r>
            <a:r>
              <a:rPr lang="en-US" sz="3400" dirty="0">
                <a:latin typeface="Arial Black" pitchFamily="34" charset="0"/>
              </a:rPr>
              <a:t>Introduction</a:t>
            </a:r>
            <a:endParaRPr lang="en-IN" sz="3400" dirty="0"/>
          </a:p>
        </p:txBody>
      </p:sp>
      <p:sp>
        <p:nvSpPr>
          <p:cNvPr id="3" name="Content Placeholder 2"/>
          <p:cNvSpPr>
            <a:spLocks noGrp="1"/>
          </p:cNvSpPr>
          <p:nvPr>
            <p:ph idx="1"/>
          </p:nvPr>
        </p:nvSpPr>
        <p:spPr>
          <a:xfrm>
            <a:off x="685800" y="2132856"/>
            <a:ext cx="7772400" cy="3024336"/>
          </a:xfrm>
        </p:spPr>
        <p:txBody>
          <a:bodyPr/>
          <a:lstStyle/>
          <a:p>
            <a:pPr algn="just"/>
            <a:r>
              <a:rPr lang="en-US" sz="2800" b="1" dirty="0" smtClean="0">
                <a:latin typeface="Arial Black" pitchFamily="34" charset="0"/>
                <a:cs typeface="Arial" pitchFamily="34" charset="0"/>
              </a:rPr>
              <a:t>Some reasons are: </a:t>
            </a:r>
          </a:p>
          <a:p>
            <a:pPr marL="0" indent="0" algn="just">
              <a:buNone/>
            </a:pPr>
            <a:endParaRPr lang="en-US" sz="2800" b="1" dirty="0" smtClean="0">
              <a:latin typeface="Arial Black" pitchFamily="34" charset="0"/>
              <a:cs typeface="Arial" pitchFamily="34" charset="0"/>
            </a:endParaRPr>
          </a:p>
          <a:p>
            <a:pPr lvl="1" algn="just"/>
            <a:r>
              <a:rPr lang="en-US" sz="2400" dirty="0" smtClean="0">
                <a:latin typeface="Arial Black" pitchFamily="34" charset="0"/>
                <a:cs typeface="Arial" pitchFamily="34" charset="0"/>
              </a:rPr>
              <a:t>Systemic rigidities;</a:t>
            </a:r>
          </a:p>
          <a:p>
            <a:pPr lvl="1" algn="just"/>
            <a:r>
              <a:rPr lang="en-US" sz="2400" dirty="0">
                <a:latin typeface="Arial Black" pitchFamily="34" charset="0"/>
                <a:cs typeface="Arial" pitchFamily="34" charset="0"/>
              </a:rPr>
              <a:t>N</a:t>
            </a:r>
            <a:r>
              <a:rPr lang="en-US" sz="2400" dirty="0" smtClean="0">
                <a:latin typeface="Arial Black" pitchFamily="34" charset="0"/>
                <a:cs typeface="Arial" pitchFamily="34" charset="0"/>
              </a:rPr>
              <a:t>eedless complexities and over-centralization</a:t>
            </a:r>
            <a:r>
              <a:rPr lang="en-US" sz="2400" dirty="0">
                <a:latin typeface="Arial Black" pitchFamily="34" charset="0"/>
                <a:cs typeface="Arial" pitchFamily="34" charset="0"/>
              </a:rPr>
              <a:t> </a:t>
            </a:r>
            <a:r>
              <a:rPr lang="en-US" sz="2400" dirty="0" smtClean="0">
                <a:latin typeface="Arial Black" pitchFamily="34" charset="0"/>
                <a:cs typeface="Arial" pitchFamily="34" charset="0"/>
              </a:rPr>
              <a:t>with authority divorced from accountability. </a:t>
            </a:r>
            <a:endParaRPr lang="en-IN" sz="2400" dirty="0">
              <a:latin typeface="Arial Black" pitchFamily="34" charset="0"/>
              <a:cs typeface="Arial"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18</a:t>
            </a:fld>
            <a:endParaRPr lang="en-US"/>
          </a:p>
        </p:txBody>
      </p:sp>
    </p:spTree>
    <p:extLst>
      <p:ext uri="{BB962C8B-B14F-4D97-AF65-F5344CB8AC3E}">
        <p14:creationId xmlns:p14="http://schemas.microsoft.com/office/powerpoint/2010/main" val="3527153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DFA2AE-D133-4CB2-B82A-2A0CB575D237}" type="slidenum">
              <a:rPr lang="en-US"/>
              <a:pPr/>
              <a:t>19</a:t>
            </a:fld>
            <a:endParaRPr lang="en-US"/>
          </a:p>
        </p:txBody>
      </p:sp>
      <p:sp>
        <p:nvSpPr>
          <p:cNvPr id="9218" name="Rectangle 2"/>
          <p:cNvSpPr>
            <a:spLocks noGrp="1" noChangeArrowheads="1"/>
          </p:cNvSpPr>
          <p:nvPr>
            <p:ph type="title"/>
          </p:nvPr>
        </p:nvSpPr>
        <p:spPr/>
        <p:txBody>
          <a:bodyPr/>
          <a:lstStyle/>
          <a:p>
            <a:pPr algn="just"/>
            <a:r>
              <a:rPr lang="en-US" sz="3400" dirty="0" smtClean="0">
                <a:latin typeface="Arial Black" pitchFamily="34" charset="0"/>
              </a:rPr>
              <a:t>Civil Services Reforms - Introduction:  </a:t>
            </a:r>
            <a:endParaRPr lang="en-US" sz="3400" dirty="0">
              <a:latin typeface="Arial Black" pitchFamily="34" charset="0"/>
            </a:endParaRPr>
          </a:p>
        </p:txBody>
      </p:sp>
      <p:sp>
        <p:nvSpPr>
          <p:cNvPr id="9219" name="Rectangle 3"/>
          <p:cNvSpPr>
            <a:spLocks noGrp="1" noChangeArrowheads="1"/>
          </p:cNvSpPr>
          <p:nvPr>
            <p:ph type="body" idx="1"/>
          </p:nvPr>
        </p:nvSpPr>
        <p:spPr>
          <a:xfrm>
            <a:off x="685800" y="1916832"/>
            <a:ext cx="7772400" cy="4331568"/>
          </a:xfrm>
        </p:spPr>
        <p:txBody>
          <a:bodyPr/>
          <a:lstStyle/>
          <a:p>
            <a:pPr algn="just"/>
            <a:r>
              <a:rPr lang="en-US" sz="2400" dirty="0" smtClean="0">
                <a:latin typeface="Arial Black" pitchFamily="34" charset="0"/>
                <a:cs typeface="Arial" pitchFamily="34" charset="0"/>
              </a:rPr>
              <a:t>The contribution of the civil services in our socio-economic and political development is well acknowledged.  Even today competent allocation management and the way administration responds to major natural calamities indicates that we have an administrative infrastructure which responds well when:</a:t>
            </a:r>
          </a:p>
          <a:p>
            <a:pPr lvl="2" algn="just">
              <a:buFont typeface="Wingdings" pitchFamily="2" charset="2"/>
              <a:buChar char="ü"/>
            </a:pPr>
            <a:r>
              <a:rPr lang="en-US" sz="1600" dirty="0" smtClean="0">
                <a:latin typeface="Arial Black" pitchFamily="34" charset="0"/>
                <a:cs typeface="Arial" pitchFamily="34" charset="0"/>
              </a:rPr>
              <a:t> Objectives are clearly defined;</a:t>
            </a:r>
          </a:p>
          <a:p>
            <a:pPr lvl="2" algn="just">
              <a:buFont typeface="Wingdings" pitchFamily="2" charset="2"/>
              <a:buChar char="ü"/>
            </a:pPr>
            <a:r>
              <a:rPr lang="en-US" sz="1600" dirty="0" smtClean="0">
                <a:latin typeface="Arial Black" pitchFamily="34" charset="0"/>
                <a:cs typeface="Arial" pitchFamily="34" charset="0"/>
              </a:rPr>
              <a:t>Resources are made available; and</a:t>
            </a:r>
          </a:p>
          <a:p>
            <a:pPr lvl="2" algn="just">
              <a:buFont typeface="Wingdings" pitchFamily="2" charset="2"/>
              <a:buChar char="ü"/>
            </a:pPr>
            <a:r>
              <a:rPr lang="en-US" sz="1600" dirty="0" smtClean="0">
                <a:latin typeface="Arial Black" pitchFamily="34" charset="0"/>
                <a:cs typeface="Arial" pitchFamily="34" charset="0"/>
              </a:rPr>
              <a:t>Accountability is enforced.</a:t>
            </a:r>
            <a:r>
              <a:rPr lang="en-US" sz="1600" dirty="0" smtClean="0">
                <a:latin typeface="Arial Black" pitchFamily="34" charset="0"/>
                <a:cs typeface="Arial" charset="0"/>
              </a:rPr>
              <a:t> </a:t>
            </a:r>
            <a:endParaRPr lang="en-US" sz="1600" dirty="0">
              <a:latin typeface="Arial Black" pitchFamily="34" charset="0"/>
            </a:endParaRPr>
          </a:p>
        </p:txBody>
      </p:sp>
    </p:spTree>
    <p:extLst>
      <p:ext uri="{BB962C8B-B14F-4D97-AF65-F5344CB8AC3E}">
        <p14:creationId xmlns:p14="http://schemas.microsoft.com/office/powerpoint/2010/main" val="1198026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127"/>
            <a:ext cx="8363272" cy="1143000"/>
          </a:xfrm>
        </p:spPr>
        <p:txBody>
          <a:bodyPr>
            <a:noAutofit/>
          </a:bodyPr>
          <a:lstStyle/>
          <a:p>
            <a:r>
              <a:rPr lang="en-US" sz="3200" b="1" dirty="0" smtClean="0">
                <a:latin typeface="Arial Black" pitchFamily="34" charset="0"/>
              </a:rPr>
              <a:t>Definition of Administrative Reforms</a:t>
            </a:r>
            <a:endParaRPr lang="en-IN" sz="3200" b="1" dirty="0">
              <a:latin typeface="Arial Black" pitchFamily="34" charset="0"/>
            </a:endParaRPr>
          </a:p>
        </p:txBody>
      </p:sp>
      <p:sp>
        <p:nvSpPr>
          <p:cNvPr id="3" name="Content Placeholder 2"/>
          <p:cNvSpPr>
            <a:spLocks noGrp="1"/>
          </p:cNvSpPr>
          <p:nvPr>
            <p:ph idx="1"/>
          </p:nvPr>
        </p:nvSpPr>
        <p:spPr>
          <a:xfrm>
            <a:off x="467544" y="1988840"/>
            <a:ext cx="8229600" cy="3960440"/>
          </a:xfrm>
        </p:spPr>
        <p:txBody>
          <a:bodyPr>
            <a:normAutofit fontScale="85000" lnSpcReduction="10000"/>
          </a:bodyPr>
          <a:lstStyle/>
          <a:p>
            <a:pPr algn="just"/>
            <a:r>
              <a:rPr lang="en-US" sz="2800" dirty="0" smtClean="0">
                <a:latin typeface="Arial Black" pitchFamily="34" charset="0"/>
              </a:rPr>
              <a:t>“Consciously induced and directed changes in the machinery of government – both in its institutions and processes at all levels”.</a:t>
            </a:r>
          </a:p>
          <a:p>
            <a:pPr marL="0" indent="0" algn="just">
              <a:buNone/>
            </a:pPr>
            <a:endParaRPr lang="en-US" sz="2800" dirty="0" smtClean="0">
              <a:latin typeface="Arial Black" pitchFamily="34" charset="0"/>
            </a:endParaRPr>
          </a:p>
          <a:p>
            <a:pPr algn="just"/>
            <a:r>
              <a:rPr lang="en-US" sz="2800" dirty="0" smtClean="0">
                <a:latin typeface="Arial Black" pitchFamily="34" charset="0"/>
              </a:rPr>
              <a:t>It involves structural changes (rather than merely incremental or marginal adjustments).</a:t>
            </a:r>
          </a:p>
          <a:p>
            <a:pPr marL="0" indent="0" algn="just">
              <a:buNone/>
            </a:pPr>
            <a:endParaRPr lang="en-US" sz="2800" dirty="0" smtClean="0">
              <a:latin typeface="Arial Black" pitchFamily="34" charset="0"/>
            </a:endParaRPr>
          </a:p>
          <a:p>
            <a:pPr algn="just"/>
            <a:r>
              <a:rPr lang="en-US" sz="2800" dirty="0">
                <a:latin typeface="Arial Black" pitchFamily="34" charset="0"/>
              </a:rPr>
              <a:t>Ideally Administrative Reforms should be an ongoing process since it needs to be in step with the requirements and needs of the time.</a:t>
            </a:r>
            <a:endParaRPr lang="en-IN" sz="2800" dirty="0">
              <a:latin typeface="Arial Black" pitchFamily="34" charset="0"/>
            </a:endParaRPr>
          </a:p>
        </p:txBody>
      </p:sp>
      <p:sp>
        <p:nvSpPr>
          <p:cNvPr id="4" name="Slide Number Placeholder 3"/>
          <p:cNvSpPr>
            <a:spLocks noGrp="1"/>
          </p:cNvSpPr>
          <p:nvPr>
            <p:ph type="sldNum" sz="quarter" idx="12"/>
          </p:nvPr>
        </p:nvSpPr>
        <p:spPr/>
        <p:txBody>
          <a:bodyPr/>
          <a:lstStyle/>
          <a:p>
            <a:fld id="{5D840C47-7F0F-473F-8826-A09F5D2EDFF8}" type="slidenum">
              <a:rPr lang="en-IN" smtClean="0">
                <a:solidFill>
                  <a:prstClr val="black">
                    <a:tint val="75000"/>
                  </a:prstClr>
                </a:solidFill>
              </a:rPr>
              <a:pPr/>
              <a:t>2</a:t>
            </a:fld>
            <a:endParaRPr lang="en-IN">
              <a:solidFill>
                <a:prstClr val="black">
                  <a:tint val="75000"/>
                </a:prstClr>
              </a:solidFill>
            </a:endParaRPr>
          </a:p>
        </p:txBody>
      </p:sp>
    </p:spTree>
    <p:extLst>
      <p:ext uri="{BB962C8B-B14F-4D97-AF65-F5344CB8AC3E}">
        <p14:creationId xmlns:p14="http://schemas.microsoft.com/office/powerpoint/2010/main" val="423478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1152128"/>
          </a:xfrm>
        </p:spPr>
        <p:txBody>
          <a:bodyPr/>
          <a:lstStyle/>
          <a:p>
            <a:pPr algn="just"/>
            <a:r>
              <a:rPr lang="en-US" sz="3400" dirty="0">
                <a:latin typeface="Arial Black" pitchFamily="34" charset="0"/>
              </a:rPr>
              <a:t>Civil Services </a:t>
            </a:r>
            <a:r>
              <a:rPr lang="en-US" sz="3400" dirty="0" smtClean="0">
                <a:latin typeface="Arial Black" pitchFamily="34" charset="0"/>
              </a:rPr>
              <a:t>Reforms- </a:t>
            </a:r>
            <a:r>
              <a:rPr lang="en-US" sz="3400" dirty="0">
                <a:latin typeface="Arial Black" pitchFamily="34" charset="0"/>
              </a:rPr>
              <a:t>Introduction</a:t>
            </a:r>
            <a:endParaRPr lang="en-IN" sz="3400" dirty="0"/>
          </a:p>
        </p:txBody>
      </p:sp>
      <p:sp>
        <p:nvSpPr>
          <p:cNvPr id="3" name="Content Placeholder 2"/>
          <p:cNvSpPr>
            <a:spLocks noGrp="1"/>
          </p:cNvSpPr>
          <p:nvPr>
            <p:ph idx="1"/>
          </p:nvPr>
        </p:nvSpPr>
        <p:spPr>
          <a:xfrm>
            <a:off x="685800" y="1844824"/>
            <a:ext cx="7772400" cy="3810388"/>
          </a:xfrm>
        </p:spPr>
        <p:txBody>
          <a:bodyPr/>
          <a:lstStyle/>
          <a:p>
            <a:pPr algn="just"/>
            <a:r>
              <a:rPr lang="en-US" sz="2800" b="1" dirty="0" smtClean="0">
                <a:latin typeface="Arial Black" pitchFamily="34" charset="0"/>
                <a:cs typeface="Arial" pitchFamily="34" charset="0"/>
              </a:rPr>
              <a:t>Some core principles of Civil Services Reforms: </a:t>
            </a:r>
          </a:p>
          <a:p>
            <a:pPr marL="0" indent="0" algn="just">
              <a:buNone/>
            </a:pPr>
            <a:endParaRPr lang="en-US" sz="1050" b="1" dirty="0" smtClean="0">
              <a:latin typeface="Arial Black" pitchFamily="34" charset="0"/>
              <a:cs typeface="Arial" pitchFamily="34" charset="0"/>
            </a:endParaRPr>
          </a:p>
          <a:p>
            <a:pPr lvl="1" algn="just"/>
            <a:r>
              <a:rPr lang="en-US" sz="2400" dirty="0" smtClean="0">
                <a:latin typeface="Arial Black" pitchFamily="34" charset="0"/>
                <a:cs typeface="Arial" pitchFamily="34" charset="0"/>
              </a:rPr>
              <a:t>Professionalization with stability of tenure and competition;</a:t>
            </a:r>
          </a:p>
          <a:p>
            <a:pPr lvl="1" algn="just"/>
            <a:r>
              <a:rPr lang="en-US" sz="2400" dirty="0" smtClean="0">
                <a:latin typeface="Arial Black" pitchFamily="34" charset="0"/>
                <a:cs typeface="Arial" pitchFamily="34" charset="0"/>
              </a:rPr>
              <a:t>Citizen Centric Administration;</a:t>
            </a:r>
          </a:p>
          <a:p>
            <a:pPr lvl="1" algn="just"/>
            <a:r>
              <a:rPr lang="en-US" sz="2400" dirty="0" smtClean="0">
                <a:latin typeface="Arial Black" pitchFamily="34" charset="0"/>
                <a:cs typeface="Arial" pitchFamily="34" charset="0"/>
              </a:rPr>
              <a:t>Accountability; </a:t>
            </a:r>
          </a:p>
          <a:p>
            <a:pPr lvl="1" algn="just"/>
            <a:r>
              <a:rPr lang="en-US" sz="2400" dirty="0" smtClean="0">
                <a:latin typeface="Arial Black" pitchFamily="34" charset="0"/>
                <a:cs typeface="Arial" pitchFamily="34" charset="0"/>
              </a:rPr>
              <a:t>Emphasis on outcome orientation; and</a:t>
            </a:r>
          </a:p>
          <a:p>
            <a:pPr lvl="1" algn="just"/>
            <a:r>
              <a:rPr lang="en-US" sz="2400" dirty="0" smtClean="0">
                <a:latin typeface="Arial Black" pitchFamily="34" charset="0"/>
                <a:cs typeface="Arial" pitchFamily="34" charset="0"/>
              </a:rPr>
              <a:t>Promoting service values and ethics. </a:t>
            </a:r>
            <a:endParaRPr lang="en-IN" sz="2400" dirty="0">
              <a:latin typeface="Arial Black" pitchFamily="34" charset="0"/>
              <a:cs typeface="Arial"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20</a:t>
            </a:fld>
            <a:endParaRPr lang="en-US"/>
          </a:p>
        </p:txBody>
      </p:sp>
    </p:spTree>
    <p:extLst>
      <p:ext uri="{BB962C8B-B14F-4D97-AF65-F5344CB8AC3E}">
        <p14:creationId xmlns:p14="http://schemas.microsoft.com/office/powerpoint/2010/main" val="1054348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7964"/>
            <a:ext cx="7772400" cy="1209822"/>
          </a:xfrm>
        </p:spPr>
        <p:txBody>
          <a:bodyPr/>
          <a:lstStyle/>
          <a:p>
            <a:pPr algn="just"/>
            <a:r>
              <a:rPr lang="en-US" sz="3400" dirty="0">
                <a:latin typeface="Arial Black" pitchFamily="34" charset="0"/>
              </a:rPr>
              <a:t>Civil Services </a:t>
            </a:r>
            <a:r>
              <a:rPr lang="en-US" sz="3400" dirty="0" smtClean="0">
                <a:latin typeface="Arial Black" pitchFamily="34" charset="0"/>
              </a:rPr>
              <a:t>Reforms- </a:t>
            </a:r>
            <a:r>
              <a:rPr lang="en-US" sz="3400" dirty="0">
                <a:latin typeface="Arial Black" pitchFamily="34" charset="0"/>
              </a:rPr>
              <a:t>Introduction</a:t>
            </a:r>
            <a:endParaRPr lang="en-IN" sz="3400" dirty="0"/>
          </a:p>
        </p:txBody>
      </p:sp>
      <p:sp>
        <p:nvSpPr>
          <p:cNvPr id="3" name="Content Placeholder 2"/>
          <p:cNvSpPr>
            <a:spLocks noGrp="1"/>
          </p:cNvSpPr>
          <p:nvPr>
            <p:ph idx="1"/>
          </p:nvPr>
        </p:nvSpPr>
        <p:spPr>
          <a:xfrm>
            <a:off x="685800" y="1674054"/>
            <a:ext cx="7772400" cy="4059201"/>
          </a:xfrm>
        </p:spPr>
        <p:txBody>
          <a:bodyPr/>
          <a:lstStyle/>
          <a:p>
            <a:pPr algn="just"/>
            <a:r>
              <a:rPr lang="en-US" sz="2800" b="1" dirty="0" smtClean="0">
                <a:latin typeface="Arial Black" pitchFamily="34" charset="0"/>
                <a:cs typeface="Arial" pitchFamily="34" charset="0"/>
              </a:rPr>
              <a:t>Based on these core principles, a set of reforms has been suggested to cover the following broad areas:</a:t>
            </a:r>
          </a:p>
          <a:p>
            <a:pPr marL="0" indent="0" algn="just">
              <a:buNone/>
            </a:pPr>
            <a:endParaRPr lang="en-US" sz="900" b="1" dirty="0" smtClean="0">
              <a:latin typeface="Arial Black" pitchFamily="34" charset="0"/>
              <a:cs typeface="Arial" pitchFamily="34" charset="0"/>
            </a:endParaRPr>
          </a:p>
          <a:p>
            <a:pPr lvl="1" algn="just"/>
            <a:r>
              <a:rPr lang="en-US" sz="2400" dirty="0" smtClean="0">
                <a:latin typeface="Arial Black" pitchFamily="34" charset="0"/>
                <a:cs typeface="Arial" pitchFamily="34" charset="0"/>
              </a:rPr>
              <a:t>Recruitment and capacity building</a:t>
            </a:r>
          </a:p>
          <a:p>
            <a:pPr lvl="1" algn="just"/>
            <a:r>
              <a:rPr lang="en-US" sz="2400" dirty="0" smtClean="0">
                <a:latin typeface="Arial Black" pitchFamily="34" charset="0"/>
                <a:cs typeface="Arial" pitchFamily="34" charset="0"/>
              </a:rPr>
              <a:t>Placement and transfer policy</a:t>
            </a:r>
          </a:p>
          <a:p>
            <a:pPr lvl="1" algn="just"/>
            <a:r>
              <a:rPr lang="en-US" sz="2400" dirty="0" smtClean="0">
                <a:latin typeface="Arial Black" pitchFamily="34" charset="0"/>
                <a:cs typeface="Arial" pitchFamily="34" charset="0"/>
              </a:rPr>
              <a:t>Performance Management and Accountability (horizontal delegation at every level)</a:t>
            </a:r>
          </a:p>
          <a:p>
            <a:pPr lvl="1" algn="just"/>
            <a:r>
              <a:rPr lang="en-US" sz="2400" dirty="0" smtClean="0">
                <a:latin typeface="Arial Black" pitchFamily="34" charset="0"/>
                <a:cs typeface="Arial" pitchFamily="34" charset="0"/>
              </a:rPr>
              <a:t>Ethical Code for Civil Servants. </a:t>
            </a:r>
            <a:endParaRPr lang="en-IN" sz="2400" dirty="0">
              <a:latin typeface="Arial Black" pitchFamily="34" charset="0"/>
              <a:cs typeface="Arial"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21</a:t>
            </a:fld>
            <a:endParaRPr lang="en-US"/>
          </a:p>
        </p:txBody>
      </p:sp>
    </p:spTree>
    <p:extLst>
      <p:ext uri="{BB962C8B-B14F-4D97-AF65-F5344CB8AC3E}">
        <p14:creationId xmlns:p14="http://schemas.microsoft.com/office/powerpoint/2010/main" val="378660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53FD36D-CFF5-45E1-9F28-1ABCE2CEB08F}" type="slidenum">
              <a:rPr lang="en-US"/>
              <a:pPr/>
              <a:t>22</a:t>
            </a:fld>
            <a:endParaRPr lang="en-US"/>
          </a:p>
        </p:txBody>
      </p:sp>
      <p:sp>
        <p:nvSpPr>
          <p:cNvPr id="24578" name="Rectangle 2"/>
          <p:cNvSpPr>
            <a:spLocks noGrp="1" noChangeArrowheads="1"/>
          </p:cNvSpPr>
          <p:nvPr>
            <p:ph type="title"/>
          </p:nvPr>
        </p:nvSpPr>
        <p:spPr>
          <a:xfrm>
            <a:off x="685800" y="422031"/>
            <a:ext cx="7772400" cy="1153551"/>
          </a:xfrm>
        </p:spPr>
        <p:txBody>
          <a:bodyPr/>
          <a:lstStyle/>
          <a:p>
            <a:pPr algn="just"/>
            <a:r>
              <a:rPr lang="en-US" sz="3200" dirty="0">
                <a:latin typeface="Arial Black" pitchFamily="34" charset="0"/>
              </a:rPr>
              <a:t>Civil Services </a:t>
            </a:r>
            <a:r>
              <a:rPr lang="en-US" sz="3200" dirty="0" smtClean="0">
                <a:latin typeface="Arial Black" pitchFamily="34" charset="0"/>
              </a:rPr>
              <a:t>Reforms – New </a:t>
            </a:r>
            <a:r>
              <a:rPr lang="en-US" sz="3200" dirty="0">
                <a:latin typeface="Arial Black" pitchFamily="34" charset="0"/>
              </a:rPr>
              <a:t>Examination system:</a:t>
            </a:r>
          </a:p>
        </p:txBody>
      </p:sp>
      <p:sp>
        <p:nvSpPr>
          <p:cNvPr id="24579" name="Rectangle 3"/>
          <p:cNvSpPr>
            <a:spLocks noGrp="1" noChangeArrowheads="1"/>
          </p:cNvSpPr>
          <p:nvPr>
            <p:ph type="body" idx="1"/>
          </p:nvPr>
        </p:nvSpPr>
        <p:spPr>
          <a:xfrm>
            <a:off x="742071" y="2089695"/>
            <a:ext cx="7772400" cy="3211514"/>
          </a:xfrm>
        </p:spPr>
        <p:txBody>
          <a:bodyPr/>
          <a:lstStyle/>
          <a:p>
            <a:pPr algn="just">
              <a:lnSpc>
                <a:spcPct val="90000"/>
              </a:lnSpc>
            </a:pPr>
            <a:r>
              <a:rPr lang="en-US" sz="2000" dirty="0" smtClean="0">
                <a:latin typeface="Arial Black" pitchFamily="34" charset="0"/>
              </a:rPr>
              <a:t>Major reforms have been suggested in the existing system of Civil Services examination so that the concept of evaluating aspiring civil servants on a set of specific core subjects like Constitution of India, Indian Legal System, Economy, Polity, Culture etc. will become institutionalized and replace the existing system, which had allowed proliferation on a large variety of unrelated and often </a:t>
            </a:r>
            <a:r>
              <a:rPr lang="en-US" sz="2000" dirty="0" err="1" smtClean="0">
                <a:latin typeface="Arial Black" pitchFamily="34" charset="0"/>
              </a:rPr>
              <a:t>asoteric</a:t>
            </a:r>
            <a:r>
              <a:rPr lang="en-US" sz="2000" dirty="0" smtClean="0">
                <a:latin typeface="Arial Black" pitchFamily="34" charset="0"/>
              </a:rPr>
              <a:t> subjects not relevant for Public Services and not comparable for evaluation purposes. </a:t>
            </a:r>
            <a:endParaRPr lang="en-US" sz="2000" dirty="0">
              <a:latin typeface="Arial" charset="0"/>
            </a:endParaRPr>
          </a:p>
        </p:txBody>
      </p:sp>
    </p:spTree>
    <p:extLst>
      <p:ext uri="{BB962C8B-B14F-4D97-AF65-F5344CB8AC3E}">
        <p14:creationId xmlns:p14="http://schemas.microsoft.com/office/powerpoint/2010/main" val="2997989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09D30A2-551F-44B5-B91F-5A0ADD1E7F17}" type="slidenum">
              <a:rPr lang="en-US"/>
              <a:pPr/>
              <a:t>23</a:t>
            </a:fld>
            <a:endParaRPr lang="en-US"/>
          </a:p>
        </p:txBody>
      </p:sp>
      <p:sp>
        <p:nvSpPr>
          <p:cNvPr id="25602" name="Rectangle 2"/>
          <p:cNvSpPr>
            <a:spLocks noGrp="1" noChangeArrowheads="1"/>
          </p:cNvSpPr>
          <p:nvPr>
            <p:ph type="title"/>
          </p:nvPr>
        </p:nvSpPr>
        <p:spPr>
          <a:xfrm>
            <a:off x="228600" y="609600"/>
            <a:ext cx="8610600" cy="1143000"/>
          </a:xfrm>
        </p:spPr>
        <p:txBody>
          <a:bodyPr/>
          <a:lstStyle/>
          <a:p>
            <a:r>
              <a:rPr lang="en-US" sz="2800">
                <a:latin typeface="Arial Black" pitchFamily="34" charset="0"/>
              </a:rPr>
              <a:t>Civil Services Reforms – Capacity Building</a:t>
            </a:r>
          </a:p>
        </p:txBody>
      </p:sp>
      <p:sp>
        <p:nvSpPr>
          <p:cNvPr id="25603" name="Rectangle 3"/>
          <p:cNvSpPr>
            <a:spLocks noGrp="1" noChangeArrowheads="1"/>
          </p:cNvSpPr>
          <p:nvPr>
            <p:ph type="body" idx="1"/>
          </p:nvPr>
        </p:nvSpPr>
        <p:spPr/>
        <p:txBody>
          <a:bodyPr/>
          <a:lstStyle/>
          <a:p>
            <a:pPr algn="just"/>
            <a:r>
              <a:rPr lang="en-US" sz="1800" dirty="0">
                <a:latin typeface="Arial Black" pitchFamily="34" charset="0"/>
              </a:rPr>
              <a:t>All civil servants should undergo mandatory training before each promotion and each officer/official should be evaluated after each training </a:t>
            </a:r>
            <a:r>
              <a:rPr lang="en-US" sz="1800" dirty="0" err="1" smtClean="0">
                <a:latin typeface="Arial Black" pitchFamily="34" charset="0"/>
              </a:rPr>
              <a:t>programme</a:t>
            </a:r>
            <a:r>
              <a:rPr lang="en-US" sz="1800" dirty="0" smtClean="0">
                <a:latin typeface="Arial Black" pitchFamily="34" charset="0"/>
              </a:rPr>
              <a:t>.</a:t>
            </a:r>
          </a:p>
          <a:p>
            <a:pPr algn="just"/>
            <a:endParaRPr lang="en-US" sz="1800" dirty="0">
              <a:latin typeface="Arial Black" pitchFamily="34" charset="0"/>
            </a:endParaRPr>
          </a:p>
          <a:p>
            <a:pPr algn="just"/>
            <a:r>
              <a:rPr lang="en-US" sz="1800" dirty="0">
                <a:latin typeface="Arial Black" pitchFamily="34" charset="0"/>
              </a:rPr>
              <a:t>Successful completion of the training </a:t>
            </a:r>
            <a:r>
              <a:rPr lang="en-US" sz="1800" dirty="0" err="1">
                <a:latin typeface="Arial Black" pitchFamily="34" charset="0"/>
              </a:rPr>
              <a:t>programmes</a:t>
            </a:r>
            <a:r>
              <a:rPr lang="en-US" sz="1800" dirty="0">
                <a:latin typeface="Arial Black" pitchFamily="34" charset="0"/>
              </a:rPr>
              <a:t> should be made mandatory for </a:t>
            </a:r>
            <a:r>
              <a:rPr lang="en-US" sz="1800" dirty="0" smtClean="0">
                <a:latin typeface="Arial Black" pitchFamily="34" charset="0"/>
              </a:rPr>
              <a:t>promotions.</a:t>
            </a:r>
          </a:p>
          <a:p>
            <a:pPr marL="0" indent="0" algn="just">
              <a:buNone/>
            </a:pPr>
            <a:endParaRPr lang="en-US" sz="1800" dirty="0">
              <a:latin typeface="Arial Black" pitchFamily="34" charset="0"/>
            </a:endParaRPr>
          </a:p>
          <a:p>
            <a:pPr algn="just"/>
            <a:r>
              <a:rPr lang="en-US" sz="1800" dirty="0">
                <a:latin typeface="Arial Black" pitchFamily="34" charset="0"/>
              </a:rPr>
              <a:t>The objective of mid-career training should be to develop domain knowledge and competence required for the changing job profile of the officer</a:t>
            </a:r>
            <a:r>
              <a:rPr lang="en-US" sz="1800" dirty="0" smtClean="0">
                <a:latin typeface="Arial Black" pitchFamily="34" charset="0"/>
              </a:rPr>
              <a:t>.</a:t>
            </a:r>
          </a:p>
          <a:p>
            <a:pPr marL="0" indent="0" algn="just">
              <a:buNone/>
            </a:pPr>
            <a:endParaRPr lang="en-US" sz="1800" dirty="0">
              <a:latin typeface="Arial Black" pitchFamily="34" charset="0"/>
            </a:endParaRPr>
          </a:p>
          <a:p>
            <a:pPr algn="just"/>
            <a:r>
              <a:rPr lang="en-US" sz="1800" dirty="0">
                <a:latin typeface="Arial Black" pitchFamily="34" charset="0"/>
              </a:rPr>
              <a:t>Need for a strong network of training institutes at the State level.</a:t>
            </a:r>
          </a:p>
        </p:txBody>
      </p:sp>
    </p:spTree>
    <p:extLst>
      <p:ext uri="{BB962C8B-B14F-4D97-AF65-F5344CB8AC3E}">
        <p14:creationId xmlns:p14="http://schemas.microsoft.com/office/powerpoint/2010/main" val="37796465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9294BA-C270-47D0-8D6C-FA7DA32E3F56}" type="slidenum">
              <a:rPr lang="en-US"/>
              <a:pPr/>
              <a:t>24</a:t>
            </a:fld>
            <a:endParaRPr lang="en-US"/>
          </a:p>
        </p:txBody>
      </p:sp>
      <p:sp>
        <p:nvSpPr>
          <p:cNvPr id="26626" name="Rectangle 2"/>
          <p:cNvSpPr>
            <a:spLocks noGrp="1" noChangeArrowheads="1"/>
          </p:cNvSpPr>
          <p:nvPr>
            <p:ph type="title"/>
          </p:nvPr>
        </p:nvSpPr>
        <p:spPr/>
        <p:txBody>
          <a:bodyPr/>
          <a:lstStyle/>
          <a:p>
            <a:pPr algn="l"/>
            <a:r>
              <a:rPr lang="en-US" sz="2400" dirty="0">
                <a:latin typeface="Arial Black" pitchFamily="34" charset="0"/>
              </a:rPr>
              <a:t>Promoting Professionalism and Competition – Civil Services Authority</a:t>
            </a:r>
          </a:p>
        </p:txBody>
      </p:sp>
      <p:sp>
        <p:nvSpPr>
          <p:cNvPr id="26627" name="Rectangle 3"/>
          <p:cNvSpPr>
            <a:spLocks noGrp="1" noChangeArrowheads="1"/>
          </p:cNvSpPr>
          <p:nvPr>
            <p:ph type="body" idx="1"/>
          </p:nvPr>
        </p:nvSpPr>
        <p:spPr>
          <a:xfrm>
            <a:off x="611560" y="2636912"/>
            <a:ext cx="7772400" cy="2503161"/>
          </a:xfrm>
        </p:spPr>
        <p:txBody>
          <a:bodyPr/>
          <a:lstStyle/>
          <a:p>
            <a:pPr algn="just">
              <a:lnSpc>
                <a:spcPct val="90000"/>
              </a:lnSpc>
            </a:pPr>
            <a:r>
              <a:rPr lang="en-US" sz="2000" dirty="0" smtClean="0">
                <a:latin typeface="Arial Black" pitchFamily="34" charset="0"/>
              </a:rPr>
              <a:t>The phrase “right person for the right job” has become a cliché but it is the sine qua non for good governance.  </a:t>
            </a:r>
          </a:p>
          <a:p>
            <a:pPr algn="just">
              <a:lnSpc>
                <a:spcPct val="90000"/>
              </a:lnSpc>
            </a:pPr>
            <a:endParaRPr lang="en-US" sz="2000" dirty="0" smtClean="0">
              <a:latin typeface="Arial Black" pitchFamily="34" charset="0"/>
            </a:endParaRPr>
          </a:p>
          <a:p>
            <a:pPr algn="just">
              <a:lnSpc>
                <a:spcPct val="90000"/>
              </a:lnSpc>
            </a:pPr>
            <a:r>
              <a:rPr lang="en-US" sz="2000" dirty="0" smtClean="0">
                <a:latin typeface="Arial Black" pitchFamily="34" charset="0"/>
              </a:rPr>
              <a:t>This would require reforms and institutionalization of a number of processes which are transparent and free from extraneous considerations.</a:t>
            </a:r>
            <a:r>
              <a:rPr lang="en-US" sz="1800" dirty="0" smtClean="0">
                <a:latin typeface="Arial Black" pitchFamily="34" charset="0"/>
              </a:rPr>
              <a:t>     </a:t>
            </a:r>
            <a:endParaRPr lang="en-US" sz="1600" dirty="0">
              <a:latin typeface="Arial Black" pitchFamily="34" charset="0"/>
            </a:endParaRPr>
          </a:p>
        </p:txBody>
      </p:sp>
    </p:spTree>
    <p:extLst>
      <p:ext uri="{BB962C8B-B14F-4D97-AF65-F5344CB8AC3E}">
        <p14:creationId xmlns:p14="http://schemas.microsoft.com/office/powerpoint/2010/main" val="4958415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9294BA-C270-47D0-8D6C-FA7DA32E3F56}" type="slidenum">
              <a:rPr lang="en-US"/>
              <a:pPr/>
              <a:t>25</a:t>
            </a:fld>
            <a:endParaRPr lang="en-US"/>
          </a:p>
        </p:txBody>
      </p:sp>
      <p:sp>
        <p:nvSpPr>
          <p:cNvPr id="26626" name="Rectangle 2"/>
          <p:cNvSpPr>
            <a:spLocks noGrp="1" noChangeArrowheads="1"/>
          </p:cNvSpPr>
          <p:nvPr>
            <p:ph type="title"/>
          </p:nvPr>
        </p:nvSpPr>
        <p:spPr/>
        <p:txBody>
          <a:bodyPr/>
          <a:lstStyle/>
          <a:p>
            <a:pPr algn="l"/>
            <a:r>
              <a:rPr lang="en-US" sz="2400" dirty="0">
                <a:latin typeface="Arial Black" pitchFamily="34" charset="0"/>
              </a:rPr>
              <a:t>Promoting Professionalism and Competition – Civil Services Authority</a:t>
            </a:r>
          </a:p>
        </p:txBody>
      </p:sp>
      <p:sp>
        <p:nvSpPr>
          <p:cNvPr id="26627" name="Rectangle 3"/>
          <p:cNvSpPr>
            <a:spLocks noGrp="1" noChangeArrowheads="1"/>
          </p:cNvSpPr>
          <p:nvPr>
            <p:ph type="body" idx="1"/>
          </p:nvPr>
        </p:nvSpPr>
        <p:spPr>
          <a:xfrm>
            <a:off x="611560" y="1700808"/>
            <a:ext cx="7772400" cy="4303361"/>
          </a:xfrm>
        </p:spPr>
        <p:txBody>
          <a:bodyPr/>
          <a:lstStyle/>
          <a:p>
            <a:pPr algn="just">
              <a:lnSpc>
                <a:spcPct val="90000"/>
              </a:lnSpc>
            </a:pPr>
            <a:r>
              <a:rPr lang="en-US" sz="2000" dirty="0" smtClean="0">
                <a:latin typeface="Arial Black" pitchFamily="34" charset="0"/>
              </a:rPr>
              <a:t>To facilitate this, a </a:t>
            </a:r>
            <a:r>
              <a:rPr lang="en-US" sz="2000" dirty="0">
                <a:latin typeface="Arial Black" pitchFamily="34" charset="0"/>
              </a:rPr>
              <a:t>5 member Civil Services Authority should be constituted under the proposed Civil Services Bill</a:t>
            </a:r>
            <a:r>
              <a:rPr lang="en-US" sz="2000" dirty="0" smtClean="0">
                <a:latin typeface="Arial Black" pitchFamily="34" charset="0"/>
              </a:rPr>
              <a:t>.</a:t>
            </a:r>
          </a:p>
          <a:p>
            <a:pPr marL="0" indent="0" algn="just">
              <a:lnSpc>
                <a:spcPct val="90000"/>
              </a:lnSpc>
              <a:buNone/>
            </a:pPr>
            <a:endParaRPr lang="en-US" sz="2000" dirty="0" smtClean="0">
              <a:latin typeface="Arial Black" pitchFamily="34" charset="0"/>
            </a:endParaRPr>
          </a:p>
          <a:p>
            <a:pPr algn="just">
              <a:lnSpc>
                <a:spcPct val="90000"/>
              </a:lnSpc>
            </a:pPr>
            <a:r>
              <a:rPr lang="en-US" sz="2000" dirty="0" smtClean="0">
                <a:latin typeface="Arial Black" pitchFamily="34" charset="0"/>
              </a:rPr>
              <a:t>The </a:t>
            </a:r>
            <a:r>
              <a:rPr lang="en-US" sz="2000" dirty="0">
                <a:latin typeface="Arial Black" pitchFamily="34" charset="0"/>
              </a:rPr>
              <a:t>Chairperson and members should be persons of eminence in public life to be appointed on the recommendations of a committee consisting of the Prime Minister and the Leader of Opposition</a:t>
            </a:r>
            <a:r>
              <a:rPr lang="en-US" sz="2000" dirty="0" smtClean="0">
                <a:latin typeface="Arial Black" pitchFamily="34" charset="0"/>
              </a:rPr>
              <a:t>.</a:t>
            </a:r>
          </a:p>
          <a:p>
            <a:pPr marL="0" indent="0" algn="just">
              <a:lnSpc>
                <a:spcPct val="90000"/>
              </a:lnSpc>
              <a:buNone/>
            </a:pPr>
            <a:endParaRPr lang="en-US" sz="2000" dirty="0" smtClean="0">
              <a:latin typeface="Arial Black" pitchFamily="34" charset="0"/>
            </a:endParaRPr>
          </a:p>
          <a:p>
            <a:pPr algn="just">
              <a:lnSpc>
                <a:spcPct val="90000"/>
              </a:lnSpc>
            </a:pPr>
            <a:r>
              <a:rPr lang="en-US" sz="2000" dirty="0" smtClean="0">
                <a:latin typeface="Arial Black" pitchFamily="34" charset="0"/>
              </a:rPr>
              <a:t>The </a:t>
            </a:r>
            <a:r>
              <a:rPr lang="en-US" sz="2000" dirty="0">
                <a:latin typeface="Arial Black" pitchFamily="34" charset="0"/>
              </a:rPr>
              <a:t>Authority should perform the following tasks</a:t>
            </a:r>
            <a:r>
              <a:rPr lang="en-US" sz="2000" dirty="0" smtClean="0">
                <a:latin typeface="Arial Black" pitchFamily="34" charset="0"/>
              </a:rPr>
              <a:t>:</a:t>
            </a:r>
          </a:p>
          <a:p>
            <a:pPr lvl="1">
              <a:lnSpc>
                <a:spcPct val="90000"/>
              </a:lnSpc>
            </a:pPr>
            <a:r>
              <a:rPr lang="en-US" sz="1600" dirty="0" smtClean="0">
                <a:latin typeface="Arial Black" pitchFamily="34" charset="0"/>
              </a:rPr>
              <a:t>Assignment </a:t>
            </a:r>
            <a:r>
              <a:rPr lang="en-US" sz="1600" dirty="0">
                <a:latin typeface="Arial Black" pitchFamily="34" charset="0"/>
              </a:rPr>
              <a:t>of domains to officers</a:t>
            </a:r>
          </a:p>
          <a:p>
            <a:pPr lvl="1">
              <a:lnSpc>
                <a:spcPct val="90000"/>
              </a:lnSpc>
            </a:pPr>
            <a:r>
              <a:rPr lang="en-US" sz="1600" dirty="0">
                <a:latin typeface="Arial Black" pitchFamily="34" charset="0"/>
              </a:rPr>
              <a:t>Preparing panels for posting of officers at the level of Joint Secretary and above.</a:t>
            </a:r>
          </a:p>
          <a:p>
            <a:pPr lvl="1">
              <a:lnSpc>
                <a:spcPct val="90000"/>
              </a:lnSpc>
            </a:pPr>
            <a:r>
              <a:rPr lang="en-US" sz="1600" dirty="0">
                <a:latin typeface="Arial Black" pitchFamily="34" charset="0"/>
              </a:rPr>
              <a:t>Fixing tenure of posts</a:t>
            </a:r>
          </a:p>
          <a:p>
            <a:pPr lvl="1">
              <a:lnSpc>
                <a:spcPct val="90000"/>
              </a:lnSpc>
            </a:pPr>
            <a:r>
              <a:rPr lang="en-US" sz="1600" dirty="0">
                <a:latin typeface="Arial Black" pitchFamily="34" charset="0"/>
              </a:rPr>
              <a:t>Deciding on issues pertaining to lateral entry</a:t>
            </a:r>
            <a:r>
              <a:rPr lang="en-US" sz="1600" dirty="0" smtClean="0">
                <a:latin typeface="Arial Black" pitchFamily="34" charset="0"/>
              </a:rPr>
              <a:t>. </a:t>
            </a:r>
            <a:endParaRPr lang="en-US" sz="1600" dirty="0">
              <a:latin typeface="Arial Black" pitchFamily="34" charset="0"/>
            </a:endParaRPr>
          </a:p>
        </p:txBody>
      </p:sp>
    </p:spTree>
    <p:extLst>
      <p:ext uri="{BB962C8B-B14F-4D97-AF65-F5344CB8AC3E}">
        <p14:creationId xmlns:p14="http://schemas.microsoft.com/office/powerpoint/2010/main" val="4283944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07ED55-7C94-4C6F-871C-E9FC570DF0E8}" type="slidenum">
              <a:rPr lang="en-US"/>
              <a:pPr/>
              <a:t>26</a:t>
            </a:fld>
            <a:endParaRPr lang="en-US"/>
          </a:p>
        </p:txBody>
      </p:sp>
      <p:sp>
        <p:nvSpPr>
          <p:cNvPr id="61442" name="Rectangle 2"/>
          <p:cNvSpPr>
            <a:spLocks noGrp="1" noChangeArrowheads="1"/>
          </p:cNvSpPr>
          <p:nvPr>
            <p:ph type="title"/>
          </p:nvPr>
        </p:nvSpPr>
        <p:spPr/>
        <p:txBody>
          <a:bodyPr/>
          <a:lstStyle/>
          <a:p>
            <a:r>
              <a:rPr lang="en-US" sz="3500" dirty="0">
                <a:latin typeface="Arial Black" pitchFamily="34" charset="0"/>
              </a:rPr>
              <a:t>Domain Competency</a:t>
            </a:r>
            <a:br>
              <a:rPr lang="en-US" sz="3500" dirty="0">
                <a:latin typeface="Arial Black" pitchFamily="34" charset="0"/>
              </a:rPr>
            </a:br>
            <a:r>
              <a:rPr lang="en-US" sz="3500" dirty="0" smtClean="0">
                <a:latin typeface="Arial Black" pitchFamily="34" charset="0"/>
              </a:rPr>
              <a:t>“Right </a:t>
            </a:r>
            <a:r>
              <a:rPr lang="en-US" sz="3500" dirty="0">
                <a:latin typeface="Arial Black" pitchFamily="34" charset="0"/>
              </a:rPr>
              <a:t>person for the right job”</a:t>
            </a:r>
          </a:p>
        </p:txBody>
      </p:sp>
      <p:sp>
        <p:nvSpPr>
          <p:cNvPr id="61443" name="Rectangle 3"/>
          <p:cNvSpPr>
            <a:spLocks noGrp="1" noChangeArrowheads="1"/>
          </p:cNvSpPr>
          <p:nvPr>
            <p:ph type="body" idx="1"/>
          </p:nvPr>
        </p:nvSpPr>
        <p:spPr>
          <a:xfrm>
            <a:off x="728003" y="2248486"/>
            <a:ext cx="7772400" cy="3167575"/>
          </a:xfrm>
        </p:spPr>
        <p:txBody>
          <a:bodyPr/>
          <a:lstStyle/>
          <a:p>
            <a:pPr algn="just"/>
            <a:r>
              <a:rPr lang="en-US" sz="2000" b="1" dirty="0">
                <a:latin typeface="Arial" charset="0"/>
              </a:rPr>
              <a:t>Domain competency relates to sufficient background in a certain context of policy making.  It differs from general schemes of policy </a:t>
            </a:r>
            <a:r>
              <a:rPr lang="en-US" sz="2000" b="1" dirty="0" err="1">
                <a:latin typeface="Arial" charset="0"/>
              </a:rPr>
              <a:t>programme</a:t>
            </a:r>
            <a:r>
              <a:rPr lang="en-US" sz="2000" b="1" dirty="0">
                <a:latin typeface="Arial" charset="0"/>
              </a:rPr>
              <a:t> formulation in that such general skills would relate primarily to knowledge of formal techniques of policy analysis/</a:t>
            </a:r>
            <a:r>
              <a:rPr lang="en-US" sz="2000" b="1" dirty="0" err="1">
                <a:latin typeface="Arial" charset="0"/>
              </a:rPr>
              <a:t>programme</a:t>
            </a:r>
            <a:r>
              <a:rPr lang="en-US" sz="2000" b="1" dirty="0">
                <a:latin typeface="Arial" charset="0"/>
              </a:rPr>
              <a:t> formulation and experience of policy/</a:t>
            </a:r>
            <a:r>
              <a:rPr lang="en-US" sz="2000" b="1" dirty="0" err="1">
                <a:latin typeface="Arial" charset="0"/>
              </a:rPr>
              <a:t>programme</a:t>
            </a:r>
            <a:r>
              <a:rPr lang="en-US" sz="2000" b="1" dirty="0">
                <a:latin typeface="Arial" charset="0"/>
              </a:rPr>
              <a:t> formulation generally, while “Domain Competence” would involve, in addition, significant subject matter knowledge, gained from work experience, academic study, training and research.</a:t>
            </a:r>
          </a:p>
        </p:txBody>
      </p:sp>
    </p:spTree>
    <p:extLst>
      <p:ext uri="{BB962C8B-B14F-4D97-AF65-F5344CB8AC3E}">
        <p14:creationId xmlns:p14="http://schemas.microsoft.com/office/powerpoint/2010/main" val="26044176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79332B-EC1C-424D-A9FC-ACCBE41D5EBA}" type="slidenum">
              <a:rPr lang="en-US"/>
              <a:pPr/>
              <a:t>27</a:t>
            </a:fld>
            <a:endParaRPr lang="en-US"/>
          </a:p>
        </p:txBody>
      </p:sp>
      <p:sp>
        <p:nvSpPr>
          <p:cNvPr id="68610" name="Rectangle 2"/>
          <p:cNvSpPr>
            <a:spLocks noGrp="1" noChangeArrowheads="1"/>
          </p:cNvSpPr>
          <p:nvPr>
            <p:ph type="title"/>
          </p:nvPr>
        </p:nvSpPr>
        <p:spPr>
          <a:xfrm>
            <a:off x="685800" y="304800"/>
            <a:ext cx="7772400" cy="1143000"/>
          </a:xfrm>
        </p:spPr>
        <p:txBody>
          <a:bodyPr/>
          <a:lstStyle/>
          <a:p>
            <a:r>
              <a:rPr lang="en-US" sz="3600" b="1">
                <a:latin typeface="Arial Black" pitchFamily="34" charset="0"/>
              </a:rPr>
              <a:t>Domains</a:t>
            </a:r>
          </a:p>
        </p:txBody>
      </p:sp>
      <p:sp>
        <p:nvSpPr>
          <p:cNvPr id="68611" name="Rectangle 3"/>
          <p:cNvSpPr>
            <a:spLocks noGrp="1" noChangeArrowheads="1"/>
          </p:cNvSpPr>
          <p:nvPr>
            <p:ph type="body" idx="1"/>
          </p:nvPr>
        </p:nvSpPr>
        <p:spPr>
          <a:xfrm>
            <a:off x="685800" y="1447800"/>
            <a:ext cx="7772400" cy="4114800"/>
          </a:xfrm>
        </p:spPr>
        <p:txBody>
          <a:bodyPr/>
          <a:lstStyle/>
          <a:p>
            <a:pPr algn="just">
              <a:lnSpc>
                <a:spcPct val="90000"/>
              </a:lnSpc>
            </a:pPr>
            <a:r>
              <a:rPr lang="en-US" sz="2000" b="1" dirty="0">
                <a:latin typeface="Arial" charset="0"/>
              </a:rPr>
              <a:t>The 2</a:t>
            </a:r>
            <a:r>
              <a:rPr lang="en-US" sz="2000" b="1" baseline="30000" dirty="0">
                <a:latin typeface="Arial" charset="0"/>
              </a:rPr>
              <a:t>nd</a:t>
            </a:r>
            <a:r>
              <a:rPr lang="en-US" sz="2000" b="1" dirty="0">
                <a:latin typeface="Arial" charset="0"/>
              </a:rPr>
              <a:t> ARC has suggested following 12 domains:</a:t>
            </a:r>
          </a:p>
          <a:p>
            <a:pPr algn="just">
              <a:lnSpc>
                <a:spcPct val="90000"/>
              </a:lnSpc>
            </a:pPr>
            <a:endParaRPr lang="en-US" sz="2000" b="1" dirty="0">
              <a:latin typeface="Arial" charset="0"/>
            </a:endParaRPr>
          </a:p>
          <a:p>
            <a:pPr lvl="1" algn="just">
              <a:lnSpc>
                <a:spcPct val="90000"/>
              </a:lnSpc>
            </a:pPr>
            <a:r>
              <a:rPr lang="en-US" sz="1600" b="1" dirty="0">
                <a:latin typeface="Arial" charset="0"/>
              </a:rPr>
              <a:t>General Administration</a:t>
            </a:r>
          </a:p>
          <a:p>
            <a:pPr lvl="1" algn="just">
              <a:lnSpc>
                <a:spcPct val="90000"/>
              </a:lnSpc>
            </a:pPr>
            <a:r>
              <a:rPr lang="en-US" sz="1600" b="1" dirty="0">
                <a:latin typeface="Arial" charset="0"/>
              </a:rPr>
              <a:t>Urban development </a:t>
            </a:r>
          </a:p>
          <a:p>
            <a:pPr lvl="1" algn="just">
              <a:lnSpc>
                <a:spcPct val="90000"/>
              </a:lnSpc>
            </a:pPr>
            <a:r>
              <a:rPr lang="en-US" sz="1600" b="1" dirty="0">
                <a:latin typeface="Arial" charset="0"/>
              </a:rPr>
              <a:t>Security</a:t>
            </a:r>
          </a:p>
          <a:p>
            <a:pPr lvl="1" algn="just">
              <a:lnSpc>
                <a:spcPct val="90000"/>
              </a:lnSpc>
            </a:pPr>
            <a:r>
              <a:rPr lang="en-US" sz="1600" b="1" dirty="0">
                <a:latin typeface="Arial" charset="0"/>
              </a:rPr>
              <a:t>Rural Development</a:t>
            </a:r>
          </a:p>
          <a:p>
            <a:pPr lvl="1" algn="just">
              <a:lnSpc>
                <a:spcPct val="90000"/>
              </a:lnSpc>
            </a:pPr>
            <a:r>
              <a:rPr lang="en-US" sz="1600" b="1" dirty="0">
                <a:latin typeface="Arial" charset="0"/>
              </a:rPr>
              <a:t>Financial Management</a:t>
            </a:r>
          </a:p>
          <a:p>
            <a:pPr lvl="1" algn="just">
              <a:lnSpc>
                <a:spcPct val="90000"/>
              </a:lnSpc>
            </a:pPr>
            <a:r>
              <a:rPr lang="en-US" sz="1600" b="1" dirty="0">
                <a:latin typeface="Arial" charset="0"/>
              </a:rPr>
              <a:t>Infrastructure </a:t>
            </a:r>
          </a:p>
          <a:p>
            <a:pPr lvl="1" algn="just">
              <a:lnSpc>
                <a:spcPct val="90000"/>
              </a:lnSpc>
            </a:pPr>
            <a:r>
              <a:rPr lang="en-US" sz="1600" b="1" dirty="0">
                <a:latin typeface="Arial" charset="0"/>
              </a:rPr>
              <a:t>HRD Social Empowerment</a:t>
            </a:r>
          </a:p>
          <a:p>
            <a:pPr lvl="1" algn="just">
              <a:lnSpc>
                <a:spcPct val="90000"/>
              </a:lnSpc>
            </a:pPr>
            <a:r>
              <a:rPr lang="en-US" sz="1600" b="1" dirty="0">
                <a:latin typeface="Arial" charset="0"/>
              </a:rPr>
              <a:t>Economic Administration</a:t>
            </a:r>
          </a:p>
          <a:p>
            <a:pPr lvl="1" algn="just">
              <a:lnSpc>
                <a:spcPct val="90000"/>
              </a:lnSpc>
            </a:pPr>
            <a:r>
              <a:rPr lang="en-US" sz="1600" b="1" dirty="0">
                <a:latin typeface="Arial" charset="0"/>
              </a:rPr>
              <a:t>Tax Administration</a:t>
            </a:r>
          </a:p>
          <a:p>
            <a:pPr lvl="1" algn="just">
              <a:lnSpc>
                <a:spcPct val="90000"/>
              </a:lnSpc>
            </a:pPr>
            <a:r>
              <a:rPr lang="en-US" sz="1600" b="1" dirty="0">
                <a:latin typeface="Arial" charset="0"/>
              </a:rPr>
              <a:t>Agriculture Development</a:t>
            </a:r>
          </a:p>
          <a:p>
            <a:pPr lvl="1" algn="just">
              <a:lnSpc>
                <a:spcPct val="90000"/>
              </a:lnSpc>
            </a:pPr>
            <a:r>
              <a:rPr lang="en-US" sz="1600" b="1" dirty="0">
                <a:latin typeface="Arial" charset="0"/>
              </a:rPr>
              <a:t>Natural Resources Administration</a:t>
            </a:r>
          </a:p>
          <a:p>
            <a:pPr lvl="1" algn="just">
              <a:lnSpc>
                <a:spcPct val="90000"/>
              </a:lnSpc>
            </a:pPr>
            <a:r>
              <a:rPr lang="en-US" sz="1600" b="1" dirty="0">
                <a:latin typeface="Arial" charset="0"/>
              </a:rPr>
              <a:t>Health Management</a:t>
            </a:r>
          </a:p>
          <a:p>
            <a:pPr lvl="1" algn="just">
              <a:lnSpc>
                <a:spcPct val="90000"/>
              </a:lnSpc>
            </a:pPr>
            <a:endParaRPr lang="en-US" sz="1800" dirty="0"/>
          </a:p>
        </p:txBody>
      </p:sp>
    </p:spTree>
    <p:extLst>
      <p:ext uri="{BB962C8B-B14F-4D97-AF65-F5344CB8AC3E}">
        <p14:creationId xmlns:p14="http://schemas.microsoft.com/office/powerpoint/2010/main" val="671947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4AC7382-A2E3-48EA-B648-B904DD7EE2E1}" type="slidenum">
              <a:rPr lang="en-US"/>
              <a:pPr/>
              <a:t>28</a:t>
            </a:fld>
            <a:endParaRPr lang="en-US"/>
          </a:p>
        </p:txBody>
      </p:sp>
      <p:sp>
        <p:nvSpPr>
          <p:cNvPr id="27650" name="Rectangle 2"/>
          <p:cNvSpPr>
            <a:spLocks noGrp="1" noChangeArrowheads="1"/>
          </p:cNvSpPr>
          <p:nvPr>
            <p:ph type="title"/>
          </p:nvPr>
        </p:nvSpPr>
        <p:spPr/>
        <p:txBody>
          <a:bodyPr/>
          <a:lstStyle/>
          <a:p>
            <a:r>
              <a:rPr lang="en-US">
                <a:latin typeface="Arial Black" pitchFamily="34" charset="0"/>
              </a:rPr>
              <a:t>Assignment of Domains</a:t>
            </a:r>
          </a:p>
        </p:txBody>
      </p:sp>
      <p:sp>
        <p:nvSpPr>
          <p:cNvPr id="27651" name="Rectangle 3"/>
          <p:cNvSpPr>
            <a:spLocks noGrp="1" noChangeArrowheads="1"/>
          </p:cNvSpPr>
          <p:nvPr>
            <p:ph type="body" idx="1"/>
          </p:nvPr>
        </p:nvSpPr>
        <p:spPr>
          <a:xfrm>
            <a:off x="685800" y="2067952"/>
            <a:ext cx="7772400" cy="3376314"/>
          </a:xfrm>
        </p:spPr>
        <p:txBody>
          <a:bodyPr/>
          <a:lstStyle/>
          <a:p>
            <a:pPr algn="just">
              <a:lnSpc>
                <a:spcPct val="90000"/>
              </a:lnSpc>
            </a:pPr>
            <a:r>
              <a:rPr lang="en-US" sz="2000" dirty="0">
                <a:latin typeface="Arial Black" pitchFamily="34" charset="0"/>
              </a:rPr>
              <a:t>Domains should be assigned </a:t>
            </a:r>
            <a:r>
              <a:rPr lang="en-US" sz="2000" dirty="0" smtClean="0">
                <a:latin typeface="Arial Black" pitchFamily="34" charset="0"/>
              </a:rPr>
              <a:t>on completion of 13 years of service.  </a:t>
            </a:r>
          </a:p>
          <a:p>
            <a:pPr algn="just">
              <a:lnSpc>
                <a:spcPct val="90000"/>
              </a:lnSpc>
            </a:pPr>
            <a:endParaRPr lang="en-US" sz="2000" dirty="0">
              <a:latin typeface="Arial Black" pitchFamily="34" charset="0"/>
            </a:endParaRPr>
          </a:p>
          <a:p>
            <a:pPr algn="just">
              <a:lnSpc>
                <a:spcPct val="90000"/>
              </a:lnSpc>
            </a:pPr>
            <a:r>
              <a:rPr lang="en-US" sz="2000" dirty="0">
                <a:latin typeface="Arial Black" pitchFamily="34" charset="0"/>
              </a:rPr>
              <a:t>The </a:t>
            </a:r>
            <a:r>
              <a:rPr lang="en-US" sz="2000" dirty="0" smtClean="0">
                <a:latin typeface="Arial Black" pitchFamily="34" charset="0"/>
              </a:rPr>
              <a:t>Civil </a:t>
            </a:r>
            <a:r>
              <a:rPr lang="en-US" sz="2000" dirty="0">
                <a:latin typeface="Arial Black" pitchFamily="34" charset="0"/>
              </a:rPr>
              <a:t>Services Authority should invite applications from </a:t>
            </a:r>
            <a:r>
              <a:rPr lang="en-US" sz="2000" dirty="0" smtClean="0">
                <a:latin typeface="Arial Black" pitchFamily="34" charset="0"/>
              </a:rPr>
              <a:t>officers specifying their academic background and other reasons relevant to the Domain applied for.</a:t>
            </a:r>
          </a:p>
          <a:p>
            <a:pPr algn="just">
              <a:lnSpc>
                <a:spcPct val="90000"/>
              </a:lnSpc>
            </a:pPr>
            <a:endParaRPr lang="en-US" sz="2000" dirty="0">
              <a:latin typeface="Arial Black" pitchFamily="34" charset="0"/>
            </a:endParaRPr>
          </a:p>
          <a:p>
            <a:pPr algn="just">
              <a:lnSpc>
                <a:spcPct val="90000"/>
              </a:lnSpc>
            </a:pPr>
            <a:r>
              <a:rPr lang="en-US" sz="2000" dirty="0" smtClean="0">
                <a:latin typeface="Arial Black" pitchFamily="34" charset="0"/>
              </a:rPr>
              <a:t>The Civil Services Authority through a consultative </a:t>
            </a:r>
            <a:r>
              <a:rPr lang="en-US" sz="2000" dirty="0">
                <a:latin typeface="Arial Black" pitchFamily="34" charset="0"/>
              </a:rPr>
              <a:t>process should </a:t>
            </a:r>
            <a:r>
              <a:rPr lang="en-US" sz="2000" dirty="0" smtClean="0">
                <a:latin typeface="Arial Black" pitchFamily="34" charset="0"/>
              </a:rPr>
              <a:t>assign Domain on the basis of this exercise.  </a:t>
            </a:r>
            <a:endParaRPr lang="en-US" sz="2000" dirty="0">
              <a:latin typeface="Arial Black" pitchFamily="34" charset="0"/>
            </a:endParaRPr>
          </a:p>
        </p:txBody>
      </p:sp>
    </p:spTree>
    <p:extLst>
      <p:ext uri="{BB962C8B-B14F-4D97-AF65-F5344CB8AC3E}">
        <p14:creationId xmlns:p14="http://schemas.microsoft.com/office/powerpoint/2010/main" val="9557645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21C32B-ACBD-48E6-BCDC-847AF1EC3E3B}" type="slidenum">
              <a:rPr lang="en-US"/>
              <a:pPr/>
              <a:t>29</a:t>
            </a:fld>
            <a:endParaRPr lang="en-US"/>
          </a:p>
        </p:txBody>
      </p:sp>
      <p:sp>
        <p:nvSpPr>
          <p:cNvPr id="29698" name="Rectangle 2"/>
          <p:cNvSpPr>
            <a:spLocks noGrp="1" noChangeArrowheads="1"/>
          </p:cNvSpPr>
          <p:nvPr>
            <p:ph type="title"/>
          </p:nvPr>
        </p:nvSpPr>
        <p:spPr/>
        <p:txBody>
          <a:bodyPr/>
          <a:lstStyle/>
          <a:p>
            <a:r>
              <a:rPr lang="en-US" sz="2800">
                <a:latin typeface="Arial Black" pitchFamily="34" charset="0"/>
              </a:rPr>
              <a:t>Placement at top management level</a:t>
            </a:r>
          </a:p>
        </p:txBody>
      </p:sp>
      <p:sp>
        <p:nvSpPr>
          <p:cNvPr id="29699" name="Rectangle 3"/>
          <p:cNvSpPr>
            <a:spLocks noGrp="1" noChangeArrowheads="1"/>
          </p:cNvSpPr>
          <p:nvPr>
            <p:ph type="body" idx="1"/>
          </p:nvPr>
        </p:nvSpPr>
        <p:spPr>
          <a:xfrm>
            <a:off x="683568" y="1916832"/>
            <a:ext cx="7772400" cy="3744416"/>
          </a:xfrm>
        </p:spPr>
        <p:txBody>
          <a:bodyPr/>
          <a:lstStyle/>
          <a:p>
            <a:pPr algn="just"/>
            <a:r>
              <a:rPr lang="en-US" sz="2000" dirty="0" smtClean="0">
                <a:latin typeface="Arial Black" pitchFamily="34" charset="0"/>
              </a:rPr>
              <a:t>There </a:t>
            </a:r>
            <a:r>
              <a:rPr lang="en-US" sz="2000" dirty="0">
                <a:latin typeface="Arial Black" pitchFamily="34" charset="0"/>
              </a:rPr>
              <a:t>is need to introduce competition for senior positions in government (SAG and above) by opening these positions in Government (including attached and subordinate offices) to all Services.  This principle would apply to all posts including those that are presently </a:t>
            </a:r>
            <a:r>
              <a:rPr lang="en-US" sz="2000" dirty="0" err="1">
                <a:latin typeface="Arial Black" pitchFamily="34" charset="0"/>
              </a:rPr>
              <a:t>encadred</a:t>
            </a:r>
            <a:r>
              <a:rPr lang="en-US" sz="2000" dirty="0">
                <a:latin typeface="Arial Black" pitchFamily="34" charset="0"/>
              </a:rPr>
              <a:t> with the </a:t>
            </a:r>
            <a:r>
              <a:rPr lang="en-US" sz="2000" dirty="0" err="1">
                <a:latin typeface="Arial Black" pitchFamily="34" charset="0"/>
              </a:rPr>
              <a:t>organised</a:t>
            </a:r>
            <a:r>
              <a:rPr lang="en-US" sz="2000" dirty="0">
                <a:latin typeface="Arial Black" pitchFamily="34" charset="0"/>
              </a:rPr>
              <a:t> Group ‘A’ Services</a:t>
            </a:r>
            <a:r>
              <a:rPr lang="en-US" sz="2000" dirty="0" smtClean="0">
                <a:latin typeface="Arial Black" pitchFamily="34" charset="0"/>
              </a:rPr>
              <a:t>. </a:t>
            </a:r>
          </a:p>
          <a:p>
            <a:pPr algn="just"/>
            <a:endParaRPr lang="en-US" sz="2000" dirty="0">
              <a:latin typeface="Arial Black" pitchFamily="34" charset="0"/>
            </a:endParaRPr>
          </a:p>
          <a:p>
            <a:pPr algn="just"/>
            <a:endParaRPr lang="en-US" sz="2000" dirty="0" smtClean="0">
              <a:latin typeface="Arial Black" pitchFamily="34" charset="0"/>
            </a:endParaRPr>
          </a:p>
          <a:p>
            <a:pPr algn="just"/>
            <a:r>
              <a:rPr lang="en-US" sz="1800" dirty="0" smtClean="0">
                <a:latin typeface="Arial Black" pitchFamily="34" charset="0"/>
              </a:rPr>
              <a:t>Note – Based on the concept of a Senior Executive Service in countries like UK, Australia etc.  </a:t>
            </a:r>
            <a:endParaRPr lang="en-US" sz="2000" dirty="0">
              <a:latin typeface="Arial Black" pitchFamily="34" charset="0"/>
            </a:endParaRPr>
          </a:p>
        </p:txBody>
      </p:sp>
    </p:spTree>
    <p:extLst>
      <p:ext uri="{BB962C8B-B14F-4D97-AF65-F5344CB8AC3E}">
        <p14:creationId xmlns:p14="http://schemas.microsoft.com/office/powerpoint/2010/main" val="441072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556792"/>
            <a:ext cx="7918648" cy="3600400"/>
          </a:xfrm>
        </p:spPr>
        <p:txBody>
          <a:bodyPr/>
          <a:lstStyle/>
          <a:p>
            <a:pPr lvl="1" algn="just">
              <a:buFont typeface="Arial" pitchFamily="34" charset="0"/>
              <a:buChar char="•"/>
            </a:pPr>
            <a:r>
              <a:rPr lang="en-US" sz="2400" dirty="0" smtClean="0">
                <a:latin typeface="Arial Black" pitchFamily="34" charset="0"/>
              </a:rPr>
              <a:t>Two major Administrative Reforms Commissions (1966 and 2005). </a:t>
            </a:r>
          </a:p>
          <a:p>
            <a:pPr lvl="1" algn="just">
              <a:buFont typeface="Arial" pitchFamily="34" charset="0"/>
              <a:buChar char="•"/>
            </a:pPr>
            <a:endParaRPr lang="en-US" sz="2400" dirty="0" smtClean="0">
              <a:latin typeface="Arial Black" pitchFamily="34" charset="0"/>
            </a:endParaRPr>
          </a:p>
          <a:p>
            <a:pPr lvl="1" algn="just">
              <a:buFont typeface="Arial" pitchFamily="34" charset="0"/>
              <a:buChar char="•"/>
            </a:pPr>
            <a:r>
              <a:rPr lang="en-US" sz="2400" dirty="0" smtClean="0">
                <a:latin typeface="Arial Black" pitchFamily="34" charset="0"/>
              </a:rPr>
              <a:t>In Maharashtra “</a:t>
            </a:r>
            <a:r>
              <a:rPr lang="en-US" sz="2400" dirty="0" err="1" smtClean="0">
                <a:latin typeface="Arial Black" pitchFamily="34" charset="0"/>
              </a:rPr>
              <a:t>Hebale</a:t>
            </a:r>
            <a:r>
              <a:rPr lang="en-US" sz="2400" dirty="0" smtClean="0">
                <a:latin typeface="Arial Black" pitchFamily="34" charset="0"/>
              </a:rPr>
              <a:t> Committee” appointed in 1968.</a:t>
            </a:r>
          </a:p>
          <a:p>
            <a:pPr lvl="1" algn="just">
              <a:buFont typeface="Arial" pitchFamily="34" charset="0"/>
              <a:buChar char="•"/>
            </a:pPr>
            <a:endParaRPr lang="en-US" sz="2400" dirty="0" smtClean="0">
              <a:latin typeface="Arial Black" pitchFamily="34" charset="0"/>
            </a:endParaRPr>
          </a:p>
          <a:p>
            <a:pPr lvl="1" algn="just">
              <a:buFont typeface="Arial" pitchFamily="34" charset="0"/>
              <a:buChar char="•"/>
            </a:pPr>
            <a:r>
              <a:rPr lang="en-US" sz="2400" dirty="0" smtClean="0">
                <a:latin typeface="Arial Black" pitchFamily="34" charset="0"/>
              </a:rPr>
              <a:t>More recently “The </a:t>
            </a:r>
            <a:r>
              <a:rPr lang="en-US" sz="2400" dirty="0" err="1" smtClean="0">
                <a:latin typeface="Arial Black" pitchFamily="34" charset="0"/>
              </a:rPr>
              <a:t>Madhav</a:t>
            </a:r>
            <a:r>
              <a:rPr lang="en-US" sz="2400" dirty="0" smtClean="0">
                <a:latin typeface="Arial Black" pitchFamily="34" charset="0"/>
              </a:rPr>
              <a:t> </a:t>
            </a:r>
            <a:r>
              <a:rPr lang="en-US" sz="2400" dirty="0" err="1" smtClean="0">
                <a:latin typeface="Arial Black" pitchFamily="34" charset="0"/>
              </a:rPr>
              <a:t>Godbole</a:t>
            </a:r>
            <a:r>
              <a:rPr lang="en-US" sz="2400" dirty="0" smtClean="0">
                <a:latin typeface="Arial Black" pitchFamily="34" charset="0"/>
              </a:rPr>
              <a:t> One Man Committee on Good Governance”.  </a:t>
            </a:r>
            <a:endParaRPr lang="en-US" sz="2400" dirty="0">
              <a:latin typeface="Arial Black"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3</a:t>
            </a:fld>
            <a:endParaRPr lang="en-US" dirty="0"/>
          </a:p>
        </p:txBody>
      </p:sp>
    </p:spTree>
    <p:extLst>
      <p:ext uri="{BB962C8B-B14F-4D97-AF65-F5344CB8AC3E}">
        <p14:creationId xmlns:p14="http://schemas.microsoft.com/office/powerpoint/2010/main" val="9372102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9D92DB1-C7AB-48FD-BD41-37B5B1E811AA}" type="slidenum">
              <a:rPr lang="en-US"/>
              <a:pPr/>
              <a:t>30</a:t>
            </a:fld>
            <a:endParaRPr lang="en-US"/>
          </a:p>
        </p:txBody>
      </p:sp>
      <p:sp>
        <p:nvSpPr>
          <p:cNvPr id="30722" name="Rectangle 2"/>
          <p:cNvSpPr>
            <a:spLocks noGrp="1" noChangeArrowheads="1"/>
          </p:cNvSpPr>
          <p:nvPr>
            <p:ph type="title"/>
          </p:nvPr>
        </p:nvSpPr>
        <p:spPr>
          <a:xfrm>
            <a:off x="762000" y="304800"/>
            <a:ext cx="7772400" cy="1143000"/>
          </a:xfrm>
        </p:spPr>
        <p:txBody>
          <a:bodyPr/>
          <a:lstStyle/>
          <a:p>
            <a:r>
              <a:rPr lang="en-US" sz="2800">
                <a:latin typeface="Arial Black" pitchFamily="34" charset="0"/>
              </a:rPr>
              <a:t>Placement at top management level</a:t>
            </a:r>
          </a:p>
        </p:txBody>
      </p:sp>
      <p:sp>
        <p:nvSpPr>
          <p:cNvPr id="30723" name="Rectangle 3"/>
          <p:cNvSpPr>
            <a:spLocks noGrp="1" noChangeArrowheads="1"/>
          </p:cNvSpPr>
          <p:nvPr>
            <p:ph type="body" idx="1"/>
          </p:nvPr>
        </p:nvSpPr>
        <p:spPr>
          <a:xfrm>
            <a:off x="755576" y="1916832"/>
            <a:ext cx="7772400" cy="3600400"/>
          </a:xfrm>
        </p:spPr>
        <p:txBody>
          <a:bodyPr/>
          <a:lstStyle/>
          <a:p>
            <a:pPr algn="just">
              <a:lnSpc>
                <a:spcPct val="90000"/>
              </a:lnSpc>
            </a:pPr>
            <a:r>
              <a:rPr lang="en-US" sz="2000" dirty="0" smtClean="0">
                <a:latin typeface="Arial Black" pitchFamily="34" charset="0"/>
              </a:rPr>
              <a:t>The Civil Services Authority would invite applications from amongst eligible officers for positions for HAG level and above, would conduct interviews and shortlist suitable officers for these posts.  Government would make final selection.  </a:t>
            </a:r>
          </a:p>
          <a:p>
            <a:pPr algn="just">
              <a:lnSpc>
                <a:spcPct val="90000"/>
              </a:lnSpc>
            </a:pPr>
            <a:endParaRPr lang="en-US" sz="2000" dirty="0">
              <a:latin typeface="Arial Black" pitchFamily="34" charset="0"/>
            </a:endParaRPr>
          </a:p>
          <a:p>
            <a:pPr algn="just">
              <a:lnSpc>
                <a:spcPct val="90000"/>
              </a:lnSpc>
            </a:pPr>
            <a:r>
              <a:rPr lang="en-US" sz="2000" dirty="0" smtClean="0">
                <a:latin typeface="Arial Black" pitchFamily="34" charset="0"/>
              </a:rPr>
              <a:t>The Civil Services Authority in consultation with Government would earmark position for jobs for which outside talent would be desirable.  Applications </a:t>
            </a:r>
            <a:r>
              <a:rPr lang="en-US" sz="2000" dirty="0">
                <a:latin typeface="Arial Black" pitchFamily="34" charset="0"/>
              </a:rPr>
              <a:t>to fill up these posts </a:t>
            </a:r>
            <a:r>
              <a:rPr lang="en-US" sz="2000" dirty="0" smtClean="0">
                <a:latin typeface="Arial Black" pitchFamily="34" charset="0"/>
              </a:rPr>
              <a:t>should be invited </a:t>
            </a:r>
            <a:r>
              <a:rPr lang="en-US" sz="2000" dirty="0">
                <a:latin typeface="Arial Black" pitchFamily="34" charset="0"/>
              </a:rPr>
              <a:t>from interested and eligible persons from the open market </a:t>
            </a:r>
            <a:r>
              <a:rPr lang="en-US" sz="2000" dirty="0" smtClean="0">
                <a:latin typeface="Arial Black" pitchFamily="34" charset="0"/>
              </a:rPr>
              <a:t>and also serving </a:t>
            </a:r>
            <a:r>
              <a:rPr lang="en-US" sz="2000" dirty="0">
                <a:latin typeface="Arial Black" pitchFamily="34" charset="0"/>
              </a:rPr>
              <a:t>eligible officers</a:t>
            </a:r>
            <a:r>
              <a:rPr lang="en-US" sz="2000" dirty="0" smtClean="0">
                <a:latin typeface="Arial Black" pitchFamily="34" charset="0"/>
              </a:rPr>
              <a:t>.</a:t>
            </a:r>
            <a:r>
              <a:rPr lang="en-US" sz="2000" dirty="0" smtClean="0">
                <a:latin typeface="Arial" charset="0"/>
              </a:rPr>
              <a:t> </a:t>
            </a:r>
            <a:endParaRPr lang="en-US" sz="2000" dirty="0">
              <a:latin typeface="Arial" charset="0"/>
            </a:endParaRPr>
          </a:p>
        </p:txBody>
      </p:sp>
    </p:spTree>
    <p:extLst>
      <p:ext uri="{BB962C8B-B14F-4D97-AF65-F5344CB8AC3E}">
        <p14:creationId xmlns:p14="http://schemas.microsoft.com/office/powerpoint/2010/main" val="15246083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B46502-2C50-4A7D-89B5-FF189A0DD60F}" type="slidenum">
              <a:rPr lang="en-US"/>
              <a:pPr/>
              <a:t>31</a:t>
            </a:fld>
            <a:endParaRPr lang="en-US"/>
          </a:p>
        </p:txBody>
      </p:sp>
      <p:sp>
        <p:nvSpPr>
          <p:cNvPr id="55298" name="Rectangle 2"/>
          <p:cNvSpPr>
            <a:spLocks noGrp="1" noChangeArrowheads="1"/>
          </p:cNvSpPr>
          <p:nvPr>
            <p:ph type="title"/>
          </p:nvPr>
        </p:nvSpPr>
        <p:spPr/>
        <p:txBody>
          <a:bodyPr/>
          <a:lstStyle/>
          <a:p>
            <a:r>
              <a:rPr lang="en-US" sz="4000">
                <a:latin typeface="Arial Black" pitchFamily="34" charset="0"/>
              </a:rPr>
              <a:t>Accountability</a:t>
            </a:r>
          </a:p>
        </p:txBody>
      </p:sp>
      <p:sp>
        <p:nvSpPr>
          <p:cNvPr id="55299" name="Rectangle 3"/>
          <p:cNvSpPr>
            <a:spLocks noGrp="1" noChangeArrowheads="1"/>
          </p:cNvSpPr>
          <p:nvPr>
            <p:ph type="body" idx="1"/>
          </p:nvPr>
        </p:nvSpPr>
        <p:spPr>
          <a:xfrm>
            <a:off x="683568" y="1844824"/>
            <a:ext cx="7772400" cy="4320480"/>
          </a:xfrm>
        </p:spPr>
        <p:txBody>
          <a:bodyPr/>
          <a:lstStyle/>
          <a:p>
            <a:pPr algn="just"/>
            <a:r>
              <a:rPr lang="en-US" sz="2400" b="1" dirty="0" smtClean="0">
                <a:latin typeface="Arial" charset="0"/>
              </a:rPr>
              <a:t>Although there are external and internal mechanisms to promote accountability, these are not adequate/effective in ensuring the same. </a:t>
            </a:r>
          </a:p>
          <a:p>
            <a:pPr algn="just"/>
            <a:endParaRPr lang="en-US" sz="1200" b="1" dirty="0" smtClean="0">
              <a:latin typeface="Arial" charset="0"/>
            </a:endParaRPr>
          </a:p>
          <a:p>
            <a:pPr algn="just"/>
            <a:r>
              <a:rPr lang="en-US" sz="2400" b="1" dirty="0" smtClean="0">
                <a:latin typeface="Arial" charset="0"/>
              </a:rPr>
              <a:t>Various reasons have </a:t>
            </a:r>
            <a:r>
              <a:rPr lang="en-US" sz="2400" b="1" dirty="0">
                <a:latin typeface="Arial" charset="0"/>
              </a:rPr>
              <a:t>been attributed for this</a:t>
            </a:r>
            <a:r>
              <a:rPr lang="en-US" sz="2400" b="1" dirty="0" smtClean="0">
                <a:latin typeface="Arial" charset="0"/>
              </a:rPr>
              <a:t>:</a:t>
            </a:r>
          </a:p>
          <a:p>
            <a:pPr marL="0" indent="0" algn="just">
              <a:buNone/>
            </a:pPr>
            <a:endParaRPr lang="en-US" sz="1400" b="1" dirty="0">
              <a:latin typeface="Arial" charset="0"/>
            </a:endParaRPr>
          </a:p>
          <a:p>
            <a:pPr lvl="1" algn="just"/>
            <a:r>
              <a:rPr lang="en-US" sz="2000" b="1" dirty="0">
                <a:latin typeface="Arial" charset="0"/>
              </a:rPr>
              <a:t>Lifelong job security provided to government servants </a:t>
            </a:r>
          </a:p>
          <a:p>
            <a:pPr lvl="1" algn="just"/>
            <a:r>
              <a:rPr lang="en-US" sz="2000" b="1" dirty="0">
                <a:latin typeface="Arial" charset="0"/>
              </a:rPr>
              <a:t>leading to a distorted incentive structure where rarely is a government servant punished or removed for poor performance, for acts of omission etc.</a:t>
            </a:r>
          </a:p>
          <a:p>
            <a:pPr lvl="1" algn="just"/>
            <a:r>
              <a:rPr lang="en-US" sz="2000" b="1" dirty="0">
                <a:latin typeface="Arial" charset="0"/>
              </a:rPr>
              <a:t>This has manifested itself often in terms of indifference and disregard of citizens’ concerns</a:t>
            </a:r>
            <a:r>
              <a:rPr lang="en-US" sz="2000" b="1" dirty="0" smtClean="0">
                <a:latin typeface="Arial" charset="0"/>
              </a:rPr>
              <a:t>. </a:t>
            </a:r>
            <a:r>
              <a:rPr lang="en-US" sz="2800" b="1" dirty="0" smtClean="0">
                <a:latin typeface="Arial" charset="0"/>
              </a:rPr>
              <a:t>  </a:t>
            </a:r>
            <a:endParaRPr lang="en-US" sz="2800" b="1" dirty="0">
              <a:latin typeface="Arial" charset="0"/>
            </a:endParaRPr>
          </a:p>
        </p:txBody>
      </p:sp>
    </p:spTree>
    <p:extLst>
      <p:ext uri="{BB962C8B-B14F-4D97-AF65-F5344CB8AC3E}">
        <p14:creationId xmlns:p14="http://schemas.microsoft.com/office/powerpoint/2010/main" val="17882084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B46502-2C50-4A7D-89B5-FF189A0DD60F}" type="slidenum">
              <a:rPr lang="en-US"/>
              <a:pPr/>
              <a:t>32</a:t>
            </a:fld>
            <a:endParaRPr lang="en-US"/>
          </a:p>
        </p:txBody>
      </p:sp>
      <p:sp>
        <p:nvSpPr>
          <p:cNvPr id="55298" name="Rectangle 2"/>
          <p:cNvSpPr>
            <a:spLocks noGrp="1" noChangeArrowheads="1"/>
          </p:cNvSpPr>
          <p:nvPr>
            <p:ph type="title"/>
          </p:nvPr>
        </p:nvSpPr>
        <p:spPr>
          <a:xfrm>
            <a:off x="685800" y="188640"/>
            <a:ext cx="7772400" cy="288032"/>
          </a:xfrm>
        </p:spPr>
        <p:txBody>
          <a:bodyPr/>
          <a:lstStyle/>
          <a:p>
            <a:r>
              <a:rPr lang="en-US" sz="4000" dirty="0">
                <a:latin typeface="Arial Black" pitchFamily="34" charset="0"/>
              </a:rPr>
              <a:t>Accountability</a:t>
            </a:r>
          </a:p>
        </p:txBody>
      </p:sp>
      <p:sp>
        <p:nvSpPr>
          <p:cNvPr id="55299" name="Rectangle 3"/>
          <p:cNvSpPr>
            <a:spLocks noGrp="1" noChangeArrowheads="1"/>
          </p:cNvSpPr>
          <p:nvPr>
            <p:ph type="body" idx="1"/>
          </p:nvPr>
        </p:nvSpPr>
        <p:spPr>
          <a:xfrm>
            <a:off x="683568" y="620688"/>
            <a:ext cx="7772400" cy="5688632"/>
          </a:xfrm>
        </p:spPr>
        <p:txBody>
          <a:bodyPr/>
          <a:lstStyle/>
          <a:p>
            <a:pPr marL="0" indent="0" algn="ctr">
              <a:buNone/>
            </a:pPr>
            <a:r>
              <a:rPr lang="en-US" sz="1100" b="1" dirty="0" smtClean="0">
                <a:latin typeface="Arial" charset="0"/>
              </a:rPr>
              <a:t>Table 13.1 : Institutions and Mechanisms that Promote Accountability</a:t>
            </a:r>
          </a:p>
          <a:p>
            <a:pPr marL="0" indent="0" algn="ctr">
              <a:buNone/>
            </a:pPr>
            <a:r>
              <a:rPr lang="en-US" sz="1600" b="1" dirty="0" smtClean="0">
                <a:latin typeface="Arial" charset="0"/>
              </a:rPr>
              <a:t>Outside the State (Vertical)</a:t>
            </a:r>
            <a:endParaRPr lang="en-US" sz="1100" b="1" dirty="0" smtClean="0">
              <a:latin typeface="Arial" charset="0"/>
            </a:endParaRPr>
          </a:p>
          <a:p>
            <a:pPr algn="just"/>
            <a:r>
              <a:rPr lang="en-US" sz="1100" b="1" dirty="0" smtClean="0">
                <a:latin typeface="Arial" charset="0"/>
              </a:rPr>
              <a:t>To the people through elections</a:t>
            </a:r>
          </a:p>
          <a:p>
            <a:pPr algn="just"/>
            <a:r>
              <a:rPr lang="en-US" sz="1100" b="1" dirty="0" smtClean="0">
                <a:latin typeface="Arial" charset="0"/>
              </a:rPr>
              <a:t>Through RTI Act to citizens		High effectiveness</a:t>
            </a:r>
          </a:p>
          <a:p>
            <a:pPr algn="just"/>
            <a:endParaRPr lang="en-US" sz="1100" b="1" dirty="0">
              <a:latin typeface="Arial" charset="0"/>
            </a:endParaRPr>
          </a:p>
          <a:p>
            <a:pPr algn="just"/>
            <a:r>
              <a:rPr lang="en-US" sz="1100" b="1" dirty="0" smtClean="0">
                <a:latin typeface="Arial" charset="0"/>
              </a:rPr>
              <a:t>Citizens’ oversight committees</a:t>
            </a:r>
          </a:p>
          <a:p>
            <a:pPr algn="just"/>
            <a:r>
              <a:rPr lang="en-US" sz="1100" b="1" dirty="0" smtClean="0">
                <a:latin typeface="Arial" charset="0"/>
              </a:rPr>
              <a:t>Civil society/watchdog bodies</a:t>
            </a:r>
          </a:p>
          <a:p>
            <a:pPr algn="just"/>
            <a:r>
              <a:rPr lang="en-US" sz="1100" b="1" dirty="0" smtClean="0">
                <a:latin typeface="Arial" charset="0"/>
              </a:rPr>
              <a:t>Media				Low effectiveness </a:t>
            </a:r>
          </a:p>
          <a:p>
            <a:pPr algn="just"/>
            <a:endParaRPr lang="en-US" sz="1100" b="1" dirty="0">
              <a:latin typeface="Arial" charset="0"/>
            </a:endParaRPr>
          </a:p>
          <a:p>
            <a:pPr algn="just"/>
            <a:r>
              <a:rPr lang="en-US" sz="1100" b="1" dirty="0" smtClean="0">
                <a:latin typeface="Arial" charset="0"/>
              </a:rPr>
              <a:t>Service delivery surveys</a:t>
            </a:r>
          </a:p>
          <a:p>
            <a:pPr algn="just"/>
            <a:r>
              <a:rPr lang="en-US" sz="1100" b="1" dirty="0" smtClean="0">
                <a:latin typeface="Arial" charset="0"/>
              </a:rPr>
              <a:t>Citizens’ charter			Low to medium effectiveness</a:t>
            </a:r>
          </a:p>
          <a:p>
            <a:pPr marL="0" indent="0" algn="ctr">
              <a:buNone/>
            </a:pPr>
            <a:r>
              <a:rPr lang="en-US" sz="1600" b="1" dirty="0" smtClean="0">
                <a:latin typeface="Arial" charset="0"/>
              </a:rPr>
              <a:t>Within the State (Horizontal)</a:t>
            </a:r>
            <a:endParaRPr lang="en-US" sz="1100" b="1" dirty="0">
              <a:latin typeface="Arial" charset="0"/>
            </a:endParaRPr>
          </a:p>
          <a:p>
            <a:pPr algn="just"/>
            <a:r>
              <a:rPr lang="en-US" sz="1100" b="1" dirty="0" smtClean="0">
                <a:latin typeface="Arial" charset="0"/>
              </a:rPr>
              <a:t>External</a:t>
            </a:r>
          </a:p>
          <a:p>
            <a:pPr marL="400050" lvl="1" indent="0" algn="just">
              <a:buNone/>
            </a:pPr>
            <a:r>
              <a:rPr lang="en-US" sz="1100" b="1" dirty="0" smtClean="0">
                <a:latin typeface="Arial" charset="0"/>
              </a:rPr>
              <a:t>(Outside the Executive)		Parliament</a:t>
            </a:r>
          </a:p>
          <a:p>
            <a:pPr marL="400050" lvl="1" indent="0" algn="just">
              <a:buNone/>
            </a:pPr>
            <a:r>
              <a:rPr lang="en-US" sz="1100" b="1" dirty="0">
                <a:latin typeface="Arial" charset="0"/>
              </a:rPr>
              <a:t>	</a:t>
            </a:r>
            <a:r>
              <a:rPr lang="en-US" sz="1100" b="1" dirty="0" smtClean="0">
                <a:latin typeface="Arial" charset="0"/>
              </a:rPr>
              <a:t>			Judiciary</a:t>
            </a:r>
          </a:p>
          <a:p>
            <a:pPr marL="400050" lvl="1" indent="0" algn="just">
              <a:buNone/>
            </a:pPr>
            <a:r>
              <a:rPr lang="en-US" sz="1100" b="1" dirty="0">
                <a:latin typeface="Arial" charset="0"/>
              </a:rPr>
              <a:t>	</a:t>
            </a:r>
            <a:r>
              <a:rPr lang="en-US" sz="1100" b="1" dirty="0" smtClean="0">
                <a:latin typeface="Arial" charset="0"/>
              </a:rPr>
              <a:t>			</a:t>
            </a:r>
            <a:r>
              <a:rPr lang="en-US" sz="1100" b="1" dirty="0" err="1" smtClean="0">
                <a:latin typeface="Arial" charset="0"/>
              </a:rPr>
              <a:t>Lokayukta</a:t>
            </a:r>
            <a:endParaRPr lang="en-US" sz="1100" b="1" dirty="0" smtClean="0">
              <a:latin typeface="Arial" charset="0"/>
            </a:endParaRPr>
          </a:p>
          <a:p>
            <a:pPr marL="400050" lvl="1" indent="0" algn="just">
              <a:buNone/>
            </a:pPr>
            <a:r>
              <a:rPr lang="en-US" sz="1100" b="1" dirty="0">
                <a:latin typeface="Arial" charset="0"/>
              </a:rPr>
              <a:t>	</a:t>
            </a:r>
            <a:r>
              <a:rPr lang="en-US" sz="1100" b="1" dirty="0" smtClean="0">
                <a:latin typeface="Arial" charset="0"/>
              </a:rPr>
              <a:t>			CAG</a:t>
            </a:r>
          </a:p>
          <a:p>
            <a:pPr marL="400050" lvl="1" indent="0" algn="just">
              <a:buNone/>
            </a:pPr>
            <a:r>
              <a:rPr lang="en-US" sz="1100" b="1" dirty="0">
                <a:latin typeface="Arial" charset="0"/>
              </a:rPr>
              <a:t>	</a:t>
            </a:r>
            <a:r>
              <a:rPr lang="en-US" sz="1100" b="1" dirty="0" smtClean="0">
                <a:latin typeface="Arial" charset="0"/>
              </a:rPr>
              <a:t>			CVC</a:t>
            </a:r>
          </a:p>
          <a:p>
            <a:pPr algn="just"/>
            <a:r>
              <a:rPr lang="en-US" sz="1100" b="1" dirty="0" smtClean="0">
                <a:latin typeface="Arial" charset="0"/>
              </a:rPr>
              <a:t>Internal</a:t>
            </a:r>
          </a:p>
          <a:p>
            <a:pPr marL="0" indent="0" algn="just">
              <a:buNone/>
            </a:pPr>
            <a:r>
              <a:rPr lang="en-US" sz="1100" b="1" dirty="0" smtClean="0">
                <a:latin typeface="Arial" charset="0"/>
              </a:rPr>
              <a:t>        (Within the Executive)</a:t>
            </a:r>
            <a:r>
              <a:rPr lang="en-US" sz="1100" b="1" smtClean="0">
                <a:latin typeface="Arial" charset="0"/>
              </a:rPr>
              <a:t>	 </a:t>
            </a:r>
            <a:r>
              <a:rPr lang="en-US" sz="1100" b="1" dirty="0" smtClean="0">
                <a:latin typeface="Arial" charset="0"/>
              </a:rPr>
              <a:t>		Superior officers</a:t>
            </a:r>
          </a:p>
          <a:p>
            <a:pPr marL="0" indent="0" algn="just">
              <a:buNone/>
            </a:pPr>
            <a:r>
              <a:rPr lang="en-US" sz="1100" b="1" dirty="0">
                <a:latin typeface="Arial" charset="0"/>
              </a:rPr>
              <a:t>	</a:t>
            </a:r>
            <a:r>
              <a:rPr lang="en-US" sz="1100" b="1" dirty="0" smtClean="0">
                <a:latin typeface="Arial" charset="0"/>
              </a:rPr>
              <a:t>			       1.  Rewards/Punishment</a:t>
            </a:r>
          </a:p>
          <a:p>
            <a:pPr marL="0" indent="0" algn="just">
              <a:buNone/>
            </a:pPr>
            <a:r>
              <a:rPr lang="en-US" sz="1100" b="1" dirty="0">
                <a:latin typeface="Arial" charset="0"/>
              </a:rPr>
              <a:t>	</a:t>
            </a:r>
            <a:r>
              <a:rPr lang="en-US" sz="1100" b="1" dirty="0" smtClean="0">
                <a:latin typeface="Arial" charset="0"/>
              </a:rPr>
              <a:t>			       2.  Disciplinary procedures</a:t>
            </a:r>
          </a:p>
          <a:p>
            <a:pPr marL="0" indent="0" algn="just">
              <a:buNone/>
            </a:pPr>
            <a:r>
              <a:rPr lang="en-US" sz="1100" b="1" dirty="0">
                <a:latin typeface="Arial" charset="0"/>
              </a:rPr>
              <a:t>	</a:t>
            </a:r>
            <a:r>
              <a:rPr lang="en-US" sz="1100" b="1" dirty="0" smtClean="0">
                <a:latin typeface="Arial" charset="0"/>
              </a:rPr>
              <a:t>			       3.  Performance Management System</a:t>
            </a:r>
          </a:p>
          <a:p>
            <a:pPr marL="0" indent="0" algn="just">
              <a:buNone/>
            </a:pPr>
            <a:endParaRPr lang="en-US" sz="1100" b="1" dirty="0">
              <a:latin typeface="Arial" charset="0"/>
            </a:endParaRPr>
          </a:p>
          <a:p>
            <a:pPr marL="0" indent="0" algn="just">
              <a:buNone/>
            </a:pPr>
            <a:r>
              <a:rPr lang="en-US" sz="1100" b="1" dirty="0" smtClean="0">
                <a:latin typeface="Arial" charset="0"/>
              </a:rPr>
              <a:t>				CBI/police/vigilance    </a:t>
            </a:r>
          </a:p>
          <a:p>
            <a:pPr marL="0" indent="0" algn="just">
              <a:buNone/>
            </a:pPr>
            <a:r>
              <a:rPr lang="en-US" sz="1100" b="1" dirty="0">
                <a:latin typeface="Arial" charset="0"/>
              </a:rPr>
              <a:t>	</a:t>
            </a:r>
            <a:r>
              <a:rPr lang="en-US" sz="1100" b="1" dirty="0" smtClean="0">
                <a:latin typeface="Arial" charset="0"/>
              </a:rPr>
              <a:t>			Internal Audit</a:t>
            </a:r>
          </a:p>
          <a:p>
            <a:pPr marL="0" indent="0" algn="just">
              <a:buNone/>
            </a:pPr>
            <a:r>
              <a:rPr lang="en-US" sz="1100" b="1" dirty="0">
                <a:latin typeface="Arial" charset="0"/>
              </a:rPr>
              <a:t>	</a:t>
            </a:r>
            <a:r>
              <a:rPr lang="en-US" sz="1100" b="1" dirty="0" smtClean="0">
                <a:latin typeface="Arial" charset="0"/>
              </a:rPr>
              <a:t>			Grievance Redressal Mechanisms     </a:t>
            </a:r>
            <a:r>
              <a:rPr lang="en-US" sz="1200" b="1" dirty="0" smtClean="0">
                <a:latin typeface="Arial" charset="0"/>
              </a:rPr>
              <a:t>                        </a:t>
            </a:r>
            <a:endParaRPr lang="en-US" sz="1200" b="1" dirty="0">
              <a:latin typeface="Arial" charset="0"/>
            </a:endParaRPr>
          </a:p>
          <a:p>
            <a:pPr marL="0" indent="0" algn="just">
              <a:buNone/>
            </a:pPr>
            <a:endParaRPr lang="en-US" sz="1200" b="1" dirty="0">
              <a:latin typeface="Arial" charset="0"/>
            </a:endParaRPr>
          </a:p>
        </p:txBody>
      </p:sp>
    </p:spTree>
    <p:extLst>
      <p:ext uri="{BB962C8B-B14F-4D97-AF65-F5344CB8AC3E}">
        <p14:creationId xmlns:p14="http://schemas.microsoft.com/office/powerpoint/2010/main" val="1895956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8F7EE29-32D2-4926-995D-CA18CB804A0B}" type="slidenum">
              <a:rPr lang="en-US"/>
              <a:pPr/>
              <a:t>33</a:t>
            </a:fld>
            <a:endParaRPr lang="en-US"/>
          </a:p>
        </p:txBody>
      </p:sp>
      <p:sp>
        <p:nvSpPr>
          <p:cNvPr id="33794" name="Rectangle 2"/>
          <p:cNvSpPr>
            <a:spLocks noGrp="1" noChangeArrowheads="1"/>
          </p:cNvSpPr>
          <p:nvPr>
            <p:ph type="title"/>
          </p:nvPr>
        </p:nvSpPr>
        <p:spPr>
          <a:xfrm>
            <a:off x="685800" y="609600"/>
            <a:ext cx="8001000" cy="1143000"/>
          </a:xfrm>
        </p:spPr>
        <p:txBody>
          <a:bodyPr/>
          <a:lstStyle/>
          <a:p>
            <a:pPr algn="just"/>
            <a:r>
              <a:rPr lang="en-US" sz="2800" dirty="0">
                <a:latin typeface="Arial Black" pitchFamily="34" charset="0"/>
              </a:rPr>
              <a:t>Accountability–measures recommended</a:t>
            </a:r>
          </a:p>
        </p:txBody>
      </p:sp>
      <p:sp>
        <p:nvSpPr>
          <p:cNvPr id="33795" name="Rectangle 3"/>
          <p:cNvSpPr>
            <a:spLocks noGrp="1" noChangeArrowheads="1"/>
          </p:cNvSpPr>
          <p:nvPr>
            <p:ph type="body" idx="1"/>
          </p:nvPr>
        </p:nvSpPr>
        <p:spPr>
          <a:xfrm>
            <a:off x="683568" y="2780928"/>
            <a:ext cx="7772400" cy="1800200"/>
          </a:xfrm>
        </p:spPr>
        <p:txBody>
          <a:bodyPr/>
          <a:lstStyle/>
          <a:p>
            <a:pPr algn="just"/>
            <a:r>
              <a:rPr lang="en-US" sz="2000" dirty="0">
                <a:latin typeface="Arial Black" pitchFamily="34" charset="0"/>
              </a:rPr>
              <a:t>A system of two reviews – one on completion of 14 years and another on completion of 20 years.  The second review should assess the fitness of the officer for further continuance in government </a:t>
            </a:r>
            <a:r>
              <a:rPr lang="en-US" sz="2000" dirty="0" smtClean="0">
                <a:latin typeface="Arial Black" pitchFamily="34" charset="0"/>
              </a:rPr>
              <a:t>service.   </a:t>
            </a:r>
          </a:p>
        </p:txBody>
      </p:sp>
    </p:spTree>
    <p:extLst>
      <p:ext uri="{BB962C8B-B14F-4D97-AF65-F5344CB8AC3E}">
        <p14:creationId xmlns:p14="http://schemas.microsoft.com/office/powerpoint/2010/main" val="29769837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0B9D896-208F-41A5-A0ED-5EB244230926}" type="slidenum">
              <a:rPr lang="en-US"/>
              <a:pPr/>
              <a:t>34</a:t>
            </a:fld>
            <a:endParaRPr lang="en-US"/>
          </a:p>
        </p:txBody>
      </p:sp>
      <p:sp>
        <p:nvSpPr>
          <p:cNvPr id="67586" name="Rectangle 2"/>
          <p:cNvSpPr>
            <a:spLocks noGrp="1" noChangeArrowheads="1"/>
          </p:cNvSpPr>
          <p:nvPr>
            <p:ph type="title"/>
          </p:nvPr>
        </p:nvSpPr>
        <p:spPr>
          <a:xfrm>
            <a:off x="609600" y="228600"/>
            <a:ext cx="7772400" cy="752128"/>
          </a:xfrm>
        </p:spPr>
        <p:txBody>
          <a:bodyPr/>
          <a:lstStyle/>
          <a:p>
            <a:r>
              <a:rPr lang="en-US" sz="2800" dirty="0">
                <a:latin typeface="Arial Black" pitchFamily="34" charset="0"/>
              </a:rPr>
              <a:t>Simplifying Disciplinary Proceedings</a:t>
            </a:r>
            <a:endParaRPr lang="en-US" sz="4000" dirty="0">
              <a:latin typeface="Arial Black" pitchFamily="34" charset="0"/>
            </a:endParaRPr>
          </a:p>
        </p:txBody>
      </p:sp>
      <p:sp>
        <p:nvSpPr>
          <p:cNvPr id="67587" name="Rectangle 3"/>
          <p:cNvSpPr>
            <a:spLocks noGrp="1" noChangeArrowheads="1"/>
          </p:cNvSpPr>
          <p:nvPr>
            <p:ph type="body" idx="1"/>
          </p:nvPr>
        </p:nvSpPr>
        <p:spPr>
          <a:xfrm>
            <a:off x="323528" y="1196752"/>
            <a:ext cx="8229600" cy="4824536"/>
          </a:xfrm>
        </p:spPr>
        <p:txBody>
          <a:bodyPr/>
          <a:lstStyle/>
          <a:p>
            <a:pPr algn="just">
              <a:lnSpc>
                <a:spcPct val="90000"/>
              </a:lnSpc>
            </a:pPr>
            <a:r>
              <a:rPr lang="en-US" sz="2200" dirty="0" smtClean="0">
                <a:latin typeface="Arial" charset="0"/>
              </a:rPr>
              <a:t>Today, there are over 30 stages involved in disciplinary proceedings from preliminary evidence to consultation with CVC and UPSC.  </a:t>
            </a:r>
          </a:p>
          <a:p>
            <a:pPr algn="just">
              <a:lnSpc>
                <a:spcPct val="90000"/>
              </a:lnSpc>
            </a:pPr>
            <a:r>
              <a:rPr lang="en-US" sz="2200" dirty="0" smtClean="0">
                <a:latin typeface="Arial" charset="0"/>
              </a:rPr>
              <a:t>The ARC has suggested simplifying the procedure without compromising with the principles of natural justice.  It has, for example, suggested that the two state consultation with the CVC should be done away and advice sought only once after completion of disciplinary process.     </a:t>
            </a:r>
          </a:p>
          <a:p>
            <a:pPr algn="just">
              <a:lnSpc>
                <a:spcPct val="90000"/>
              </a:lnSpc>
            </a:pPr>
            <a:r>
              <a:rPr lang="en-US" sz="2200" dirty="0" smtClean="0">
                <a:latin typeface="Arial" charset="0"/>
              </a:rPr>
              <a:t>Consultations with the UPSC would be mandatory only where dismissal of a government servant is proposed.</a:t>
            </a:r>
          </a:p>
          <a:p>
            <a:pPr algn="just">
              <a:lnSpc>
                <a:spcPct val="90000"/>
              </a:lnSpc>
            </a:pPr>
            <a:r>
              <a:rPr lang="en-US" sz="2200" dirty="0" smtClean="0">
                <a:latin typeface="Arial" charset="0"/>
              </a:rPr>
              <a:t>Oral inquiry process be converted into disciplinary meeting or interview with the superior officer in summary manner.</a:t>
            </a:r>
          </a:p>
          <a:p>
            <a:pPr algn="just">
              <a:lnSpc>
                <a:spcPct val="90000"/>
              </a:lnSpc>
            </a:pPr>
            <a:r>
              <a:rPr lang="en-US" sz="2200" dirty="0" smtClean="0">
                <a:latin typeface="Arial" charset="0"/>
              </a:rPr>
              <a:t>Present CCS (CCA) Rules be repealed and substituted with appropriate Regulations.</a:t>
            </a:r>
            <a:r>
              <a:rPr lang="en-US" sz="2400" b="1" dirty="0">
                <a:latin typeface="Arial" charset="0"/>
              </a:rPr>
              <a:t> </a:t>
            </a:r>
          </a:p>
        </p:txBody>
      </p:sp>
    </p:spTree>
    <p:extLst>
      <p:ext uri="{BB962C8B-B14F-4D97-AF65-F5344CB8AC3E}">
        <p14:creationId xmlns:p14="http://schemas.microsoft.com/office/powerpoint/2010/main" val="36743738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992C16E-8C83-4D5D-B92C-E01234CBE2DD}" type="slidenum">
              <a:rPr lang="en-US"/>
              <a:pPr/>
              <a:t>35</a:t>
            </a:fld>
            <a:endParaRPr lang="en-US"/>
          </a:p>
        </p:txBody>
      </p:sp>
      <p:sp>
        <p:nvSpPr>
          <p:cNvPr id="53250" name="Rectangle 2"/>
          <p:cNvSpPr>
            <a:spLocks noGrp="1" noChangeArrowheads="1"/>
          </p:cNvSpPr>
          <p:nvPr>
            <p:ph type="title"/>
          </p:nvPr>
        </p:nvSpPr>
        <p:spPr/>
        <p:txBody>
          <a:bodyPr/>
          <a:lstStyle/>
          <a:p>
            <a:r>
              <a:rPr lang="en-US" sz="3200" b="1">
                <a:latin typeface="Arial Black" pitchFamily="34" charset="0"/>
              </a:rPr>
              <a:t>Performance Appraisal System</a:t>
            </a:r>
          </a:p>
        </p:txBody>
      </p:sp>
      <p:sp>
        <p:nvSpPr>
          <p:cNvPr id="53251" name="Rectangle 3"/>
          <p:cNvSpPr>
            <a:spLocks noGrp="1" noChangeArrowheads="1"/>
          </p:cNvSpPr>
          <p:nvPr>
            <p:ph type="body" idx="1"/>
          </p:nvPr>
        </p:nvSpPr>
        <p:spPr>
          <a:xfrm>
            <a:off x="683568" y="2780928"/>
            <a:ext cx="7772400" cy="1676400"/>
          </a:xfrm>
        </p:spPr>
        <p:txBody>
          <a:bodyPr/>
          <a:lstStyle/>
          <a:p>
            <a:pPr algn="just"/>
            <a:r>
              <a:rPr lang="en-US" sz="2800" b="1" dirty="0" smtClean="0">
                <a:latin typeface="Arial" charset="0"/>
              </a:rPr>
              <a:t>Change in the Performance Appraisal System is a pre-requisite to ensure fairness in various Civil Services reforms.</a:t>
            </a:r>
            <a:endParaRPr lang="en-US" sz="2000" b="1" dirty="0"/>
          </a:p>
        </p:txBody>
      </p:sp>
    </p:spTree>
    <p:extLst>
      <p:ext uri="{BB962C8B-B14F-4D97-AF65-F5344CB8AC3E}">
        <p14:creationId xmlns:p14="http://schemas.microsoft.com/office/powerpoint/2010/main" val="14889334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992C16E-8C83-4D5D-B92C-E01234CBE2DD}" type="slidenum">
              <a:rPr lang="en-US"/>
              <a:pPr/>
              <a:t>36</a:t>
            </a:fld>
            <a:endParaRPr lang="en-US"/>
          </a:p>
        </p:txBody>
      </p:sp>
      <p:sp>
        <p:nvSpPr>
          <p:cNvPr id="53250" name="Rectangle 2"/>
          <p:cNvSpPr>
            <a:spLocks noGrp="1" noChangeArrowheads="1"/>
          </p:cNvSpPr>
          <p:nvPr>
            <p:ph type="title"/>
          </p:nvPr>
        </p:nvSpPr>
        <p:spPr/>
        <p:txBody>
          <a:bodyPr/>
          <a:lstStyle/>
          <a:p>
            <a:r>
              <a:rPr lang="en-US" sz="3200" b="1">
                <a:latin typeface="Arial Black" pitchFamily="34" charset="0"/>
              </a:rPr>
              <a:t>Performance Appraisal System</a:t>
            </a:r>
          </a:p>
        </p:txBody>
      </p:sp>
      <p:sp>
        <p:nvSpPr>
          <p:cNvPr id="53251" name="Rectangle 3"/>
          <p:cNvSpPr>
            <a:spLocks noGrp="1" noChangeArrowheads="1"/>
          </p:cNvSpPr>
          <p:nvPr>
            <p:ph type="body" idx="1"/>
          </p:nvPr>
        </p:nvSpPr>
        <p:spPr/>
        <p:txBody>
          <a:bodyPr/>
          <a:lstStyle/>
          <a:p>
            <a:r>
              <a:rPr lang="en-US" sz="2800" b="1" dirty="0">
                <a:latin typeface="Arial" charset="0"/>
              </a:rPr>
              <a:t>Weaknesses in the present system</a:t>
            </a:r>
          </a:p>
          <a:p>
            <a:pPr lvl="1" algn="just"/>
            <a:r>
              <a:rPr lang="en-US" sz="1800" b="1" dirty="0">
                <a:latin typeface="Arial" charset="0"/>
                <a:cs typeface="Times New Roman" charset="0"/>
              </a:rPr>
              <a:t>It does not recognize the difference in performance parameters applicable to civil services working in completely different departments;</a:t>
            </a:r>
          </a:p>
          <a:p>
            <a:pPr lvl="1" algn="just"/>
            <a:r>
              <a:rPr lang="en-US" sz="1800" b="1" dirty="0">
                <a:latin typeface="Arial" charset="0"/>
                <a:cs typeface="Times New Roman" charset="0"/>
              </a:rPr>
              <a:t>There is element of subjectivity when it comes to assigning numeric rate grades;</a:t>
            </a:r>
          </a:p>
          <a:p>
            <a:pPr lvl="1" algn="just"/>
            <a:r>
              <a:rPr lang="en-US" sz="1800" b="1" dirty="0">
                <a:latin typeface="Arial" charset="0"/>
                <a:cs typeface="Times New Roman" charset="0"/>
              </a:rPr>
              <a:t>It emphasizes the performance appraisal report as the key element;</a:t>
            </a:r>
          </a:p>
          <a:p>
            <a:pPr lvl="1" algn="just"/>
            <a:r>
              <a:rPr lang="en-US" sz="1800" b="1" dirty="0">
                <a:latin typeface="Arial" charset="0"/>
                <a:cs typeface="Times New Roman" charset="0"/>
              </a:rPr>
              <a:t>It does not adequately size the potential of an officer;</a:t>
            </a:r>
          </a:p>
          <a:p>
            <a:pPr lvl="1" algn="just"/>
            <a:r>
              <a:rPr lang="en-US" sz="1800" b="1" dirty="0">
                <a:latin typeface="Arial" charset="0"/>
                <a:cs typeface="Times New Roman" charset="0"/>
              </a:rPr>
              <a:t>There are too many levels for ratings; and   </a:t>
            </a:r>
          </a:p>
          <a:p>
            <a:pPr lvl="1" algn="just"/>
            <a:r>
              <a:rPr lang="en-US" sz="1800" b="1" dirty="0">
                <a:latin typeface="Arial" charset="0"/>
                <a:cs typeface="Times New Roman" charset="0"/>
              </a:rPr>
              <a:t>It emphasizes career development but does not link it sufficiently with performance improvements</a:t>
            </a:r>
            <a:endParaRPr lang="en-US" sz="2000" b="1" dirty="0"/>
          </a:p>
        </p:txBody>
      </p:sp>
    </p:spTree>
    <p:extLst>
      <p:ext uri="{BB962C8B-B14F-4D97-AF65-F5344CB8AC3E}">
        <p14:creationId xmlns:p14="http://schemas.microsoft.com/office/powerpoint/2010/main" val="297593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EA9FBD-DD8E-4DD6-8856-1ADA61E1659A}" type="slidenum">
              <a:rPr lang="en-US"/>
              <a:pPr/>
              <a:t>37</a:t>
            </a:fld>
            <a:endParaRPr lang="en-US"/>
          </a:p>
        </p:txBody>
      </p:sp>
      <p:sp>
        <p:nvSpPr>
          <p:cNvPr id="31746" name="Rectangle 2"/>
          <p:cNvSpPr>
            <a:spLocks noGrp="1" noChangeArrowheads="1"/>
          </p:cNvSpPr>
          <p:nvPr>
            <p:ph type="title"/>
          </p:nvPr>
        </p:nvSpPr>
        <p:spPr/>
        <p:txBody>
          <a:bodyPr/>
          <a:lstStyle/>
          <a:p>
            <a:pPr algn="l"/>
            <a:r>
              <a:rPr lang="en-US" sz="3200" dirty="0">
                <a:latin typeface="Arial Black" pitchFamily="34" charset="0"/>
              </a:rPr>
              <a:t>Performance Appraisal System – Reforms Suggested</a:t>
            </a:r>
          </a:p>
        </p:txBody>
      </p:sp>
      <p:sp>
        <p:nvSpPr>
          <p:cNvPr id="31747" name="Rectangle 3"/>
          <p:cNvSpPr>
            <a:spLocks noGrp="1" noChangeArrowheads="1"/>
          </p:cNvSpPr>
          <p:nvPr>
            <p:ph type="body" idx="1"/>
          </p:nvPr>
        </p:nvSpPr>
        <p:spPr/>
        <p:txBody>
          <a:bodyPr/>
          <a:lstStyle/>
          <a:p>
            <a:pPr algn="just"/>
            <a:r>
              <a:rPr lang="en-US" sz="2000" b="1" dirty="0">
                <a:latin typeface="Arial" charset="0"/>
              </a:rPr>
              <a:t>Performance Appraisal Forms to be made more job specific with three sections:</a:t>
            </a:r>
          </a:p>
          <a:p>
            <a:pPr algn="just">
              <a:buFontTx/>
              <a:buNone/>
            </a:pPr>
            <a:endParaRPr lang="en-US" sz="2000" b="1" dirty="0">
              <a:latin typeface="Arial" charset="0"/>
            </a:endParaRPr>
          </a:p>
          <a:p>
            <a:pPr lvl="1" algn="just"/>
            <a:r>
              <a:rPr lang="en-US" sz="2000" dirty="0">
                <a:latin typeface="Arial" charset="0"/>
              </a:rPr>
              <a:t>A generic section that meets the requirements of a particular service to which the officer belongs</a:t>
            </a:r>
          </a:p>
          <a:p>
            <a:pPr lvl="1" algn="just">
              <a:buFontTx/>
              <a:buNone/>
            </a:pPr>
            <a:endParaRPr lang="en-US" sz="2000" dirty="0">
              <a:latin typeface="Arial" charset="0"/>
            </a:endParaRPr>
          </a:p>
          <a:p>
            <a:pPr lvl="1" algn="just"/>
            <a:r>
              <a:rPr lang="en-US" sz="2000" dirty="0">
                <a:latin typeface="Arial" charset="0"/>
              </a:rPr>
              <a:t>Another section based on the goals and requirements of the department in which he/she is working; and </a:t>
            </a:r>
          </a:p>
          <a:p>
            <a:pPr lvl="1" algn="just">
              <a:buFontTx/>
              <a:buNone/>
            </a:pPr>
            <a:endParaRPr lang="en-US" sz="2000" dirty="0">
              <a:latin typeface="Arial" charset="0"/>
            </a:endParaRPr>
          </a:p>
          <a:p>
            <a:pPr lvl="1" algn="just"/>
            <a:r>
              <a:rPr lang="en-US" sz="2000" dirty="0">
                <a:latin typeface="Arial" charset="0"/>
              </a:rPr>
              <a:t>A final section which captures the specific requirements and targets relating to the post that the officer is holding.</a:t>
            </a:r>
          </a:p>
        </p:txBody>
      </p:sp>
    </p:spTree>
    <p:extLst>
      <p:ext uri="{BB962C8B-B14F-4D97-AF65-F5344CB8AC3E}">
        <p14:creationId xmlns:p14="http://schemas.microsoft.com/office/powerpoint/2010/main" val="38730839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2EC9A9-888F-4D91-9076-0C5022E0F9DC}" type="slidenum">
              <a:rPr lang="en-US"/>
              <a:pPr/>
              <a:t>38</a:t>
            </a:fld>
            <a:endParaRPr lang="en-US"/>
          </a:p>
        </p:txBody>
      </p:sp>
      <p:sp>
        <p:nvSpPr>
          <p:cNvPr id="54274" name="Rectangle 2"/>
          <p:cNvSpPr>
            <a:spLocks noGrp="1" noChangeArrowheads="1"/>
          </p:cNvSpPr>
          <p:nvPr>
            <p:ph type="title"/>
          </p:nvPr>
        </p:nvSpPr>
        <p:spPr/>
        <p:txBody>
          <a:bodyPr/>
          <a:lstStyle/>
          <a:p>
            <a:r>
              <a:rPr lang="en-US" sz="2800" b="1">
                <a:latin typeface="Arial Black" pitchFamily="34" charset="0"/>
              </a:rPr>
              <a:t>Performance Management System</a:t>
            </a:r>
          </a:p>
        </p:txBody>
      </p:sp>
      <p:sp>
        <p:nvSpPr>
          <p:cNvPr id="54275" name="Rectangle 3"/>
          <p:cNvSpPr>
            <a:spLocks noGrp="1" noChangeArrowheads="1"/>
          </p:cNvSpPr>
          <p:nvPr>
            <p:ph type="body" idx="1"/>
          </p:nvPr>
        </p:nvSpPr>
        <p:spPr>
          <a:xfrm>
            <a:off x="685800" y="1981200"/>
            <a:ext cx="7772400" cy="3968080"/>
          </a:xfrm>
        </p:spPr>
        <p:txBody>
          <a:bodyPr/>
          <a:lstStyle/>
          <a:p>
            <a:pPr algn="just"/>
            <a:r>
              <a:rPr lang="en-US" sz="2000" b="1" dirty="0">
                <a:latin typeface="Arial" charset="0"/>
              </a:rPr>
              <a:t>Linking individual contributions to strategic objectives of the </a:t>
            </a:r>
            <a:r>
              <a:rPr lang="en-US" sz="2000" b="1" dirty="0" smtClean="0">
                <a:latin typeface="Arial" charset="0"/>
              </a:rPr>
              <a:t>organization</a:t>
            </a:r>
          </a:p>
          <a:p>
            <a:pPr algn="just"/>
            <a:endParaRPr lang="en-US" sz="2000" b="1" dirty="0">
              <a:latin typeface="Arial" charset="0"/>
            </a:endParaRPr>
          </a:p>
          <a:p>
            <a:pPr algn="just"/>
            <a:r>
              <a:rPr lang="en-US" sz="2000" b="1" dirty="0">
                <a:latin typeface="Arial" charset="0"/>
              </a:rPr>
              <a:t>Annual performance agreements between departmental Ministers and Secretaries for providing verifiable details of work to be done based on the following principles</a:t>
            </a:r>
            <a:r>
              <a:rPr lang="en-US" sz="2000" b="1" dirty="0" smtClean="0">
                <a:latin typeface="Arial" charset="0"/>
              </a:rPr>
              <a:t>:</a:t>
            </a:r>
          </a:p>
          <a:p>
            <a:pPr lvl="1" algn="just"/>
            <a:r>
              <a:rPr lang="en-US" sz="1600" b="1" dirty="0" smtClean="0">
                <a:latin typeface="Arial" charset="0"/>
              </a:rPr>
              <a:t>What </a:t>
            </a:r>
            <a:r>
              <a:rPr lang="en-US" sz="1600" b="1" dirty="0">
                <a:latin typeface="Arial" charset="0"/>
              </a:rPr>
              <a:t>gets measured gets done.</a:t>
            </a:r>
          </a:p>
          <a:p>
            <a:pPr lvl="1" algn="just"/>
            <a:r>
              <a:rPr lang="en-US" sz="1600" b="1" dirty="0">
                <a:latin typeface="Arial" charset="0"/>
              </a:rPr>
              <a:t>If you don’t measure results, you can’t tell success from failure.</a:t>
            </a:r>
          </a:p>
          <a:p>
            <a:pPr lvl="1" algn="just"/>
            <a:r>
              <a:rPr lang="en-US" sz="1600" b="1" dirty="0">
                <a:latin typeface="Arial" charset="0"/>
              </a:rPr>
              <a:t>If you can’t see success, you can’t reward it.</a:t>
            </a:r>
          </a:p>
          <a:p>
            <a:pPr lvl="1" algn="just"/>
            <a:r>
              <a:rPr lang="en-US" sz="1600" b="1" dirty="0">
                <a:latin typeface="Arial" charset="0"/>
              </a:rPr>
              <a:t>If you can’t reward success you are probably rewarding failure.</a:t>
            </a:r>
          </a:p>
          <a:p>
            <a:pPr lvl="1" algn="just"/>
            <a:r>
              <a:rPr lang="en-US" sz="1600" b="1" dirty="0">
                <a:latin typeface="Arial" charset="0"/>
              </a:rPr>
              <a:t>If you can’t recognize failure, you can’t correct it.</a:t>
            </a:r>
          </a:p>
          <a:p>
            <a:pPr lvl="1" algn="just"/>
            <a:r>
              <a:rPr lang="en-US" sz="1600" b="1" dirty="0">
                <a:latin typeface="Arial" charset="0"/>
              </a:rPr>
              <a:t>If you can’t demonstrate results, you can’t win public support.</a:t>
            </a:r>
          </a:p>
        </p:txBody>
      </p:sp>
    </p:spTree>
    <p:extLst>
      <p:ext uri="{BB962C8B-B14F-4D97-AF65-F5344CB8AC3E}">
        <p14:creationId xmlns:p14="http://schemas.microsoft.com/office/powerpoint/2010/main" val="19983583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EA9FBD-DD8E-4DD6-8856-1ADA61E1659A}" type="slidenum">
              <a:rPr lang="en-US"/>
              <a:pPr/>
              <a:t>39</a:t>
            </a:fld>
            <a:endParaRPr lang="en-US"/>
          </a:p>
        </p:txBody>
      </p:sp>
      <p:sp>
        <p:nvSpPr>
          <p:cNvPr id="31746" name="Rectangle 2"/>
          <p:cNvSpPr>
            <a:spLocks noGrp="1" noChangeArrowheads="1"/>
          </p:cNvSpPr>
          <p:nvPr>
            <p:ph type="title"/>
          </p:nvPr>
        </p:nvSpPr>
        <p:spPr/>
        <p:txBody>
          <a:bodyPr/>
          <a:lstStyle/>
          <a:p>
            <a:pPr algn="l"/>
            <a:r>
              <a:rPr lang="en-US" sz="3200" dirty="0">
                <a:latin typeface="Arial Black" pitchFamily="34" charset="0"/>
              </a:rPr>
              <a:t>Performance Appraisal System – Reforms Suggested</a:t>
            </a:r>
          </a:p>
        </p:txBody>
      </p:sp>
      <p:sp>
        <p:nvSpPr>
          <p:cNvPr id="31747" name="Rectangle 3"/>
          <p:cNvSpPr>
            <a:spLocks noGrp="1" noChangeArrowheads="1"/>
          </p:cNvSpPr>
          <p:nvPr>
            <p:ph type="body" idx="1"/>
          </p:nvPr>
        </p:nvSpPr>
        <p:spPr/>
        <p:txBody>
          <a:bodyPr/>
          <a:lstStyle/>
          <a:p>
            <a:pPr algn="just"/>
            <a:r>
              <a:rPr lang="en-US" sz="2000" b="1" dirty="0">
                <a:latin typeface="Arial" charset="0"/>
              </a:rPr>
              <a:t>Performance Appraisal Forms to be made more job specific with three sections:</a:t>
            </a:r>
          </a:p>
          <a:p>
            <a:pPr algn="just">
              <a:buFontTx/>
              <a:buNone/>
            </a:pPr>
            <a:endParaRPr lang="en-US" sz="2000" b="1" dirty="0">
              <a:latin typeface="Arial" charset="0"/>
            </a:endParaRPr>
          </a:p>
          <a:p>
            <a:pPr lvl="1" algn="just"/>
            <a:r>
              <a:rPr lang="en-US" sz="2000" dirty="0">
                <a:latin typeface="Arial" charset="0"/>
              </a:rPr>
              <a:t>A generic section that meets the requirements of a particular service to which the officer belongs</a:t>
            </a:r>
          </a:p>
          <a:p>
            <a:pPr lvl="1" algn="just">
              <a:buFontTx/>
              <a:buNone/>
            </a:pPr>
            <a:endParaRPr lang="en-US" sz="2000" dirty="0">
              <a:latin typeface="Arial" charset="0"/>
            </a:endParaRPr>
          </a:p>
          <a:p>
            <a:pPr lvl="1" algn="just"/>
            <a:r>
              <a:rPr lang="en-US" sz="2000" dirty="0">
                <a:latin typeface="Arial" charset="0"/>
              </a:rPr>
              <a:t>Another section based on the goals and requirements of the department in which he/she is working; and </a:t>
            </a:r>
          </a:p>
          <a:p>
            <a:pPr lvl="1" algn="just">
              <a:buFontTx/>
              <a:buNone/>
            </a:pPr>
            <a:endParaRPr lang="en-US" sz="2000" dirty="0">
              <a:latin typeface="Arial" charset="0"/>
            </a:endParaRPr>
          </a:p>
          <a:p>
            <a:pPr lvl="1" algn="just"/>
            <a:r>
              <a:rPr lang="en-US" sz="2000" dirty="0">
                <a:latin typeface="Arial" charset="0"/>
              </a:rPr>
              <a:t>A final section which captures the specific requirements and targets relating to the post that the officer is holding.</a:t>
            </a:r>
          </a:p>
        </p:txBody>
      </p:sp>
    </p:spTree>
    <p:extLst>
      <p:ext uri="{BB962C8B-B14F-4D97-AF65-F5344CB8AC3E}">
        <p14:creationId xmlns:p14="http://schemas.microsoft.com/office/powerpoint/2010/main" val="611021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359877"/>
          </a:xfrm>
        </p:spPr>
        <p:txBody>
          <a:bodyPr/>
          <a:lstStyle/>
          <a:p>
            <a:pPr algn="just"/>
            <a:r>
              <a:rPr lang="en-US" sz="3600" dirty="0" smtClean="0">
                <a:latin typeface="Arial Black" pitchFamily="34" charset="0"/>
              </a:rPr>
              <a:t>2</a:t>
            </a:r>
            <a:r>
              <a:rPr lang="en-US" sz="3600" baseline="30000" dirty="0" smtClean="0">
                <a:latin typeface="Arial Black" pitchFamily="34" charset="0"/>
              </a:rPr>
              <a:t>nd</a:t>
            </a:r>
            <a:r>
              <a:rPr lang="en-US" sz="3600" dirty="0" smtClean="0">
                <a:latin typeface="Arial Black" pitchFamily="34" charset="0"/>
              </a:rPr>
              <a:t> Administrative Reforms Commission</a:t>
            </a:r>
            <a:endParaRPr lang="en-IN" sz="3600" dirty="0">
              <a:latin typeface="Arial Black" pitchFamily="34" charset="0"/>
            </a:endParaRPr>
          </a:p>
        </p:txBody>
      </p:sp>
      <p:sp>
        <p:nvSpPr>
          <p:cNvPr id="3" name="Content Placeholder 2"/>
          <p:cNvSpPr>
            <a:spLocks noGrp="1"/>
          </p:cNvSpPr>
          <p:nvPr>
            <p:ph idx="1"/>
          </p:nvPr>
        </p:nvSpPr>
        <p:spPr>
          <a:xfrm>
            <a:off x="685800" y="2564904"/>
            <a:ext cx="7772400" cy="2415058"/>
          </a:xfrm>
        </p:spPr>
        <p:txBody>
          <a:bodyPr/>
          <a:lstStyle/>
          <a:p>
            <a:pPr marL="342900" lvl="1" indent="-342900" algn="just">
              <a:buFontTx/>
              <a:buChar char="•"/>
            </a:pPr>
            <a:r>
              <a:rPr lang="en-US" b="1" dirty="0" smtClean="0">
                <a:latin typeface="Arial Black" pitchFamily="34" charset="0"/>
              </a:rPr>
              <a:t>This was set up in 2005 because recent developments necessitated the need to look at administrative reforms in a comprehensive and holistic manner.  </a:t>
            </a:r>
            <a:endParaRPr lang="en-US" sz="2400" b="1" dirty="0">
              <a:latin typeface="Arial" charset="0"/>
            </a:endParaRPr>
          </a:p>
          <a:p>
            <a:endParaRPr lang="en-IN" dirty="0"/>
          </a:p>
        </p:txBody>
      </p:sp>
      <p:sp>
        <p:nvSpPr>
          <p:cNvPr id="4" name="Slide Number Placeholder 3"/>
          <p:cNvSpPr>
            <a:spLocks noGrp="1"/>
          </p:cNvSpPr>
          <p:nvPr>
            <p:ph type="sldNum" sz="quarter" idx="12"/>
          </p:nvPr>
        </p:nvSpPr>
        <p:spPr/>
        <p:txBody>
          <a:bodyPr/>
          <a:lstStyle/>
          <a:p>
            <a:fld id="{92FCCA6E-9618-41C9-B344-13F0970FABA7}" type="slidenum">
              <a:rPr lang="en-US" smtClean="0"/>
              <a:pPr/>
              <a:t>4</a:t>
            </a:fld>
            <a:endParaRPr lang="en-US"/>
          </a:p>
        </p:txBody>
      </p:sp>
    </p:spTree>
    <p:extLst>
      <p:ext uri="{BB962C8B-B14F-4D97-AF65-F5344CB8AC3E}">
        <p14:creationId xmlns:p14="http://schemas.microsoft.com/office/powerpoint/2010/main" val="18685858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5422"/>
            <a:ext cx="7772400" cy="815926"/>
          </a:xfrm>
        </p:spPr>
        <p:txBody>
          <a:bodyPr/>
          <a:lstStyle/>
          <a:p>
            <a:r>
              <a:rPr lang="en-US" dirty="0" smtClean="0">
                <a:latin typeface="Arial Black" pitchFamily="34" charset="0"/>
              </a:rPr>
              <a:t>Punitive Transfers</a:t>
            </a:r>
            <a:endParaRPr lang="en-IN" dirty="0">
              <a:latin typeface="Arial Black" pitchFamily="34" charset="0"/>
            </a:endParaRPr>
          </a:p>
        </p:txBody>
      </p:sp>
      <p:sp>
        <p:nvSpPr>
          <p:cNvPr id="3" name="Content Placeholder 2"/>
          <p:cNvSpPr>
            <a:spLocks noGrp="1"/>
          </p:cNvSpPr>
          <p:nvPr>
            <p:ph idx="1"/>
          </p:nvPr>
        </p:nvSpPr>
        <p:spPr>
          <a:xfrm>
            <a:off x="685800" y="1124744"/>
            <a:ext cx="7772400" cy="4971256"/>
          </a:xfrm>
        </p:spPr>
        <p:txBody>
          <a:bodyPr/>
          <a:lstStyle/>
          <a:p>
            <a:pPr algn="just"/>
            <a:r>
              <a:rPr lang="en-US" sz="2000" dirty="0" smtClean="0">
                <a:latin typeface="Arial Black" pitchFamily="34" charset="0"/>
              </a:rPr>
              <a:t>Frequent transfers are often a result of punitive measures, which adversely affect governance and is demoralizing.</a:t>
            </a:r>
          </a:p>
          <a:p>
            <a:pPr algn="just"/>
            <a:endParaRPr lang="en-US" sz="2000" dirty="0" smtClean="0">
              <a:latin typeface="Arial Black" pitchFamily="34" charset="0"/>
            </a:endParaRPr>
          </a:p>
          <a:p>
            <a:pPr algn="just"/>
            <a:r>
              <a:rPr lang="en-US" sz="2000" dirty="0" smtClean="0">
                <a:latin typeface="Arial Black" pitchFamily="34" charset="0"/>
              </a:rPr>
              <a:t>Study on IAS based tenures between 1978 and 2006 indicated that between 55% to 60% of officers did less than one year in their job.</a:t>
            </a:r>
          </a:p>
          <a:p>
            <a:pPr algn="just"/>
            <a:endParaRPr lang="en-US" sz="2000" dirty="0" smtClean="0">
              <a:latin typeface="Arial Black" pitchFamily="34" charset="0"/>
            </a:endParaRPr>
          </a:p>
          <a:p>
            <a:pPr algn="just"/>
            <a:r>
              <a:rPr lang="en-US" sz="2000" dirty="0" smtClean="0">
                <a:latin typeface="Arial Black" pitchFamily="34" charset="0"/>
              </a:rPr>
              <a:t>To combat this, </a:t>
            </a:r>
            <a:r>
              <a:rPr lang="en-US" sz="2000" dirty="0" err="1" smtClean="0">
                <a:latin typeface="Arial Black" pitchFamily="34" charset="0"/>
              </a:rPr>
              <a:t>Hota</a:t>
            </a:r>
            <a:r>
              <a:rPr lang="en-US" sz="2000" dirty="0" smtClean="0">
                <a:latin typeface="Arial Black" pitchFamily="34" charset="0"/>
              </a:rPr>
              <a:t> Committee has recommended establishment of Civil Services Boards at the Centre and the States under a statute, with responsibility to fix tenure of civil service posts.</a:t>
            </a:r>
          </a:p>
          <a:p>
            <a:pPr algn="just"/>
            <a:endParaRPr lang="en-US" sz="2000" dirty="0" smtClean="0">
              <a:latin typeface="Arial Black" pitchFamily="34" charset="0"/>
            </a:endParaRPr>
          </a:p>
          <a:p>
            <a:pPr algn="just"/>
            <a:r>
              <a:rPr lang="en-US" sz="2000" dirty="0" smtClean="0">
                <a:latin typeface="Arial Black" pitchFamily="34" charset="0"/>
              </a:rPr>
              <a:t>In </a:t>
            </a:r>
            <a:r>
              <a:rPr lang="en-US" sz="2000" dirty="0">
                <a:latin typeface="Arial Black" pitchFamily="34" charset="0"/>
              </a:rPr>
              <a:t>case of transfer before tenure, a system laid down to deal with it.</a:t>
            </a:r>
            <a:endParaRPr lang="en-US" sz="2000" dirty="0" smtClean="0">
              <a:latin typeface="Arial Black"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40</a:t>
            </a:fld>
            <a:endParaRPr lang="en-US" dirty="0"/>
          </a:p>
        </p:txBody>
      </p:sp>
    </p:spTree>
    <p:extLst>
      <p:ext uri="{BB962C8B-B14F-4D97-AF65-F5344CB8AC3E}">
        <p14:creationId xmlns:p14="http://schemas.microsoft.com/office/powerpoint/2010/main" val="33718388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919369"/>
          </a:xfrm>
        </p:spPr>
        <p:txBody>
          <a:bodyPr/>
          <a:lstStyle/>
          <a:p>
            <a:r>
              <a:rPr lang="en-US" dirty="0" smtClean="0">
                <a:latin typeface="Arial Black" pitchFamily="34" charset="0"/>
              </a:rPr>
              <a:t>Punitive Transfers</a:t>
            </a:r>
            <a:endParaRPr lang="en-IN" dirty="0">
              <a:latin typeface="Arial Black" pitchFamily="34" charset="0"/>
            </a:endParaRPr>
          </a:p>
        </p:txBody>
      </p:sp>
      <p:sp>
        <p:nvSpPr>
          <p:cNvPr id="3" name="Content Placeholder 2"/>
          <p:cNvSpPr>
            <a:spLocks noGrp="1"/>
          </p:cNvSpPr>
          <p:nvPr>
            <p:ph idx="1"/>
          </p:nvPr>
        </p:nvSpPr>
        <p:spPr>
          <a:xfrm>
            <a:off x="685800" y="1294229"/>
            <a:ext cx="7772400" cy="4515728"/>
          </a:xfrm>
        </p:spPr>
        <p:txBody>
          <a:bodyPr/>
          <a:lstStyle/>
          <a:p>
            <a:pPr marL="0" indent="0" algn="just">
              <a:buNone/>
            </a:pPr>
            <a:endParaRPr lang="en-US" sz="2000" dirty="0" smtClean="0">
              <a:latin typeface="Arial Black" pitchFamily="34" charset="0"/>
            </a:endParaRPr>
          </a:p>
          <a:p>
            <a:pPr algn="just"/>
            <a:r>
              <a:rPr lang="en-US" sz="2000" dirty="0" smtClean="0">
                <a:latin typeface="Arial Black" pitchFamily="34" charset="0"/>
              </a:rPr>
              <a:t>ARC recommended that in the code of ethics for Ministers the following should be included:</a:t>
            </a:r>
          </a:p>
          <a:p>
            <a:pPr lvl="1" algn="just"/>
            <a:r>
              <a:rPr lang="en-US" sz="1600" dirty="0" smtClean="0">
                <a:latin typeface="Arial Black" pitchFamily="34" charset="0"/>
              </a:rPr>
              <a:t>“Ministers must uphold the political impartiality of the civil service and not ask the civil servants to act in any way which would conflict with the duties and responsibilities of the civil servants”</a:t>
            </a:r>
          </a:p>
          <a:p>
            <a:pPr lvl="1" algn="just"/>
            <a:endParaRPr lang="en-US" sz="1600" dirty="0" smtClean="0">
              <a:latin typeface="Arial Black" pitchFamily="34" charset="0"/>
            </a:endParaRPr>
          </a:p>
          <a:p>
            <a:pPr algn="just"/>
            <a:r>
              <a:rPr lang="en-US" sz="2000" dirty="0" smtClean="0">
                <a:latin typeface="Arial Black" pitchFamily="34" charset="0"/>
              </a:rPr>
              <a:t>ARC has recommended changes in the Prevention of Corruption Act to include obstruction or perversion of justice by unduly influencing law enforcement agencies and gross-perversion of the Constitution, including willful violation of oath of office.</a:t>
            </a:r>
          </a:p>
        </p:txBody>
      </p:sp>
      <p:sp>
        <p:nvSpPr>
          <p:cNvPr id="4" name="Slide Number Placeholder 3"/>
          <p:cNvSpPr>
            <a:spLocks noGrp="1"/>
          </p:cNvSpPr>
          <p:nvPr>
            <p:ph type="sldNum" sz="quarter" idx="12"/>
          </p:nvPr>
        </p:nvSpPr>
        <p:spPr/>
        <p:txBody>
          <a:bodyPr/>
          <a:lstStyle/>
          <a:p>
            <a:fld id="{92FCCA6E-9618-41C9-B344-13F0970FABA7}" type="slidenum">
              <a:rPr lang="en-US" smtClean="0"/>
              <a:pPr/>
              <a:t>41</a:t>
            </a:fld>
            <a:endParaRPr lang="en-US" dirty="0"/>
          </a:p>
        </p:txBody>
      </p:sp>
    </p:spTree>
    <p:extLst>
      <p:ext uri="{BB962C8B-B14F-4D97-AF65-F5344CB8AC3E}">
        <p14:creationId xmlns:p14="http://schemas.microsoft.com/office/powerpoint/2010/main" val="15194189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42</a:t>
            </a:fld>
            <a:endParaRPr lang="en-US"/>
          </a:p>
        </p:txBody>
      </p:sp>
      <p:sp>
        <p:nvSpPr>
          <p:cNvPr id="70658" name="Rectangle 2"/>
          <p:cNvSpPr>
            <a:spLocks noGrp="1" noChangeArrowheads="1"/>
          </p:cNvSpPr>
          <p:nvPr>
            <p:ph type="title"/>
          </p:nvPr>
        </p:nvSpPr>
        <p:spPr>
          <a:xfrm>
            <a:off x="683568" y="188640"/>
            <a:ext cx="7772400" cy="720080"/>
          </a:xfrm>
        </p:spPr>
        <p:txBody>
          <a:bodyPr/>
          <a:lstStyle/>
          <a:p>
            <a:r>
              <a:rPr lang="en-US" sz="3600" b="1" dirty="0" smtClean="0">
                <a:latin typeface="Arial Black" pitchFamily="34" charset="0"/>
              </a:rPr>
              <a:t>Civil Services Code</a:t>
            </a:r>
            <a:r>
              <a:rPr lang="en-US" b="1" dirty="0" smtClean="0">
                <a:latin typeface="Arial Black" pitchFamily="34" charset="0"/>
              </a:rPr>
              <a:t> </a:t>
            </a:r>
            <a:endParaRPr lang="en-US" sz="2800" b="1" dirty="0">
              <a:latin typeface="Arial Black" pitchFamily="34" charset="0"/>
            </a:endParaRPr>
          </a:p>
        </p:txBody>
      </p:sp>
      <p:sp>
        <p:nvSpPr>
          <p:cNvPr id="70659" name="Rectangle 3"/>
          <p:cNvSpPr>
            <a:spLocks noGrp="1" noChangeArrowheads="1"/>
          </p:cNvSpPr>
          <p:nvPr>
            <p:ph type="body" idx="1"/>
          </p:nvPr>
        </p:nvSpPr>
        <p:spPr>
          <a:xfrm>
            <a:off x="1043608" y="1484784"/>
            <a:ext cx="7200800" cy="4248472"/>
          </a:xfrm>
        </p:spPr>
        <p:txBody>
          <a:bodyPr/>
          <a:lstStyle/>
          <a:p>
            <a:pPr algn="just"/>
            <a:r>
              <a:rPr lang="en-US" sz="2800" b="1" dirty="0" smtClean="0">
                <a:latin typeface="Arial" charset="0"/>
              </a:rPr>
              <a:t>ARC had conceptualized a comprehensive civil code at three levels</a:t>
            </a:r>
          </a:p>
          <a:p>
            <a:pPr algn="just"/>
            <a:endParaRPr lang="en-US" sz="1000" b="1" dirty="0" smtClean="0">
              <a:latin typeface="Arial" charset="0"/>
            </a:endParaRPr>
          </a:p>
          <a:p>
            <a:pPr lvl="1" algn="just">
              <a:buFont typeface="Wingdings" pitchFamily="2" charset="2"/>
              <a:buChar char="q"/>
            </a:pPr>
            <a:r>
              <a:rPr lang="en-US" sz="2400" b="1" dirty="0" smtClean="0">
                <a:latin typeface="Arial" charset="0"/>
              </a:rPr>
              <a:t>At apex level, there should be a clear and concise statement of values which should reflect public expectations from a civil servant with reference to political impartiality, maintenance of the highest ethical standards and accountability for actions.</a:t>
            </a:r>
          </a:p>
        </p:txBody>
      </p:sp>
    </p:spTree>
    <p:extLst>
      <p:ext uri="{BB962C8B-B14F-4D97-AF65-F5344CB8AC3E}">
        <p14:creationId xmlns:p14="http://schemas.microsoft.com/office/powerpoint/2010/main" val="39651378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43</a:t>
            </a:fld>
            <a:endParaRPr lang="en-US"/>
          </a:p>
        </p:txBody>
      </p:sp>
      <p:sp>
        <p:nvSpPr>
          <p:cNvPr id="70658" name="Rectangle 2"/>
          <p:cNvSpPr>
            <a:spLocks noGrp="1" noChangeArrowheads="1"/>
          </p:cNvSpPr>
          <p:nvPr>
            <p:ph type="title"/>
          </p:nvPr>
        </p:nvSpPr>
        <p:spPr>
          <a:xfrm>
            <a:off x="683568" y="188640"/>
            <a:ext cx="7772400" cy="720080"/>
          </a:xfrm>
        </p:spPr>
        <p:txBody>
          <a:bodyPr/>
          <a:lstStyle/>
          <a:p>
            <a:r>
              <a:rPr lang="en-US" sz="3600" b="1" dirty="0" smtClean="0">
                <a:latin typeface="Arial Black" pitchFamily="34" charset="0"/>
              </a:rPr>
              <a:t>Civil Services Code</a:t>
            </a:r>
            <a:r>
              <a:rPr lang="en-US" b="1" dirty="0" smtClean="0">
                <a:latin typeface="Arial Black" pitchFamily="34" charset="0"/>
              </a:rPr>
              <a:t> </a:t>
            </a:r>
            <a:endParaRPr lang="en-US" sz="2800" b="1" dirty="0">
              <a:latin typeface="Arial Black" pitchFamily="34" charset="0"/>
            </a:endParaRPr>
          </a:p>
        </p:txBody>
      </p:sp>
      <p:sp>
        <p:nvSpPr>
          <p:cNvPr id="70659" name="Rectangle 3"/>
          <p:cNvSpPr>
            <a:spLocks noGrp="1" noChangeArrowheads="1"/>
          </p:cNvSpPr>
          <p:nvPr>
            <p:ph type="body" idx="1"/>
          </p:nvPr>
        </p:nvSpPr>
        <p:spPr>
          <a:xfrm>
            <a:off x="1043608" y="2204864"/>
            <a:ext cx="7200800" cy="2088232"/>
          </a:xfrm>
        </p:spPr>
        <p:txBody>
          <a:bodyPr/>
          <a:lstStyle/>
          <a:p>
            <a:pPr marL="0" indent="0" algn="just">
              <a:buNone/>
            </a:pPr>
            <a:endParaRPr lang="en-US" sz="2400" b="1" dirty="0" smtClean="0">
              <a:latin typeface="Arial" charset="0"/>
            </a:endParaRPr>
          </a:p>
          <a:p>
            <a:pPr lvl="1" algn="just">
              <a:buFont typeface="Wingdings" pitchFamily="2" charset="2"/>
              <a:buChar char="q"/>
            </a:pPr>
            <a:r>
              <a:rPr lang="en-US" sz="2400" b="1" dirty="0" smtClean="0">
                <a:latin typeface="Arial" charset="0"/>
              </a:rPr>
              <a:t>At second level will be the broad principles which should govern the </a:t>
            </a:r>
            <a:r>
              <a:rPr lang="en-US" sz="2400" b="1" dirty="0" err="1" smtClean="0">
                <a:latin typeface="Arial" charset="0"/>
              </a:rPr>
              <a:t>behaviour</a:t>
            </a:r>
            <a:r>
              <a:rPr lang="en-US" sz="2400" b="1" dirty="0" smtClean="0">
                <a:latin typeface="Arial" charset="0"/>
              </a:rPr>
              <a:t> of the civil servant.</a:t>
            </a:r>
          </a:p>
        </p:txBody>
      </p:sp>
    </p:spTree>
    <p:extLst>
      <p:ext uri="{BB962C8B-B14F-4D97-AF65-F5344CB8AC3E}">
        <p14:creationId xmlns:p14="http://schemas.microsoft.com/office/powerpoint/2010/main" val="2920244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44</a:t>
            </a:fld>
            <a:endParaRPr lang="en-US"/>
          </a:p>
        </p:txBody>
      </p:sp>
      <p:sp>
        <p:nvSpPr>
          <p:cNvPr id="70658" name="Rectangle 2"/>
          <p:cNvSpPr>
            <a:spLocks noGrp="1" noChangeArrowheads="1"/>
          </p:cNvSpPr>
          <p:nvPr>
            <p:ph type="title"/>
          </p:nvPr>
        </p:nvSpPr>
        <p:spPr>
          <a:xfrm>
            <a:off x="683568" y="188640"/>
            <a:ext cx="7772400" cy="720080"/>
          </a:xfrm>
        </p:spPr>
        <p:txBody>
          <a:bodyPr/>
          <a:lstStyle/>
          <a:p>
            <a:r>
              <a:rPr lang="en-US" sz="3600" b="1" dirty="0" smtClean="0">
                <a:latin typeface="Arial Black" pitchFamily="34" charset="0"/>
              </a:rPr>
              <a:t>Civil Services Code</a:t>
            </a:r>
            <a:r>
              <a:rPr lang="en-US" b="1" dirty="0" smtClean="0">
                <a:latin typeface="Arial Black" pitchFamily="34" charset="0"/>
              </a:rPr>
              <a:t> </a:t>
            </a:r>
            <a:endParaRPr lang="en-US" sz="2800" b="1" dirty="0">
              <a:latin typeface="Arial Black" pitchFamily="34" charset="0"/>
            </a:endParaRPr>
          </a:p>
        </p:txBody>
      </p:sp>
      <p:sp>
        <p:nvSpPr>
          <p:cNvPr id="70659" name="Rectangle 3"/>
          <p:cNvSpPr>
            <a:spLocks noGrp="1" noChangeArrowheads="1"/>
          </p:cNvSpPr>
          <p:nvPr>
            <p:ph type="body" idx="1"/>
          </p:nvPr>
        </p:nvSpPr>
        <p:spPr>
          <a:xfrm>
            <a:off x="1043608" y="2132856"/>
            <a:ext cx="7200800" cy="2520280"/>
          </a:xfrm>
        </p:spPr>
        <p:txBody>
          <a:bodyPr/>
          <a:lstStyle/>
          <a:p>
            <a:pPr marL="0" indent="0" algn="just">
              <a:buNone/>
            </a:pPr>
            <a:endParaRPr lang="en-US" sz="2400" b="1" dirty="0" smtClean="0">
              <a:latin typeface="Arial" charset="0"/>
            </a:endParaRPr>
          </a:p>
          <a:p>
            <a:pPr lvl="1" algn="just">
              <a:buFont typeface="Wingdings" pitchFamily="2" charset="2"/>
              <a:buChar char="q"/>
            </a:pPr>
            <a:r>
              <a:rPr lang="en-US" sz="2400" b="1" dirty="0" smtClean="0">
                <a:latin typeface="Arial" charset="0"/>
              </a:rPr>
              <a:t>Third level would be a specific code of conduct stipulating in a precise and unambiguous manner, a list of acceptable and unacceptable </a:t>
            </a:r>
            <a:r>
              <a:rPr lang="en-US" sz="2400" b="1" dirty="0" err="1" smtClean="0">
                <a:latin typeface="Arial" charset="0"/>
              </a:rPr>
              <a:t>behaviour</a:t>
            </a:r>
            <a:r>
              <a:rPr lang="en-US" sz="2400" b="1" dirty="0" smtClean="0">
                <a:latin typeface="Arial" charset="0"/>
              </a:rPr>
              <a:t> with actions.</a:t>
            </a:r>
          </a:p>
        </p:txBody>
      </p:sp>
    </p:spTree>
    <p:extLst>
      <p:ext uri="{BB962C8B-B14F-4D97-AF65-F5344CB8AC3E}">
        <p14:creationId xmlns:p14="http://schemas.microsoft.com/office/powerpoint/2010/main" val="2920244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45</a:t>
            </a:fld>
            <a:endParaRPr lang="en-US"/>
          </a:p>
        </p:txBody>
      </p:sp>
      <p:sp>
        <p:nvSpPr>
          <p:cNvPr id="70658" name="Rectangle 2"/>
          <p:cNvSpPr>
            <a:spLocks noGrp="1" noChangeArrowheads="1"/>
          </p:cNvSpPr>
          <p:nvPr>
            <p:ph type="title"/>
          </p:nvPr>
        </p:nvSpPr>
        <p:spPr>
          <a:xfrm>
            <a:off x="683568" y="188640"/>
            <a:ext cx="7772400" cy="720080"/>
          </a:xfrm>
        </p:spPr>
        <p:txBody>
          <a:bodyPr/>
          <a:lstStyle/>
          <a:p>
            <a:r>
              <a:rPr lang="en-US" sz="3600" b="1" dirty="0" smtClean="0">
                <a:latin typeface="Arial Black" pitchFamily="34" charset="0"/>
              </a:rPr>
              <a:t>Civil Services Law</a:t>
            </a:r>
            <a:endParaRPr lang="en-US" sz="2800" b="1" dirty="0">
              <a:latin typeface="Arial Black" pitchFamily="34" charset="0"/>
            </a:endParaRPr>
          </a:p>
        </p:txBody>
      </p:sp>
      <p:sp>
        <p:nvSpPr>
          <p:cNvPr id="70659" name="Rectangle 3"/>
          <p:cNvSpPr>
            <a:spLocks noGrp="1" noChangeArrowheads="1"/>
          </p:cNvSpPr>
          <p:nvPr>
            <p:ph type="body" idx="1"/>
          </p:nvPr>
        </p:nvSpPr>
        <p:spPr>
          <a:xfrm>
            <a:off x="1043608" y="1988840"/>
            <a:ext cx="7200800" cy="3240360"/>
          </a:xfrm>
        </p:spPr>
        <p:txBody>
          <a:bodyPr/>
          <a:lstStyle/>
          <a:p>
            <a:pPr algn="just"/>
            <a:r>
              <a:rPr lang="en-US" sz="2800" b="1" dirty="0" smtClean="0">
                <a:latin typeface="Arial" charset="0"/>
              </a:rPr>
              <a:t>A new Civil Services Law needs to be enacted which would incorporate civil service values, code of ethics, recruitment and conditions of service, fixation of tenures, dismissal, removal, etc. of civil servants, creations of executive agencies etc. </a:t>
            </a:r>
            <a:endParaRPr lang="en-US" sz="2400" b="1" dirty="0" smtClean="0">
              <a:latin typeface="Arial" charset="0"/>
            </a:endParaRPr>
          </a:p>
        </p:txBody>
      </p:sp>
    </p:spTree>
    <p:extLst>
      <p:ext uri="{BB962C8B-B14F-4D97-AF65-F5344CB8AC3E}">
        <p14:creationId xmlns:p14="http://schemas.microsoft.com/office/powerpoint/2010/main" val="38339505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46</a:t>
            </a:fld>
            <a:endParaRPr lang="en-US"/>
          </a:p>
        </p:txBody>
      </p:sp>
      <p:sp>
        <p:nvSpPr>
          <p:cNvPr id="70658" name="Rectangle 2"/>
          <p:cNvSpPr>
            <a:spLocks noGrp="1" noChangeArrowheads="1"/>
          </p:cNvSpPr>
          <p:nvPr>
            <p:ph type="title"/>
          </p:nvPr>
        </p:nvSpPr>
        <p:spPr>
          <a:xfrm>
            <a:off x="683568" y="188640"/>
            <a:ext cx="7772400" cy="1080120"/>
          </a:xfrm>
        </p:spPr>
        <p:txBody>
          <a:bodyPr/>
          <a:lstStyle/>
          <a:p>
            <a:r>
              <a:rPr lang="en-US" sz="3600" b="1" dirty="0" smtClean="0">
                <a:latin typeface="Arial Black" pitchFamily="34" charset="0"/>
              </a:rPr>
              <a:t>Organizational Structure of Government of India</a:t>
            </a:r>
            <a:endParaRPr lang="en-US" sz="2800" b="1" dirty="0">
              <a:latin typeface="Arial Black" pitchFamily="34" charset="0"/>
            </a:endParaRPr>
          </a:p>
        </p:txBody>
      </p:sp>
      <p:sp>
        <p:nvSpPr>
          <p:cNvPr id="70659" name="Rectangle 3"/>
          <p:cNvSpPr>
            <a:spLocks noGrp="1" noChangeArrowheads="1"/>
          </p:cNvSpPr>
          <p:nvPr>
            <p:ph type="body" idx="1"/>
          </p:nvPr>
        </p:nvSpPr>
        <p:spPr>
          <a:xfrm>
            <a:off x="1043608" y="1556792"/>
            <a:ext cx="7200800" cy="4608512"/>
          </a:xfrm>
        </p:spPr>
        <p:txBody>
          <a:bodyPr/>
          <a:lstStyle/>
          <a:p>
            <a:pPr marL="0" indent="0" algn="just">
              <a:buNone/>
            </a:pPr>
            <a:r>
              <a:rPr lang="en-US" sz="2800" b="1" dirty="0" smtClean="0">
                <a:latin typeface="Arial" charset="0"/>
              </a:rPr>
              <a:t>Strengths</a:t>
            </a:r>
          </a:p>
          <a:p>
            <a:pPr lvl="1" algn="just">
              <a:buFont typeface="Wingdings" pitchFamily="2" charset="2"/>
              <a:buChar char="q"/>
            </a:pPr>
            <a:r>
              <a:rPr lang="en-US" sz="2400" b="1" dirty="0" smtClean="0">
                <a:latin typeface="Arial" charset="0"/>
              </a:rPr>
              <a:t>Time Tested System – adherence to rules and established norms.</a:t>
            </a:r>
          </a:p>
          <a:p>
            <a:pPr lvl="1" algn="just">
              <a:buFont typeface="Wingdings" pitchFamily="2" charset="2"/>
              <a:buChar char="q"/>
            </a:pPr>
            <a:r>
              <a:rPr lang="en-US" sz="2400" b="1" dirty="0" smtClean="0">
                <a:latin typeface="Arial" charset="0"/>
              </a:rPr>
              <a:t>Provided stability during transfer of power through elections.</a:t>
            </a:r>
          </a:p>
          <a:p>
            <a:pPr lvl="1" algn="just">
              <a:buFont typeface="Wingdings" pitchFamily="2" charset="2"/>
              <a:buChar char="q"/>
            </a:pPr>
            <a:r>
              <a:rPr lang="en-US" sz="2400" b="1" dirty="0" smtClean="0">
                <a:latin typeface="Arial" charset="0"/>
              </a:rPr>
              <a:t>Commitment to the Constitution – political neutrality.</a:t>
            </a:r>
          </a:p>
          <a:p>
            <a:pPr lvl="1" algn="just">
              <a:buFont typeface="Wingdings" pitchFamily="2" charset="2"/>
              <a:buChar char="q"/>
            </a:pPr>
            <a:r>
              <a:rPr lang="en-US" sz="2400" b="1" dirty="0" smtClean="0">
                <a:latin typeface="Arial" charset="0"/>
              </a:rPr>
              <a:t>Link between policy making and its implementation.</a:t>
            </a:r>
          </a:p>
          <a:p>
            <a:pPr lvl="1" algn="just">
              <a:buFont typeface="Wingdings" pitchFamily="2" charset="2"/>
              <a:buChar char="q"/>
            </a:pPr>
            <a:r>
              <a:rPr lang="en-US" sz="2400" b="1" dirty="0" smtClean="0">
                <a:latin typeface="Arial" charset="0"/>
              </a:rPr>
              <a:t>A national outlook amongst the public functionaries.  </a:t>
            </a:r>
          </a:p>
        </p:txBody>
      </p:sp>
    </p:spTree>
    <p:extLst>
      <p:ext uri="{BB962C8B-B14F-4D97-AF65-F5344CB8AC3E}">
        <p14:creationId xmlns:p14="http://schemas.microsoft.com/office/powerpoint/2010/main" val="18242787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47</a:t>
            </a:fld>
            <a:endParaRPr lang="en-US"/>
          </a:p>
        </p:txBody>
      </p:sp>
      <p:sp>
        <p:nvSpPr>
          <p:cNvPr id="70658" name="Rectangle 2"/>
          <p:cNvSpPr>
            <a:spLocks noGrp="1" noChangeArrowheads="1"/>
          </p:cNvSpPr>
          <p:nvPr>
            <p:ph type="title"/>
          </p:nvPr>
        </p:nvSpPr>
        <p:spPr>
          <a:xfrm>
            <a:off x="683568" y="188640"/>
            <a:ext cx="7772400" cy="1080120"/>
          </a:xfrm>
        </p:spPr>
        <p:txBody>
          <a:bodyPr/>
          <a:lstStyle/>
          <a:p>
            <a:r>
              <a:rPr lang="en-US" sz="3600" b="1" dirty="0" smtClean="0">
                <a:latin typeface="Arial Black" pitchFamily="34" charset="0"/>
              </a:rPr>
              <a:t>Organizational Structure of Government of India</a:t>
            </a:r>
            <a:endParaRPr lang="en-US" sz="2800" b="1" dirty="0">
              <a:latin typeface="Arial Black" pitchFamily="34" charset="0"/>
            </a:endParaRPr>
          </a:p>
        </p:txBody>
      </p:sp>
      <p:sp>
        <p:nvSpPr>
          <p:cNvPr id="70659" name="Rectangle 3"/>
          <p:cNvSpPr>
            <a:spLocks noGrp="1" noChangeArrowheads="1"/>
          </p:cNvSpPr>
          <p:nvPr>
            <p:ph type="body" idx="1"/>
          </p:nvPr>
        </p:nvSpPr>
        <p:spPr>
          <a:xfrm>
            <a:off x="1043608" y="1844824"/>
            <a:ext cx="7200800" cy="3672408"/>
          </a:xfrm>
        </p:spPr>
        <p:txBody>
          <a:bodyPr/>
          <a:lstStyle/>
          <a:p>
            <a:pPr marL="0" indent="0" algn="just">
              <a:buNone/>
            </a:pPr>
            <a:r>
              <a:rPr lang="en-US" sz="2800" b="1" dirty="0" smtClean="0">
                <a:latin typeface="Arial" charset="0"/>
              </a:rPr>
              <a:t>Weaknesses</a:t>
            </a:r>
          </a:p>
          <a:p>
            <a:pPr lvl="1" algn="just">
              <a:buFont typeface="Wingdings" pitchFamily="2" charset="2"/>
              <a:buChar char="q"/>
            </a:pPr>
            <a:r>
              <a:rPr lang="en-US" sz="2400" b="1" dirty="0" smtClean="0">
                <a:latin typeface="Arial" charset="0"/>
              </a:rPr>
              <a:t>Undue emphasis on routine functions.</a:t>
            </a:r>
          </a:p>
          <a:p>
            <a:pPr lvl="1" algn="just">
              <a:buFont typeface="Wingdings" pitchFamily="2" charset="2"/>
              <a:buChar char="q"/>
            </a:pPr>
            <a:r>
              <a:rPr lang="en-US" sz="2400" b="1" dirty="0" smtClean="0">
                <a:latin typeface="Arial" charset="0"/>
              </a:rPr>
              <a:t>Proliferation of Ministries/Departments – weak integration and coordination.</a:t>
            </a:r>
          </a:p>
          <a:p>
            <a:pPr lvl="1" algn="just">
              <a:buFont typeface="Wingdings" pitchFamily="2" charset="2"/>
              <a:buChar char="q"/>
            </a:pPr>
            <a:r>
              <a:rPr lang="en-US" sz="2400" b="1" dirty="0" smtClean="0">
                <a:latin typeface="Arial" charset="0"/>
              </a:rPr>
              <a:t>An extended hierarchy with too many levels.</a:t>
            </a:r>
          </a:p>
          <a:p>
            <a:pPr lvl="1" algn="just">
              <a:buFont typeface="Wingdings" pitchFamily="2" charset="2"/>
              <a:buChar char="q"/>
            </a:pPr>
            <a:r>
              <a:rPr lang="en-US" sz="2400" b="1" dirty="0" smtClean="0">
                <a:latin typeface="Arial" charset="0"/>
              </a:rPr>
              <a:t>Risk avoidance.</a:t>
            </a:r>
          </a:p>
          <a:p>
            <a:pPr lvl="1" algn="just">
              <a:buFont typeface="Wingdings" pitchFamily="2" charset="2"/>
              <a:buChar char="q"/>
            </a:pPr>
            <a:r>
              <a:rPr lang="en-US" sz="2400" b="1" dirty="0" smtClean="0">
                <a:latin typeface="Arial" charset="0"/>
              </a:rPr>
              <a:t>Absence of team </a:t>
            </a:r>
            <a:r>
              <a:rPr lang="en-US" sz="2400" b="1" smtClean="0">
                <a:latin typeface="Arial" charset="0"/>
              </a:rPr>
              <a:t>work.        </a:t>
            </a:r>
            <a:endParaRPr lang="en-US" sz="2400" b="1" dirty="0" smtClean="0">
              <a:latin typeface="Arial" charset="0"/>
            </a:endParaRPr>
          </a:p>
        </p:txBody>
      </p:sp>
    </p:spTree>
    <p:extLst>
      <p:ext uri="{BB962C8B-B14F-4D97-AF65-F5344CB8AC3E}">
        <p14:creationId xmlns:p14="http://schemas.microsoft.com/office/powerpoint/2010/main" val="16070280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48</a:t>
            </a:fld>
            <a:endParaRPr lang="en-US"/>
          </a:p>
        </p:txBody>
      </p:sp>
      <p:sp>
        <p:nvSpPr>
          <p:cNvPr id="70658" name="Rectangle 2"/>
          <p:cNvSpPr>
            <a:spLocks noGrp="1" noChangeArrowheads="1"/>
          </p:cNvSpPr>
          <p:nvPr>
            <p:ph type="title"/>
          </p:nvPr>
        </p:nvSpPr>
        <p:spPr>
          <a:xfrm>
            <a:off x="683568" y="188640"/>
            <a:ext cx="7772400" cy="1143000"/>
          </a:xfrm>
        </p:spPr>
        <p:txBody>
          <a:bodyPr/>
          <a:lstStyle/>
          <a:p>
            <a:pPr algn="just"/>
            <a:r>
              <a:rPr lang="en-US" sz="2800" b="1" dirty="0">
                <a:latin typeface="Arial Black" pitchFamily="34" charset="0"/>
              </a:rPr>
              <a:t>Changes in organizational structure of the Government</a:t>
            </a:r>
          </a:p>
        </p:txBody>
      </p:sp>
      <p:sp>
        <p:nvSpPr>
          <p:cNvPr id="70659" name="Rectangle 3"/>
          <p:cNvSpPr>
            <a:spLocks noGrp="1" noChangeArrowheads="1"/>
          </p:cNvSpPr>
          <p:nvPr>
            <p:ph type="body" idx="1"/>
          </p:nvPr>
        </p:nvSpPr>
        <p:spPr>
          <a:xfrm>
            <a:off x="1043608" y="2852936"/>
            <a:ext cx="7200800" cy="1584176"/>
          </a:xfrm>
        </p:spPr>
        <p:txBody>
          <a:bodyPr/>
          <a:lstStyle/>
          <a:p>
            <a:pPr algn="just"/>
            <a:r>
              <a:rPr lang="en-US" sz="2400" b="1" dirty="0" smtClean="0">
                <a:latin typeface="Arial" charset="0"/>
              </a:rPr>
              <a:t>The principle of subsidiarity should be followed to decentralize functions to State and Local Governments. </a:t>
            </a:r>
            <a:endParaRPr lang="en-US" sz="1800" b="1" dirty="0" smtClean="0">
              <a:latin typeface="Arial" charset="0"/>
            </a:endParaRPr>
          </a:p>
        </p:txBody>
      </p:sp>
    </p:spTree>
    <p:extLst>
      <p:ext uri="{BB962C8B-B14F-4D97-AF65-F5344CB8AC3E}">
        <p14:creationId xmlns:p14="http://schemas.microsoft.com/office/powerpoint/2010/main" val="3710674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49</a:t>
            </a:fld>
            <a:endParaRPr lang="en-US"/>
          </a:p>
        </p:txBody>
      </p:sp>
      <p:sp>
        <p:nvSpPr>
          <p:cNvPr id="70658" name="Rectangle 2"/>
          <p:cNvSpPr>
            <a:spLocks noGrp="1" noChangeArrowheads="1"/>
          </p:cNvSpPr>
          <p:nvPr>
            <p:ph type="title"/>
          </p:nvPr>
        </p:nvSpPr>
        <p:spPr>
          <a:xfrm>
            <a:off x="683568" y="188640"/>
            <a:ext cx="7772400" cy="1143000"/>
          </a:xfrm>
        </p:spPr>
        <p:txBody>
          <a:bodyPr/>
          <a:lstStyle/>
          <a:p>
            <a:pPr algn="just"/>
            <a:r>
              <a:rPr lang="en-US" sz="2800" b="1" dirty="0">
                <a:latin typeface="Arial Black" pitchFamily="34" charset="0"/>
              </a:rPr>
              <a:t>Changes in organizational structure of the Government</a:t>
            </a:r>
          </a:p>
        </p:txBody>
      </p:sp>
      <p:sp>
        <p:nvSpPr>
          <p:cNvPr id="70659" name="Rectangle 3"/>
          <p:cNvSpPr>
            <a:spLocks noGrp="1" noChangeArrowheads="1"/>
          </p:cNvSpPr>
          <p:nvPr>
            <p:ph type="body" idx="1"/>
          </p:nvPr>
        </p:nvSpPr>
        <p:spPr>
          <a:xfrm>
            <a:off x="1043608" y="2852936"/>
            <a:ext cx="7200800" cy="1080120"/>
          </a:xfrm>
        </p:spPr>
        <p:txBody>
          <a:bodyPr/>
          <a:lstStyle/>
          <a:p>
            <a:pPr algn="just"/>
            <a:r>
              <a:rPr lang="en-US" sz="2400" b="1" dirty="0" smtClean="0">
                <a:latin typeface="Arial" charset="0"/>
              </a:rPr>
              <a:t>Subjects which are closely inter-related should be dealt with together. </a:t>
            </a:r>
            <a:endParaRPr lang="en-US" sz="1800" b="1" dirty="0" smtClean="0">
              <a:latin typeface="Arial" charset="0"/>
            </a:endParaRPr>
          </a:p>
        </p:txBody>
      </p:sp>
    </p:spTree>
    <p:extLst>
      <p:ext uri="{BB962C8B-B14F-4D97-AF65-F5344CB8AC3E}">
        <p14:creationId xmlns:p14="http://schemas.microsoft.com/office/powerpoint/2010/main" val="3441914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pPr algn="just"/>
            <a:r>
              <a:rPr lang="en-US" sz="3100" dirty="0" smtClean="0">
                <a:latin typeface="Arial Black" pitchFamily="34" charset="0"/>
              </a:rPr>
              <a:t>Major developments necessitating administrative reforms</a:t>
            </a:r>
            <a:endParaRPr lang="en-IN" sz="3100" dirty="0">
              <a:latin typeface="Arial Black" pitchFamily="34" charset="0"/>
            </a:endParaRPr>
          </a:p>
        </p:txBody>
      </p:sp>
      <p:sp>
        <p:nvSpPr>
          <p:cNvPr id="3" name="Content Placeholder 2"/>
          <p:cNvSpPr>
            <a:spLocks noGrp="1"/>
          </p:cNvSpPr>
          <p:nvPr>
            <p:ph idx="1"/>
          </p:nvPr>
        </p:nvSpPr>
        <p:spPr>
          <a:xfrm>
            <a:off x="683568" y="1700808"/>
            <a:ext cx="7772400" cy="3888432"/>
          </a:xfrm>
        </p:spPr>
        <p:txBody>
          <a:bodyPr/>
          <a:lstStyle/>
          <a:p>
            <a:pPr algn="just"/>
            <a:r>
              <a:rPr lang="en-US" sz="1800" dirty="0" smtClean="0">
                <a:latin typeface="Arial Black" pitchFamily="34" charset="0"/>
              </a:rPr>
              <a:t>Globalization</a:t>
            </a:r>
          </a:p>
          <a:p>
            <a:pPr algn="just"/>
            <a:r>
              <a:rPr lang="en-US" sz="1800" dirty="0" smtClean="0">
                <a:latin typeface="Arial Black" pitchFamily="34" charset="0"/>
              </a:rPr>
              <a:t>Increasing disparities – all regions have not progressed uniformly</a:t>
            </a:r>
          </a:p>
          <a:p>
            <a:pPr algn="just"/>
            <a:r>
              <a:rPr lang="en-US" sz="1800" dirty="0" smtClean="0">
                <a:latin typeface="Arial Black" pitchFamily="34" charset="0"/>
              </a:rPr>
              <a:t>Deregulation and privatization</a:t>
            </a:r>
          </a:p>
          <a:p>
            <a:pPr algn="just"/>
            <a:r>
              <a:rPr lang="en-US" sz="1800" dirty="0" smtClean="0">
                <a:latin typeface="Arial Black" pitchFamily="34" charset="0"/>
              </a:rPr>
              <a:t>Increased awareness about rights – State no longer main source of information</a:t>
            </a:r>
          </a:p>
          <a:p>
            <a:pPr algn="just"/>
            <a:r>
              <a:rPr lang="en-US" sz="1800" dirty="0" smtClean="0">
                <a:latin typeface="Arial Black" pitchFamily="34" charset="0"/>
              </a:rPr>
              <a:t>Emergence of powerful technological solutions - IT</a:t>
            </a:r>
          </a:p>
          <a:p>
            <a:pPr algn="just"/>
            <a:r>
              <a:rPr lang="en-US" sz="1800" dirty="0" smtClean="0">
                <a:latin typeface="Arial Black" pitchFamily="34" charset="0"/>
              </a:rPr>
              <a:t>The State now called upon to be a facilitator, promoter and partner; formerly </a:t>
            </a:r>
            <a:r>
              <a:rPr lang="en-US" sz="1800" dirty="0">
                <a:latin typeface="Arial Black" pitchFamily="34" charset="0"/>
              </a:rPr>
              <a:t>interventionist, </a:t>
            </a:r>
            <a:r>
              <a:rPr lang="en-US" sz="1800" dirty="0" smtClean="0">
                <a:latin typeface="Arial Black" pitchFamily="34" charset="0"/>
              </a:rPr>
              <a:t>producer and seller.</a:t>
            </a:r>
          </a:p>
          <a:p>
            <a:pPr algn="just"/>
            <a:r>
              <a:rPr lang="en-US" sz="1800" dirty="0" smtClean="0">
                <a:latin typeface="Arial Black" pitchFamily="34" charset="0"/>
              </a:rPr>
              <a:t>Participative not merely representative democracy with the citizens at the “</a:t>
            </a:r>
            <a:r>
              <a:rPr lang="en-US" sz="1800" dirty="0" err="1" smtClean="0">
                <a:latin typeface="Arial Black" pitchFamily="34" charset="0"/>
              </a:rPr>
              <a:t>centre</a:t>
            </a:r>
            <a:r>
              <a:rPr lang="en-US" sz="1800" dirty="0" smtClean="0">
                <a:latin typeface="Arial Black" pitchFamily="34" charset="0"/>
              </a:rPr>
              <a:t>” of  </a:t>
            </a:r>
            <a:r>
              <a:rPr lang="en-US" sz="1800" dirty="0" err="1" smtClean="0">
                <a:latin typeface="Arial Black" pitchFamily="34" charset="0"/>
              </a:rPr>
              <a:t>programmes</a:t>
            </a:r>
            <a:r>
              <a:rPr lang="en-US" sz="1800" dirty="0" smtClean="0">
                <a:latin typeface="Arial Black" pitchFamily="34" charset="0"/>
              </a:rPr>
              <a:t>/policies as clients not beneficiaries</a:t>
            </a:r>
            <a:r>
              <a:rPr lang="en-US" sz="1900" dirty="0" smtClean="0">
                <a:latin typeface="Arial Black" pitchFamily="34" charset="0"/>
              </a:rPr>
              <a:t>. </a:t>
            </a:r>
            <a:endParaRPr lang="en-US" sz="2000" dirty="0" smtClean="0">
              <a:latin typeface="Arial Black" pitchFamily="34" charset="0"/>
            </a:endParaRPr>
          </a:p>
          <a:p>
            <a:pPr marL="0" indent="0">
              <a:buNone/>
            </a:pPr>
            <a:endParaRPr lang="en-US" dirty="0" smtClean="0">
              <a:latin typeface="Arial Black"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5</a:t>
            </a:fld>
            <a:endParaRPr lang="en-US"/>
          </a:p>
        </p:txBody>
      </p:sp>
    </p:spTree>
    <p:extLst>
      <p:ext uri="{BB962C8B-B14F-4D97-AF65-F5344CB8AC3E}">
        <p14:creationId xmlns:p14="http://schemas.microsoft.com/office/powerpoint/2010/main" val="32958412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50</a:t>
            </a:fld>
            <a:endParaRPr lang="en-US"/>
          </a:p>
        </p:txBody>
      </p:sp>
      <p:sp>
        <p:nvSpPr>
          <p:cNvPr id="70658" name="Rectangle 2"/>
          <p:cNvSpPr>
            <a:spLocks noGrp="1" noChangeArrowheads="1"/>
          </p:cNvSpPr>
          <p:nvPr>
            <p:ph type="title"/>
          </p:nvPr>
        </p:nvSpPr>
        <p:spPr>
          <a:xfrm>
            <a:off x="683568" y="188640"/>
            <a:ext cx="7772400" cy="1143000"/>
          </a:xfrm>
        </p:spPr>
        <p:txBody>
          <a:bodyPr/>
          <a:lstStyle/>
          <a:p>
            <a:pPr algn="just"/>
            <a:r>
              <a:rPr lang="en-US" sz="2800" b="1" dirty="0">
                <a:latin typeface="Arial Black" pitchFamily="34" charset="0"/>
              </a:rPr>
              <a:t>Changes in organizational structure of the Government</a:t>
            </a:r>
          </a:p>
        </p:txBody>
      </p:sp>
      <p:sp>
        <p:nvSpPr>
          <p:cNvPr id="70659" name="Rectangle 3"/>
          <p:cNvSpPr>
            <a:spLocks noGrp="1" noChangeArrowheads="1"/>
          </p:cNvSpPr>
          <p:nvPr>
            <p:ph type="body" idx="1"/>
          </p:nvPr>
        </p:nvSpPr>
        <p:spPr>
          <a:xfrm>
            <a:off x="1043608" y="2420888"/>
            <a:ext cx="7200800" cy="1296144"/>
          </a:xfrm>
        </p:spPr>
        <p:txBody>
          <a:bodyPr/>
          <a:lstStyle/>
          <a:p>
            <a:pPr algn="just"/>
            <a:r>
              <a:rPr lang="en-US" sz="2400" b="1" dirty="0" smtClean="0">
                <a:latin typeface="Arial" charset="0"/>
              </a:rPr>
              <a:t>Separation of policy making functions from execution and Formation of Executive Agencies. </a:t>
            </a:r>
          </a:p>
          <a:p>
            <a:pPr algn="just"/>
            <a:endParaRPr lang="en-US" sz="1800" b="1" dirty="0" smtClean="0">
              <a:latin typeface="Arial" charset="0"/>
            </a:endParaRPr>
          </a:p>
        </p:txBody>
      </p:sp>
    </p:spTree>
    <p:extLst>
      <p:ext uri="{BB962C8B-B14F-4D97-AF65-F5344CB8AC3E}">
        <p14:creationId xmlns:p14="http://schemas.microsoft.com/office/powerpoint/2010/main" val="8664907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51</a:t>
            </a:fld>
            <a:endParaRPr lang="en-US"/>
          </a:p>
        </p:txBody>
      </p:sp>
      <p:sp>
        <p:nvSpPr>
          <p:cNvPr id="70658" name="Rectangle 2"/>
          <p:cNvSpPr>
            <a:spLocks noGrp="1" noChangeArrowheads="1"/>
          </p:cNvSpPr>
          <p:nvPr>
            <p:ph type="title"/>
          </p:nvPr>
        </p:nvSpPr>
        <p:spPr>
          <a:xfrm>
            <a:off x="683568" y="188640"/>
            <a:ext cx="7772400" cy="1143000"/>
          </a:xfrm>
        </p:spPr>
        <p:txBody>
          <a:bodyPr/>
          <a:lstStyle/>
          <a:p>
            <a:pPr algn="just"/>
            <a:r>
              <a:rPr lang="en-US" sz="2800" b="1" dirty="0">
                <a:latin typeface="Arial Black" pitchFamily="34" charset="0"/>
              </a:rPr>
              <a:t>Changes in organizational structure of the Government</a:t>
            </a:r>
          </a:p>
        </p:txBody>
      </p:sp>
      <p:sp>
        <p:nvSpPr>
          <p:cNvPr id="70659" name="Rectangle 3"/>
          <p:cNvSpPr>
            <a:spLocks noGrp="1" noChangeArrowheads="1"/>
          </p:cNvSpPr>
          <p:nvPr>
            <p:ph type="body" idx="1"/>
          </p:nvPr>
        </p:nvSpPr>
        <p:spPr>
          <a:xfrm>
            <a:off x="1043608" y="1844824"/>
            <a:ext cx="7200800" cy="3672408"/>
          </a:xfrm>
        </p:spPr>
        <p:txBody>
          <a:bodyPr/>
          <a:lstStyle/>
          <a:p>
            <a:pPr algn="just"/>
            <a:r>
              <a:rPr lang="en-US" sz="2400" b="1" dirty="0" smtClean="0">
                <a:latin typeface="Arial" charset="0"/>
              </a:rPr>
              <a:t>2</a:t>
            </a:r>
            <a:r>
              <a:rPr lang="en-US" sz="2400" b="1" baseline="30000" dirty="0" smtClean="0">
                <a:latin typeface="Arial" charset="0"/>
              </a:rPr>
              <a:t>nd</a:t>
            </a:r>
            <a:r>
              <a:rPr lang="en-US" sz="2400" b="1" dirty="0" smtClean="0">
                <a:latin typeface="Arial" charset="0"/>
              </a:rPr>
              <a:t> ARC had recommended that two major broad tasks of Government i.e. formulating policy in pursuance of objectives specified by political leadership and their implementation would be separated.</a:t>
            </a:r>
          </a:p>
          <a:p>
            <a:pPr algn="just"/>
            <a:r>
              <a:rPr lang="en-US" sz="2400" b="1" dirty="0" smtClean="0">
                <a:latin typeface="Arial" charset="0"/>
              </a:rPr>
              <a:t>Ministries would be responsible for formulating policies and its analysis, including monitoring and evaluation of its implementation.</a:t>
            </a:r>
          </a:p>
          <a:p>
            <a:pPr algn="just"/>
            <a:endParaRPr lang="en-US" sz="1800" b="1" dirty="0" smtClean="0">
              <a:latin typeface="Arial" charset="0"/>
            </a:endParaRPr>
          </a:p>
        </p:txBody>
      </p:sp>
    </p:spTree>
    <p:extLst>
      <p:ext uri="{BB962C8B-B14F-4D97-AF65-F5344CB8AC3E}">
        <p14:creationId xmlns:p14="http://schemas.microsoft.com/office/powerpoint/2010/main" val="18884465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52</a:t>
            </a:fld>
            <a:endParaRPr lang="en-US"/>
          </a:p>
        </p:txBody>
      </p:sp>
      <p:sp>
        <p:nvSpPr>
          <p:cNvPr id="70658" name="Rectangle 2"/>
          <p:cNvSpPr>
            <a:spLocks noGrp="1" noChangeArrowheads="1"/>
          </p:cNvSpPr>
          <p:nvPr>
            <p:ph type="title"/>
          </p:nvPr>
        </p:nvSpPr>
        <p:spPr>
          <a:xfrm>
            <a:off x="683568" y="188640"/>
            <a:ext cx="7772400" cy="1143000"/>
          </a:xfrm>
        </p:spPr>
        <p:txBody>
          <a:bodyPr/>
          <a:lstStyle/>
          <a:p>
            <a:pPr algn="just"/>
            <a:r>
              <a:rPr lang="en-US" sz="2800" b="1" dirty="0">
                <a:latin typeface="Arial Black" pitchFamily="34" charset="0"/>
              </a:rPr>
              <a:t>Changes in organizational structure of the Government</a:t>
            </a:r>
          </a:p>
        </p:txBody>
      </p:sp>
      <p:sp>
        <p:nvSpPr>
          <p:cNvPr id="70659" name="Rectangle 3"/>
          <p:cNvSpPr>
            <a:spLocks noGrp="1" noChangeArrowheads="1"/>
          </p:cNvSpPr>
          <p:nvPr>
            <p:ph type="body" idx="1"/>
          </p:nvPr>
        </p:nvSpPr>
        <p:spPr>
          <a:xfrm>
            <a:off x="1043608" y="1700808"/>
            <a:ext cx="7200800" cy="4104456"/>
          </a:xfrm>
        </p:spPr>
        <p:txBody>
          <a:bodyPr/>
          <a:lstStyle/>
          <a:p>
            <a:pPr algn="just"/>
            <a:r>
              <a:rPr lang="en-US" sz="2400" b="1" dirty="0" smtClean="0">
                <a:latin typeface="Arial" charset="0"/>
              </a:rPr>
              <a:t>Subordinate/attached/autonomous offices to be called executive agencies would be responsible for implementation and will be suitably empowered with necessary degree of autonomy and authority to discharge operational responsibilities.</a:t>
            </a:r>
          </a:p>
          <a:p>
            <a:pPr algn="just"/>
            <a:r>
              <a:rPr lang="en-US" sz="2400" b="1" dirty="0" smtClean="0">
                <a:latin typeface="Arial" charset="0"/>
              </a:rPr>
              <a:t>Objectives of an executive agency would be crystalized through a single document. </a:t>
            </a:r>
          </a:p>
          <a:p>
            <a:pPr algn="just"/>
            <a:r>
              <a:rPr lang="en-US" sz="2400" b="1" dirty="0" smtClean="0">
                <a:latin typeface="Arial" charset="0"/>
              </a:rPr>
              <a:t>Heads of Agencies to be selected through competitive process.</a:t>
            </a:r>
          </a:p>
          <a:p>
            <a:pPr algn="just"/>
            <a:endParaRPr lang="en-US" sz="1800" b="1" dirty="0" smtClean="0">
              <a:latin typeface="Arial" charset="0"/>
            </a:endParaRPr>
          </a:p>
        </p:txBody>
      </p:sp>
    </p:spTree>
    <p:extLst>
      <p:ext uri="{BB962C8B-B14F-4D97-AF65-F5344CB8AC3E}">
        <p14:creationId xmlns:p14="http://schemas.microsoft.com/office/powerpoint/2010/main" val="23871372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53</a:t>
            </a:fld>
            <a:endParaRPr lang="en-US"/>
          </a:p>
        </p:txBody>
      </p:sp>
      <p:sp>
        <p:nvSpPr>
          <p:cNvPr id="70658" name="Rectangle 2"/>
          <p:cNvSpPr>
            <a:spLocks noGrp="1" noChangeArrowheads="1"/>
          </p:cNvSpPr>
          <p:nvPr>
            <p:ph type="title"/>
          </p:nvPr>
        </p:nvSpPr>
        <p:spPr>
          <a:xfrm>
            <a:off x="683568" y="188640"/>
            <a:ext cx="7772400" cy="1143000"/>
          </a:xfrm>
        </p:spPr>
        <p:txBody>
          <a:bodyPr/>
          <a:lstStyle/>
          <a:p>
            <a:pPr algn="just"/>
            <a:r>
              <a:rPr lang="en-US" sz="2800" b="1" dirty="0">
                <a:latin typeface="Arial Black" pitchFamily="34" charset="0"/>
              </a:rPr>
              <a:t>Changes in organizational structure of the Government</a:t>
            </a:r>
          </a:p>
        </p:txBody>
      </p:sp>
      <p:sp>
        <p:nvSpPr>
          <p:cNvPr id="70659" name="Rectangle 3"/>
          <p:cNvSpPr>
            <a:spLocks noGrp="1" noChangeArrowheads="1"/>
          </p:cNvSpPr>
          <p:nvPr>
            <p:ph type="body" idx="1"/>
          </p:nvPr>
        </p:nvSpPr>
        <p:spPr>
          <a:xfrm>
            <a:off x="1043608" y="1340768"/>
            <a:ext cx="7200800" cy="4968552"/>
          </a:xfrm>
        </p:spPr>
        <p:txBody>
          <a:bodyPr/>
          <a:lstStyle/>
          <a:p>
            <a:pPr algn="just"/>
            <a:r>
              <a:rPr lang="en-US" sz="2400" b="1" dirty="0" smtClean="0">
                <a:latin typeface="Arial" charset="0"/>
              </a:rPr>
              <a:t>External evaluation of executive agencies system in the UK documented following advantages: </a:t>
            </a:r>
          </a:p>
          <a:p>
            <a:pPr lvl="1" algn="just"/>
            <a:r>
              <a:rPr lang="en-US" sz="2000" b="1" dirty="0" smtClean="0">
                <a:latin typeface="Arial" charset="0"/>
              </a:rPr>
              <a:t>Clarity and focus on specified tasks</a:t>
            </a:r>
          </a:p>
          <a:p>
            <a:pPr lvl="1" algn="just"/>
            <a:r>
              <a:rPr lang="en-US" sz="2000" b="1" dirty="0" smtClean="0">
                <a:latin typeface="Arial" charset="0"/>
              </a:rPr>
              <a:t>A culture of service delivery</a:t>
            </a:r>
          </a:p>
          <a:p>
            <a:pPr lvl="1" algn="just"/>
            <a:r>
              <a:rPr lang="en-US" sz="2000" b="1" dirty="0" smtClean="0">
                <a:latin typeface="Arial" charset="0"/>
              </a:rPr>
              <a:t>Empowerment of frontline staff</a:t>
            </a:r>
          </a:p>
          <a:p>
            <a:pPr lvl="1" algn="just"/>
            <a:r>
              <a:rPr lang="en-US" sz="2000" b="1" dirty="0" smtClean="0">
                <a:latin typeface="Arial" charset="0"/>
              </a:rPr>
              <a:t>Greater accountability and openness</a:t>
            </a:r>
          </a:p>
          <a:p>
            <a:pPr lvl="1" algn="just"/>
            <a:r>
              <a:rPr lang="en-US" sz="2000" b="1" dirty="0" smtClean="0">
                <a:latin typeface="Arial" charset="0"/>
              </a:rPr>
              <a:t>Contextually appropriate structures and systems compared to the earlier standardized monolithic government system (over-centralization the bane of our present system!)</a:t>
            </a:r>
          </a:p>
          <a:p>
            <a:pPr lvl="1" algn="just"/>
            <a:r>
              <a:rPr lang="en-US" sz="2000" b="1" dirty="0" smtClean="0">
                <a:latin typeface="Arial" charset="0"/>
              </a:rPr>
              <a:t>Innovative thinking and action</a:t>
            </a:r>
          </a:p>
          <a:p>
            <a:pPr lvl="1" algn="just"/>
            <a:r>
              <a:rPr lang="en-US" sz="2000" b="1" dirty="0" smtClean="0">
                <a:latin typeface="Arial" charset="0"/>
              </a:rPr>
              <a:t>Better risk management and greater tendency to expose problems rather than keeping them hidden</a:t>
            </a:r>
          </a:p>
          <a:p>
            <a:pPr algn="just"/>
            <a:endParaRPr lang="en-US" sz="1800" b="1" dirty="0" smtClean="0">
              <a:latin typeface="Arial" charset="0"/>
            </a:endParaRPr>
          </a:p>
        </p:txBody>
      </p:sp>
    </p:spTree>
    <p:extLst>
      <p:ext uri="{BB962C8B-B14F-4D97-AF65-F5344CB8AC3E}">
        <p14:creationId xmlns:p14="http://schemas.microsoft.com/office/powerpoint/2010/main" val="12872623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54</a:t>
            </a:fld>
            <a:endParaRPr lang="en-US"/>
          </a:p>
        </p:txBody>
      </p:sp>
      <p:sp>
        <p:nvSpPr>
          <p:cNvPr id="70658" name="Rectangle 2"/>
          <p:cNvSpPr>
            <a:spLocks noGrp="1" noChangeArrowheads="1"/>
          </p:cNvSpPr>
          <p:nvPr>
            <p:ph type="title"/>
          </p:nvPr>
        </p:nvSpPr>
        <p:spPr>
          <a:xfrm>
            <a:off x="683568" y="188640"/>
            <a:ext cx="7772400" cy="1143000"/>
          </a:xfrm>
        </p:spPr>
        <p:txBody>
          <a:bodyPr/>
          <a:lstStyle/>
          <a:p>
            <a:pPr algn="just"/>
            <a:r>
              <a:rPr lang="en-US" sz="2800" b="1" dirty="0">
                <a:latin typeface="Arial Black" pitchFamily="34" charset="0"/>
              </a:rPr>
              <a:t>Changes in organizational structure of the Government</a:t>
            </a:r>
          </a:p>
        </p:txBody>
      </p:sp>
      <p:sp>
        <p:nvSpPr>
          <p:cNvPr id="70659" name="Rectangle 3"/>
          <p:cNvSpPr>
            <a:spLocks noGrp="1" noChangeArrowheads="1"/>
          </p:cNvSpPr>
          <p:nvPr>
            <p:ph type="body" idx="1"/>
          </p:nvPr>
        </p:nvSpPr>
        <p:spPr>
          <a:xfrm>
            <a:off x="1043608" y="2780928"/>
            <a:ext cx="7200800" cy="1224136"/>
          </a:xfrm>
        </p:spPr>
        <p:txBody>
          <a:bodyPr/>
          <a:lstStyle/>
          <a:p>
            <a:pPr algn="just"/>
            <a:r>
              <a:rPr lang="en-US" sz="2400" b="1" dirty="0" smtClean="0">
                <a:latin typeface="Arial" charset="0"/>
              </a:rPr>
              <a:t>Flatter structures – reducing the number of levels and encouraging </a:t>
            </a:r>
            <a:r>
              <a:rPr lang="en-US" sz="2400" b="1" smtClean="0">
                <a:latin typeface="Arial" charset="0"/>
              </a:rPr>
              <a:t>team work   </a:t>
            </a:r>
            <a:endParaRPr lang="en-US" sz="1800" b="1" dirty="0" smtClean="0">
              <a:latin typeface="Arial" charset="0"/>
            </a:endParaRPr>
          </a:p>
        </p:txBody>
      </p:sp>
    </p:spTree>
    <p:extLst>
      <p:ext uri="{BB962C8B-B14F-4D97-AF65-F5344CB8AC3E}">
        <p14:creationId xmlns:p14="http://schemas.microsoft.com/office/powerpoint/2010/main" val="4731741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62C746-9618-4593-A877-035C0FFF46AE}" type="slidenum">
              <a:rPr lang="en-US"/>
              <a:pPr/>
              <a:t>55</a:t>
            </a:fld>
            <a:endParaRPr lang="en-US"/>
          </a:p>
        </p:txBody>
      </p:sp>
      <p:sp>
        <p:nvSpPr>
          <p:cNvPr id="70658" name="Rectangle 2"/>
          <p:cNvSpPr>
            <a:spLocks noGrp="1" noChangeArrowheads="1"/>
          </p:cNvSpPr>
          <p:nvPr>
            <p:ph type="title"/>
          </p:nvPr>
        </p:nvSpPr>
        <p:spPr>
          <a:xfrm>
            <a:off x="683568" y="188640"/>
            <a:ext cx="7772400" cy="864096"/>
          </a:xfrm>
        </p:spPr>
        <p:txBody>
          <a:bodyPr/>
          <a:lstStyle/>
          <a:p>
            <a:r>
              <a:rPr lang="en-US" sz="3600" b="1" dirty="0">
                <a:latin typeface="Arial" charset="0"/>
              </a:rPr>
              <a:t>Appropriate delegation</a:t>
            </a:r>
            <a:endParaRPr lang="en-US" sz="2800" b="1" dirty="0">
              <a:latin typeface="Arial Black" pitchFamily="34" charset="0"/>
            </a:endParaRPr>
          </a:p>
        </p:txBody>
      </p:sp>
      <p:sp>
        <p:nvSpPr>
          <p:cNvPr id="70659" name="Rectangle 3"/>
          <p:cNvSpPr>
            <a:spLocks noGrp="1" noChangeArrowheads="1"/>
          </p:cNvSpPr>
          <p:nvPr>
            <p:ph type="body" idx="1"/>
          </p:nvPr>
        </p:nvSpPr>
        <p:spPr>
          <a:xfrm>
            <a:off x="1043608" y="1988840"/>
            <a:ext cx="7200800" cy="3384376"/>
          </a:xfrm>
        </p:spPr>
        <p:txBody>
          <a:bodyPr/>
          <a:lstStyle/>
          <a:p>
            <a:pPr algn="just"/>
            <a:r>
              <a:rPr lang="en-US" sz="1800" dirty="0" smtClean="0">
                <a:latin typeface="Arial" charset="0"/>
              </a:rPr>
              <a:t>Manual of Office Procedure should prescribe a detailed scheme of delegation by each Ministry for its officers.  This delegation should be arrived at on the basis of an analysis of the activities and functions of the Ministry/Department and the type of decisions that these entail which should be dovetailed with the decision making units identified in that Department.</a:t>
            </a:r>
          </a:p>
          <a:p>
            <a:pPr algn="just"/>
            <a:r>
              <a:rPr lang="en-US" sz="1800" dirty="0" smtClean="0">
                <a:latin typeface="Arial" charset="0"/>
              </a:rPr>
              <a:t>The scheme of delegation should be updated periodically and should also be ‘audited’ at regular intervals. The scheme of delegation should be placed in the public domain.</a:t>
            </a:r>
          </a:p>
          <a:p>
            <a:pPr algn="just"/>
            <a:r>
              <a:rPr lang="en-US" sz="1800" dirty="0" smtClean="0">
                <a:latin typeface="Arial" charset="0"/>
              </a:rPr>
              <a:t>The number of levels through which a file should pass for a decision should not exceed three</a:t>
            </a:r>
            <a:r>
              <a:rPr lang="en-US" sz="1800" smtClean="0">
                <a:latin typeface="Arial" charset="0"/>
              </a:rPr>
              <a:t>.     </a:t>
            </a:r>
            <a:endParaRPr lang="en-US" sz="1800" b="1" dirty="0" smtClean="0">
              <a:latin typeface="Arial" charset="0"/>
            </a:endParaRPr>
          </a:p>
        </p:txBody>
      </p:sp>
    </p:spTree>
    <p:extLst>
      <p:ext uri="{BB962C8B-B14F-4D97-AF65-F5344CB8AC3E}">
        <p14:creationId xmlns:p14="http://schemas.microsoft.com/office/powerpoint/2010/main" val="1702557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547320"/>
          </a:xfrm>
        </p:spPr>
        <p:txBody>
          <a:bodyPr/>
          <a:lstStyle/>
          <a:p>
            <a:pPr algn="just"/>
            <a:r>
              <a:rPr lang="en-US" sz="2400" dirty="0" smtClean="0">
                <a:latin typeface="Arial Black" pitchFamily="34" charset="0"/>
              </a:rPr>
              <a:t>The ARC </a:t>
            </a:r>
            <a:r>
              <a:rPr lang="en-US" sz="2400" dirty="0">
                <a:latin typeface="Arial Black" pitchFamily="34" charset="0"/>
              </a:rPr>
              <a:t>was asked to consider the following </a:t>
            </a:r>
            <a:r>
              <a:rPr lang="en-US" sz="2400" dirty="0" smtClean="0">
                <a:latin typeface="Arial Black" pitchFamily="34" charset="0"/>
              </a:rPr>
              <a:t>subjects</a:t>
            </a:r>
          </a:p>
          <a:p>
            <a:pPr marL="0" indent="0" algn="just">
              <a:buNone/>
            </a:pPr>
            <a:endParaRPr lang="en-US" sz="2400" dirty="0" smtClean="0">
              <a:latin typeface="Arial Black" pitchFamily="34" charset="0"/>
            </a:endParaRPr>
          </a:p>
          <a:p>
            <a:pPr marL="1028700" lvl="1" indent="-571500" algn="just">
              <a:buAutoNum type="romanLcParenBoth"/>
            </a:pPr>
            <a:r>
              <a:rPr lang="en-US" sz="1800" dirty="0" err="1" smtClean="0">
                <a:latin typeface="Arial" pitchFamily="34" charset="0"/>
                <a:cs typeface="Arial" pitchFamily="34" charset="0"/>
              </a:rPr>
              <a:t>Organisational</a:t>
            </a:r>
            <a:r>
              <a:rPr lang="en-US" sz="1800" dirty="0" smtClean="0">
                <a:latin typeface="Arial" pitchFamily="34" charset="0"/>
                <a:cs typeface="Arial" pitchFamily="34" charset="0"/>
              </a:rPr>
              <a:t> structure of the Government of India</a:t>
            </a:r>
          </a:p>
          <a:p>
            <a:pPr marL="1028700" lvl="1" indent="-571500" algn="just">
              <a:buAutoNum type="romanLcParenBoth"/>
            </a:pPr>
            <a:r>
              <a:rPr lang="en-US" sz="1800" dirty="0" smtClean="0">
                <a:latin typeface="Arial" pitchFamily="34" charset="0"/>
                <a:cs typeface="Arial" pitchFamily="34" charset="0"/>
              </a:rPr>
              <a:t>Ethics in governance</a:t>
            </a:r>
          </a:p>
          <a:p>
            <a:pPr marL="1028700" lvl="1" indent="-571500" algn="just">
              <a:buAutoNum type="romanLcParenBoth"/>
            </a:pPr>
            <a:r>
              <a:rPr lang="en-US" sz="1800" dirty="0" smtClean="0">
                <a:latin typeface="Arial" pitchFamily="34" charset="0"/>
                <a:cs typeface="Arial" pitchFamily="34" charset="0"/>
              </a:rPr>
              <a:t>Refurbishing of Personnel Administration</a:t>
            </a:r>
          </a:p>
          <a:p>
            <a:pPr marL="1028700" lvl="1" indent="-571500" algn="just">
              <a:buAutoNum type="romanLcParenBoth"/>
            </a:pPr>
            <a:r>
              <a:rPr lang="en-US" sz="1800" dirty="0" smtClean="0">
                <a:latin typeface="Arial" pitchFamily="34" charset="0"/>
                <a:cs typeface="Arial" pitchFamily="34" charset="0"/>
              </a:rPr>
              <a:t>Strengthening of Financial Management Systems</a:t>
            </a:r>
          </a:p>
          <a:p>
            <a:pPr marL="1028700" lvl="1" indent="-571500" algn="just">
              <a:buAutoNum type="romanLcParenBoth"/>
            </a:pPr>
            <a:r>
              <a:rPr lang="en-US" sz="1800" dirty="0" smtClean="0">
                <a:latin typeface="Arial" pitchFamily="34" charset="0"/>
                <a:cs typeface="Arial" pitchFamily="34" charset="0"/>
              </a:rPr>
              <a:t>Steps to ensure effective administration at the State level</a:t>
            </a:r>
          </a:p>
          <a:p>
            <a:pPr marL="1028700" lvl="1" indent="-571500" algn="just">
              <a:buAutoNum type="romanLcParenBoth"/>
            </a:pPr>
            <a:r>
              <a:rPr lang="en-US" sz="1800" dirty="0" smtClean="0">
                <a:latin typeface="Arial" pitchFamily="34" charset="0"/>
                <a:cs typeface="Arial" pitchFamily="34" charset="0"/>
              </a:rPr>
              <a:t>Steps to ensure effective District Administration</a:t>
            </a:r>
          </a:p>
          <a:p>
            <a:pPr marL="1028700" lvl="1" indent="-571500" algn="just">
              <a:buAutoNum type="romanLcParenBoth"/>
            </a:pPr>
            <a:r>
              <a:rPr lang="en-US" sz="1800" dirty="0" smtClean="0">
                <a:latin typeface="Arial" pitchFamily="34" charset="0"/>
                <a:cs typeface="Arial" pitchFamily="34" charset="0"/>
              </a:rPr>
              <a:t>Local Self-Government/</a:t>
            </a:r>
            <a:r>
              <a:rPr lang="en-US" sz="1800" dirty="0" err="1" smtClean="0">
                <a:latin typeface="Arial" pitchFamily="34" charset="0"/>
                <a:cs typeface="Arial" pitchFamily="34" charset="0"/>
              </a:rPr>
              <a:t>Panchayati</a:t>
            </a:r>
            <a:r>
              <a:rPr lang="en-US" sz="1800" dirty="0" smtClean="0">
                <a:latin typeface="Arial" pitchFamily="34" charset="0"/>
                <a:cs typeface="Arial" pitchFamily="34" charset="0"/>
              </a:rPr>
              <a:t> Raj Institutions</a:t>
            </a:r>
          </a:p>
          <a:p>
            <a:pPr marL="1028700" lvl="1" indent="-571500" algn="just">
              <a:buAutoNum type="romanLcParenBoth"/>
            </a:pPr>
            <a:r>
              <a:rPr lang="en-US" sz="1800" dirty="0" smtClean="0">
                <a:latin typeface="Arial" pitchFamily="34" charset="0"/>
                <a:cs typeface="Arial" pitchFamily="34" charset="0"/>
              </a:rPr>
              <a:t>Social Capital, Trust and Participative public service delivery</a:t>
            </a:r>
          </a:p>
          <a:p>
            <a:pPr marL="1028700" lvl="1" indent="-571500" algn="just">
              <a:buAutoNum type="romanLcParenBoth"/>
            </a:pPr>
            <a:r>
              <a:rPr lang="en-US" sz="1800" dirty="0" smtClean="0">
                <a:latin typeface="Arial" pitchFamily="34" charset="0"/>
                <a:cs typeface="Arial" pitchFamily="34" charset="0"/>
              </a:rPr>
              <a:t>Citizen-centric administration</a:t>
            </a:r>
          </a:p>
          <a:p>
            <a:pPr marL="1028700" lvl="1" indent="-571500" algn="just">
              <a:buAutoNum type="romanLcParenBoth"/>
            </a:pPr>
            <a:r>
              <a:rPr lang="en-US" sz="1800" dirty="0" smtClean="0">
                <a:latin typeface="Arial" pitchFamily="34" charset="0"/>
                <a:cs typeface="Arial" pitchFamily="34" charset="0"/>
              </a:rPr>
              <a:t>Promoting e-governance</a:t>
            </a:r>
          </a:p>
          <a:p>
            <a:pPr marL="1028700" lvl="1" indent="-571500" algn="just">
              <a:buAutoNum type="romanLcParenBoth"/>
            </a:pPr>
            <a:r>
              <a:rPr lang="en-US" sz="1800" dirty="0" smtClean="0">
                <a:latin typeface="Arial" pitchFamily="34" charset="0"/>
                <a:cs typeface="Arial" pitchFamily="34" charset="0"/>
              </a:rPr>
              <a:t>Issues of Federal Policy</a:t>
            </a:r>
          </a:p>
          <a:p>
            <a:pPr marL="1028700" lvl="1" indent="-571500" algn="just">
              <a:buAutoNum type="romanLcParenBoth"/>
            </a:pPr>
            <a:r>
              <a:rPr lang="en-US" sz="1800" dirty="0" smtClean="0">
                <a:latin typeface="Arial" pitchFamily="34" charset="0"/>
                <a:cs typeface="Arial" pitchFamily="34" charset="0"/>
              </a:rPr>
              <a:t>Crisis Management</a:t>
            </a:r>
          </a:p>
          <a:p>
            <a:pPr marL="1028700" lvl="1" indent="-571500" algn="just">
              <a:buAutoNum type="romanLcParenBoth"/>
            </a:pPr>
            <a:r>
              <a:rPr lang="en-US" sz="1800" dirty="0" smtClean="0">
                <a:latin typeface="Arial" pitchFamily="34" charset="0"/>
                <a:cs typeface="Arial" pitchFamily="34" charset="0"/>
              </a:rPr>
              <a:t>Public </a:t>
            </a:r>
            <a:r>
              <a:rPr lang="en-US" sz="1800" smtClean="0">
                <a:latin typeface="Arial" pitchFamily="34" charset="0"/>
                <a:cs typeface="Arial" pitchFamily="34" charset="0"/>
              </a:rPr>
              <a:t>Order    </a:t>
            </a:r>
            <a:endParaRPr lang="en-US" dirty="0" smtClean="0">
              <a:latin typeface="Arial" pitchFamily="34" charset="0"/>
              <a:cs typeface="Arial" pitchFamily="34" charset="0"/>
            </a:endParaRPr>
          </a:p>
          <a:p>
            <a:endParaRPr lang="en-IN" dirty="0"/>
          </a:p>
        </p:txBody>
      </p:sp>
      <p:sp>
        <p:nvSpPr>
          <p:cNvPr id="4" name="Slide Number Placeholder 3"/>
          <p:cNvSpPr>
            <a:spLocks noGrp="1"/>
          </p:cNvSpPr>
          <p:nvPr>
            <p:ph type="sldNum" sz="quarter" idx="12"/>
          </p:nvPr>
        </p:nvSpPr>
        <p:spPr/>
        <p:txBody>
          <a:bodyPr/>
          <a:lstStyle/>
          <a:p>
            <a:fld id="{92FCCA6E-9618-41C9-B344-13F0970FABA7}" type="slidenum">
              <a:rPr lang="en-US" smtClean="0"/>
              <a:pPr/>
              <a:t>6</a:t>
            </a:fld>
            <a:endParaRPr lang="en-US"/>
          </a:p>
        </p:txBody>
      </p:sp>
    </p:spTree>
    <p:extLst>
      <p:ext uri="{BB962C8B-B14F-4D97-AF65-F5344CB8AC3E}">
        <p14:creationId xmlns:p14="http://schemas.microsoft.com/office/powerpoint/2010/main" val="1281682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D88F7B8-6D48-4DDC-88D2-314C367D94B7}" type="slidenum">
              <a:rPr lang="en-US" smtClean="0"/>
              <a:pPr/>
              <a:t>7</a:t>
            </a:fld>
            <a:endParaRPr lang="en-US"/>
          </a:p>
        </p:txBody>
      </p:sp>
      <p:sp>
        <p:nvSpPr>
          <p:cNvPr id="6146" name="Rectangle 2"/>
          <p:cNvSpPr>
            <a:spLocks noGrp="1" noChangeArrowheads="1"/>
          </p:cNvSpPr>
          <p:nvPr>
            <p:ph type="title"/>
          </p:nvPr>
        </p:nvSpPr>
        <p:spPr>
          <a:xfrm>
            <a:off x="683568" y="476673"/>
            <a:ext cx="7772400" cy="1728192"/>
          </a:xfrm>
        </p:spPr>
        <p:txBody>
          <a:bodyPr/>
          <a:lstStyle/>
          <a:p>
            <a:pPr algn="just"/>
            <a:r>
              <a:rPr lang="en-US" sz="3400" dirty="0" smtClean="0">
                <a:latin typeface="Arial Black" pitchFamily="34" charset="0"/>
              </a:rPr>
              <a:t>The Commission identified five broad areas where Governance needs to be strengthened:</a:t>
            </a:r>
            <a:endParaRPr lang="en-US" sz="3400" dirty="0">
              <a:latin typeface="Arial Black" pitchFamily="34" charset="0"/>
            </a:endParaRPr>
          </a:p>
        </p:txBody>
      </p:sp>
      <p:sp>
        <p:nvSpPr>
          <p:cNvPr id="6147" name="Rectangle 3"/>
          <p:cNvSpPr>
            <a:spLocks noGrp="1" noChangeArrowheads="1"/>
          </p:cNvSpPr>
          <p:nvPr>
            <p:ph type="body" idx="1"/>
          </p:nvPr>
        </p:nvSpPr>
        <p:spPr>
          <a:xfrm>
            <a:off x="683568" y="2780928"/>
            <a:ext cx="7848600" cy="3456384"/>
          </a:xfrm>
        </p:spPr>
        <p:txBody>
          <a:bodyPr/>
          <a:lstStyle/>
          <a:p>
            <a:pPr marL="0" indent="0" algn="just">
              <a:lnSpc>
                <a:spcPct val="90000"/>
              </a:lnSpc>
              <a:buNone/>
            </a:pPr>
            <a:r>
              <a:rPr lang="en-US" sz="3400" b="1" dirty="0" smtClean="0">
                <a:latin typeface="Arial Black" pitchFamily="34" charset="0"/>
              </a:rPr>
              <a:t>(</a:t>
            </a:r>
            <a:r>
              <a:rPr lang="en-US" sz="3400" b="1" dirty="0" err="1" smtClean="0">
                <a:latin typeface="Arial Black" pitchFamily="34" charset="0"/>
              </a:rPr>
              <a:t>i</a:t>
            </a:r>
            <a:r>
              <a:rPr lang="en-US" sz="3400" b="1" dirty="0" smtClean="0">
                <a:latin typeface="Arial Black" pitchFamily="34" charset="0"/>
              </a:rPr>
              <a:t>)	</a:t>
            </a:r>
            <a:r>
              <a:rPr lang="en-US" b="1" dirty="0" smtClean="0">
                <a:latin typeface="Arial Black" pitchFamily="34" charset="0"/>
              </a:rPr>
              <a:t>Public order, justice and rule of law</a:t>
            </a:r>
          </a:p>
          <a:p>
            <a:pPr marL="400050" lvl="1" indent="0" algn="just">
              <a:lnSpc>
                <a:spcPct val="90000"/>
              </a:lnSpc>
              <a:buNone/>
            </a:pPr>
            <a:endParaRPr lang="en-US" sz="1800" b="1" dirty="0" smtClean="0">
              <a:latin typeface="Arial" pitchFamily="34" charset="0"/>
              <a:cs typeface="Arial" pitchFamily="34" charset="0"/>
            </a:endParaRPr>
          </a:p>
          <a:p>
            <a:pPr marL="400050" lvl="1" indent="0" algn="just">
              <a:lnSpc>
                <a:spcPct val="90000"/>
              </a:lnSpc>
              <a:buNone/>
            </a:pPr>
            <a:endParaRPr lang="en-US" sz="1800" b="1" dirty="0" smtClean="0">
              <a:latin typeface="Arial" pitchFamily="34" charset="0"/>
              <a:cs typeface="Arial" pitchFamily="34" charset="0"/>
            </a:endParaRPr>
          </a:p>
          <a:p>
            <a:pPr marL="400050" lvl="1" indent="0" algn="just">
              <a:lnSpc>
                <a:spcPct val="90000"/>
              </a:lnSpc>
              <a:buNone/>
            </a:pPr>
            <a:endParaRPr lang="en-US" sz="1800" b="1" dirty="0">
              <a:latin typeface="Arial" pitchFamily="34" charset="0"/>
              <a:cs typeface="Arial" pitchFamily="34" charset="0"/>
            </a:endParaRPr>
          </a:p>
          <a:p>
            <a:pPr marL="400050" lvl="1" indent="0" algn="just">
              <a:lnSpc>
                <a:spcPct val="90000"/>
              </a:lnSpc>
              <a:buNone/>
            </a:pPr>
            <a:endParaRPr lang="en-US" sz="1800" b="1" dirty="0">
              <a:latin typeface="Arial" pitchFamily="34" charset="0"/>
              <a:cs typeface="Arial" pitchFamily="34" charset="0"/>
            </a:endParaRPr>
          </a:p>
          <a:p>
            <a:pPr marL="400050" lvl="1" indent="0" algn="just">
              <a:lnSpc>
                <a:spcPct val="90000"/>
              </a:lnSpc>
              <a:buNone/>
            </a:pPr>
            <a:endParaRPr lang="en-US" sz="1800" b="1" dirty="0" smtClean="0">
              <a:latin typeface="Arial" pitchFamily="34" charset="0"/>
              <a:cs typeface="Arial" pitchFamily="34" charset="0"/>
            </a:endParaRPr>
          </a:p>
          <a:p>
            <a:pPr marL="400050" lvl="1" indent="0" algn="just">
              <a:lnSpc>
                <a:spcPct val="90000"/>
              </a:lnSpc>
              <a:buNone/>
            </a:pPr>
            <a:endParaRPr lang="en-IN" sz="1800" b="1" dirty="0" smtClean="0">
              <a:latin typeface="Arial" pitchFamily="34" charset="0"/>
              <a:cs typeface="Arial" pitchFamily="34" charset="0"/>
            </a:endParaRPr>
          </a:p>
          <a:p>
            <a:pPr marL="800100" lvl="1" indent="-400050" algn="just">
              <a:lnSpc>
                <a:spcPct val="90000"/>
              </a:lnSpc>
            </a:pPr>
            <a:r>
              <a:rPr lang="en-US" sz="1200" dirty="0" smtClean="0">
                <a:latin typeface="Arial Black" pitchFamily="34" charset="0"/>
                <a:cs typeface="Times New Roman" charset="0"/>
              </a:rPr>
              <a:t>The ARC’s reports on Maintenance of Public Order, Combating Terrorism, Conflict Resolution and Ethics in governance have made a number of recommendations in these areas which need urgent implementation.</a:t>
            </a:r>
            <a:endParaRPr lang="en-IN" sz="1600" dirty="0" smtClean="0">
              <a:latin typeface="Arial" pitchFamily="34" charset="0"/>
              <a:cs typeface="Arial" pitchFamily="34" charset="0"/>
            </a:endParaRPr>
          </a:p>
          <a:p>
            <a:pPr marL="577850" indent="-577850" algn="just">
              <a:lnSpc>
                <a:spcPct val="90000"/>
              </a:lnSpc>
              <a:buFontTx/>
              <a:buNone/>
            </a:pPr>
            <a:endParaRPr lang="en-US" sz="2400" b="1" dirty="0" smtClean="0">
              <a:latin typeface="Arial Black" pitchFamily="34" charset="0"/>
            </a:endParaRPr>
          </a:p>
          <a:p>
            <a:pPr marL="577850" indent="-577850" algn="just">
              <a:lnSpc>
                <a:spcPct val="90000"/>
              </a:lnSpc>
              <a:buFontTx/>
              <a:buNone/>
            </a:pPr>
            <a:r>
              <a:rPr lang="en-US" sz="2000" b="1" dirty="0" smtClean="0">
                <a:latin typeface="Arial Black" pitchFamily="34" charset="0"/>
              </a:rPr>
              <a:t>		</a:t>
            </a:r>
            <a:r>
              <a:rPr lang="en-US" sz="2400" b="1" dirty="0" smtClean="0">
                <a:latin typeface="Arial Black" pitchFamily="34" charset="0"/>
                <a:cs typeface="Times New Roman" charset="0"/>
              </a:rPr>
              <a:t>	</a:t>
            </a:r>
            <a:endParaRPr lang="en-US" sz="2400" b="1" dirty="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772400" cy="1584176"/>
          </a:xfrm>
        </p:spPr>
        <p:txBody>
          <a:bodyPr/>
          <a:lstStyle/>
          <a:p>
            <a:pPr algn="just"/>
            <a:r>
              <a:rPr lang="en-US" sz="3400" dirty="0">
                <a:latin typeface="Arial Black" pitchFamily="34" charset="0"/>
              </a:rPr>
              <a:t>The Commission identified </a:t>
            </a:r>
            <a:r>
              <a:rPr lang="en-US" sz="3400" dirty="0" smtClean="0">
                <a:latin typeface="Arial Black" pitchFamily="34" charset="0"/>
              </a:rPr>
              <a:t>five </a:t>
            </a:r>
            <a:r>
              <a:rPr lang="en-US" sz="3400" dirty="0">
                <a:latin typeface="Arial Black" pitchFamily="34" charset="0"/>
              </a:rPr>
              <a:t>broad areas where Governance needs to be strengthened:</a:t>
            </a:r>
            <a:endParaRPr lang="en-IN" sz="3400" dirty="0"/>
          </a:p>
        </p:txBody>
      </p:sp>
      <p:sp>
        <p:nvSpPr>
          <p:cNvPr id="3" name="Content Placeholder 2"/>
          <p:cNvSpPr>
            <a:spLocks noGrp="1"/>
          </p:cNvSpPr>
          <p:nvPr>
            <p:ph idx="1"/>
          </p:nvPr>
        </p:nvSpPr>
        <p:spPr>
          <a:xfrm>
            <a:off x="683568" y="2504048"/>
            <a:ext cx="7772400" cy="3727940"/>
          </a:xfrm>
        </p:spPr>
        <p:txBody>
          <a:bodyPr/>
          <a:lstStyle/>
          <a:p>
            <a:pPr marL="514350" indent="-514350" algn="just">
              <a:buAutoNum type="romanLcParenBoth" startAt="2"/>
            </a:pPr>
            <a:r>
              <a:rPr lang="en-US" dirty="0" smtClean="0">
                <a:latin typeface="Arial Black" pitchFamily="34" charset="0"/>
              </a:rPr>
              <a:t>Human development through access to good quality education and healthcare</a:t>
            </a:r>
          </a:p>
          <a:p>
            <a:pPr marL="400050" lvl="1" indent="0" algn="just">
              <a:buNone/>
            </a:pPr>
            <a:endParaRPr lang="en-US" sz="1400" b="1" dirty="0" smtClean="0">
              <a:latin typeface="Arial" pitchFamily="34" charset="0"/>
              <a:cs typeface="Arial" pitchFamily="34" charset="0"/>
            </a:endParaRPr>
          </a:p>
          <a:p>
            <a:pPr marL="400050" lvl="1" indent="0" algn="just">
              <a:buNone/>
            </a:pPr>
            <a:endParaRPr lang="en-US" sz="1400" b="1" dirty="0" smtClean="0">
              <a:latin typeface="Arial" pitchFamily="34" charset="0"/>
              <a:cs typeface="Arial" pitchFamily="34" charset="0"/>
            </a:endParaRPr>
          </a:p>
          <a:p>
            <a:pPr marL="400050" lvl="1" indent="0" algn="just">
              <a:buNone/>
            </a:pPr>
            <a:endParaRPr lang="en-US" sz="1400" b="1" dirty="0">
              <a:latin typeface="Arial" pitchFamily="34" charset="0"/>
              <a:cs typeface="Arial" pitchFamily="34" charset="0"/>
            </a:endParaRPr>
          </a:p>
          <a:p>
            <a:pPr marL="400050" lvl="1" indent="0" algn="just">
              <a:buNone/>
            </a:pPr>
            <a:endParaRPr lang="en-US" sz="1400" b="1" dirty="0" smtClean="0">
              <a:latin typeface="Arial" pitchFamily="34" charset="0"/>
              <a:cs typeface="Arial" pitchFamily="34" charset="0"/>
            </a:endParaRPr>
          </a:p>
          <a:p>
            <a:pPr marL="400050" lvl="1" indent="0" algn="just">
              <a:buNone/>
            </a:pPr>
            <a:endParaRPr lang="en-US" sz="1400" b="1" dirty="0">
              <a:latin typeface="Arial" pitchFamily="34" charset="0"/>
              <a:cs typeface="Arial" pitchFamily="34" charset="0"/>
            </a:endParaRPr>
          </a:p>
          <a:p>
            <a:pPr marL="400050" lvl="1" indent="0" algn="just">
              <a:buNone/>
            </a:pPr>
            <a:endParaRPr lang="en-US" sz="1400" b="1" dirty="0" smtClean="0">
              <a:latin typeface="Arial" pitchFamily="34" charset="0"/>
              <a:cs typeface="Arial" pitchFamily="34" charset="0"/>
            </a:endParaRPr>
          </a:p>
          <a:p>
            <a:pPr marL="800100" lvl="1" indent="-400050" algn="just"/>
            <a:r>
              <a:rPr lang="en-US" sz="1200" dirty="0" smtClean="0">
                <a:latin typeface="Arial Black" pitchFamily="34" charset="0"/>
              </a:rPr>
              <a:t>Recommendations </a:t>
            </a:r>
            <a:r>
              <a:rPr lang="en-US" sz="1200" dirty="0">
                <a:latin typeface="Arial Black" pitchFamily="34" charset="0"/>
              </a:rPr>
              <a:t>of the ARC in 	respect of the </a:t>
            </a:r>
            <a:r>
              <a:rPr lang="en-US" sz="1200" dirty="0" smtClean="0">
                <a:latin typeface="Arial Black" pitchFamily="34" charset="0"/>
              </a:rPr>
              <a:t>above </a:t>
            </a:r>
            <a:r>
              <a:rPr lang="en-US" sz="1200" dirty="0">
                <a:latin typeface="Arial Black" pitchFamily="34" charset="0"/>
              </a:rPr>
              <a:t>are contained </a:t>
            </a:r>
            <a:r>
              <a:rPr lang="en-US" sz="1200" dirty="0" smtClean="0">
                <a:latin typeface="Arial Black" pitchFamily="34" charset="0"/>
              </a:rPr>
              <a:t>in its Reports </a:t>
            </a:r>
            <a:r>
              <a:rPr lang="en-US" sz="1200" dirty="0">
                <a:latin typeface="Arial Black" pitchFamily="34" charset="0"/>
              </a:rPr>
              <a:t>on Citizen Centric </a:t>
            </a:r>
            <a:r>
              <a:rPr lang="en-US" sz="1200" dirty="0" smtClean="0">
                <a:latin typeface="Arial Black" pitchFamily="34" charset="0"/>
              </a:rPr>
              <a:t>Administration, Social </a:t>
            </a:r>
            <a:r>
              <a:rPr lang="en-US" sz="1200" dirty="0">
                <a:latin typeface="Arial Black" pitchFamily="34" charset="0"/>
              </a:rPr>
              <a:t>Capital </a:t>
            </a:r>
            <a:r>
              <a:rPr lang="en-US" sz="1200" dirty="0" smtClean="0">
                <a:latin typeface="Arial Black" pitchFamily="34" charset="0"/>
              </a:rPr>
              <a:t>and Trusts </a:t>
            </a:r>
            <a:r>
              <a:rPr lang="en-US" sz="1200" dirty="0">
                <a:latin typeface="Arial Black" pitchFamily="34" charset="0"/>
              </a:rPr>
              <a:t>and </a:t>
            </a:r>
            <a:r>
              <a:rPr lang="en-US" sz="1200" dirty="0" smtClean="0">
                <a:latin typeface="Arial Black" pitchFamily="34" charset="0"/>
              </a:rPr>
              <a:t>promoting E-governance</a:t>
            </a:r>
            <a:r>
              <a:rPr lang="en-US" sz="1200" dirty="0">
                <a:latin typeface="Arial Black" pitchFamily="34" charset="0"/>
              </a:rPr>
              <a:t>.</a:t>
            </a:r>
          </a:p>
          <a:p>
            <a:pPr marL="577850" indent="-577850" algn="just">
              <a:lnSpc>
                <a:spcPct val="90000"/>
              </a:lnSpc>
              <a:buNone/>
            </a:pPr>
            <a:r>
              <a:rPr lang="en-US" sz="1600" dirty="0">
                <a:latin typeface="Arial Black" pitchFamily="34" charset="0"/>
                <a:cs typeface="Times New Roman" charset="0"/>
              </a:rPr>
              <a:t>		</a:t>
            </a:r>
            <a:endParaRPr lang="en-US" sz="2400" dirty="0">
              <a:latin typeface="Arial Black" pitchFamily="34" charset="0"/>
              <a:cs typeface="Times New Roman" charset="0"/>
            </a:endParaRPr>
          </a:p>
          <a:p>
            <a:pPr marL="800100" lvl="1" indent="-400050" algn="just"/>
            <a:endParaRPr lang="en-IN" sz="14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8</a:t>
            </a:fld>
            <a:endParaRPr lang="en-US" dirty="0"/>
          </a:p>
        </p:txBody>
      </p:sp>
    </p:spTree>
    <p:extLst>
      <p:ext uri="{BB962C8B-B14F-4D97-AF65-F5344CB8AC3E}">
        <p14:creationId xmlns:p14="http://schemas.microsoft.com/office/powerpoint/2010/main" val="3119995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704"/>
            <a:ext cx="7772400" cy="1584601"/>
          </a:xfrm>
        </p:spPr>
        <p:txBody>
          <a:bodyPr/>
          <a:lstStyle/>
          <a:p>
            <a:pPr algn="just"/>
            <a:r>
              <a:rPr lang="en-US" sz="3400" dirty="0">
                <a:latin typeface="Arial Black" pitchFamily="34" charset="0"/>
              </a:rPr>
              <a:t>The Commission identified </a:t>
            </a:r>
            <a:r>
              <a:rPr lang="en-US" sz="3400" dirty="0" smtClean="0">
                <a:latin typeface="Arial Black" pitchFamily="34" charset="0"/>
              </a:rPr>
              <a:t>five </a:t>
            </a:r>
            <a:r>
              <a:rPr lang="en-US" sz="3400" dirty="0">
                <a:latin typeface="Arial Black" pitchFamily="34" charset="0"/>
              </a:rPr>
              <a:t>broad areas where Governance needs to be </a:t>
            </a:r>
            <a:r>
              <a:rPr lang="en-US" sz="3400" dirty="0" smtClean="0">
                <a:latin typeface="Arial Black" pitchFamily="34" charset="0"/>
              </a:rPr>
              <a:t>strengthened:</a:t>
            </a:r>
            <a:endParaRPr lang="en-IN" sz="3400" dirty="0"/>
          </a:p>
        </p:txBody>
      </p:sp>
      <p:sp>
        <p:nvSpPr>
          <p:cNvPr id="3" name="Content Placeholder 2"/>
          <p:cNvSpPr>
            <a:spLocks noGrp="1"/>
          </p:cNvSpPr>
          <p:nvPr>
            <p:ph idx="1"/>
          </p:nvPr>
        </p:nvSpPr>
        <p:spPr>
          <a:xfrm>
            <a:off x="683568" y="2852936"/>
            <a:ext cx="7772400" cy="3384376"/>
          </a:xfrm>
        </p:spPr>
        <p:txBody>
          <a:bodyPr/>
          <a:lstStyle/>
          <a:p>
            <a:pPr marL="514350" indent="-514350" algn="just">
              <a:buAutoNum type="romanLcParenBoth" startAt="3"/>
            </a:pPr>
            <a:r>
              <a:rPr lang="en-US" dirty="0" smtClean="0">
                <a:latin typeface="Arial Black" pitchFamily="34" charset="0"/>
              </a:rPr>
              <a:t>Infrastructure </a:t>
            </a:r>
            <a:r>
              <a:rPr lang="en-US" dirty="0">
                <a:latin typeface="Arial Black" pitchFamily="34" charset="0"/>
              </a:rPr>
              <a:t>and sustainable natural resource </a:t>
            </a:r>
            <a:r>
              <a:rPr lang="en-US" dirty="0" smtClean="0">
                <a:latin typeface="Arial Black" pitchFamily="34" charset="0"/>
              </a:rPr>
              <a:t>development</a:t>
            </a:r>
          </a:p>
          <a:p>
            <a:pPr marL="514350" indent="-514350" algn="just">
              <a:buAutoNum type="romanLcParenBoth" startAt="3"/>
            </a:pPr>
            <a:endParaRPr lang="en-US" sz="1200" dirty="0" smtClean="0">
              <a:latin typeface="Arial Black" pitchFamily="34" charset="0"/>
            </a:endParaRPr>
          </a:p>
          <a:p>
            <a:pPr marL="0" indent="0" algn="just">
              <a:buNone/>
            </a:pPr>
            <a:endParaRPr lang="en-US" sz="1200" dirty="0">
              <a:latin typeface="Arial Black" pitchFamily="34" charset="0"/>
            </a:endParaRPr>
          </a:p>
          <a:p>
            <a:pPr marL="0" indent="0" algn="just">
              <a:buNone/>
            </a:pPr>
            <a:endParaRPr lang="en-US" sz="1200" dirty="0" smtClean="0">
              <a:latin typeface="Arial Black" pitchFamily="34" charset="0"/>
            </a:endParaRPr>
          </a:p>
          <a:p>
            <a:pPr marL="0" indent="0" algn="just">
              <a:buNone/>
            </a:pPr>
            <a:endParaRPr lang="en-US" sz="1200" dirty="0">
              <a:latin typeface="Arial Black" pitchFamily="34" charset="0"/>
            </a:endParaRPr>
          </a:p>
          <a:p>
            <a:pPr marL="0" indent="0" algn="just">
              <a:buNone/>
            </a:pPr>
            <a:endParaRPr lang="en-US" sz="1200" dirty="0" smtClean="0">
              <a:latin typeface="Arial Black" pitchFamily="34" charset="0"/>
            </a:endParaRPr>
          </a:p>
          <a:p>
            <a:pPr marL="0" indent="0" algn="just">
              <a:buNone/>
            </a:pPr>
            <a:endParaRPr lang="en-US" sz="1200" dirty="0">
              <a:latin typeface="Arial Black" pitchFamily="34" charset="0"/>
            </a:endParaRPr>
          </a:p>
          <a:p>
            <a:pPr marL="0" indent="0" algn="just">
              <a:buNone/>
            </a:pPr>
            <a:endParaRPr lang="en-US" sz="1200" dirty="0" smtClean="0">
              <a:latin typeface="Arial Black" pitchFamily="34" charset="0"/>
            </a:endParaRPr>
          </a:p>
          <a:p>
            <a:pPr marL="0" indent="0" algn="just">
              <a:buNone/>
            </a:pPr>
            <a:endParaRPr lang="en-US" sz="1200" dirty="0">
              <a:latin typeface="Arial Black" pitchFamily="34" charset="0"/>
            </a:endParaRPr>
          </a:p>
          <a:p>
            <a:pPr marL="0" indent="0" algn="just">
              <a:buNone/>
            </a:pPr>
            <a:endParaRPr lang="en-US" sz="1200" dirty="0">
              <a:latin typeface="Arial Black" pitchFamily="34" charset="0"/>
            </a:endParaRPr>
          </a:p>
          <a:p>
            <a:pPr lvl="1" algn="just"/>
            <a:r>
              <a:rPr lang="en-US" sz="1200" dirty="0" smtClean="0">
                <a:latin typeface="Arial Black" pitchFamily="34" charset="0"/>
                <a:cs typeface="Times New Roman" charset="0"/>
              </a:rPr>
              <a:t>Recommendations of the ARC are contained in its Report on Local Self-Governance.</a:t>
            </a:r>
            <a:endParaRPr lang="en-IN" sz="12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2FCCA6E-9618-41C9-B344-13F0970FABA7}" type="slidenum">
              <a:rPr lang="en-US" smtClean="0"/>
              <a:pPr/>
              <a:t>9</a:t>
            </a:fld>
            <a:endParaRPr lang="en-US"/>
          </a:p>
        </p:txBody>
      </p:sp>
    </p:spTree>
    <p:extLst>
      <p:ext uri="{BB962C8B-B14F-4D97-AF65-F5344CB8AC3E}">
        <p14:creationId xmlns:p14="http://schemas.microsoft.com/office/powerpoint/2010/main" val="3915870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py of Presentation at IIPA(final copy)1">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Copy of Presentation at IIPA(final copy)1</Template>
  <TotalTime>1360</TotalTime>
  <Words>3149</Words>
  <Application>Microsoft Office PowerPoint</Application>
  <PresentationFormat>On-screen Show (4:3)</PresentationFormat>
  <Paragraphs>410</Paragraphs>
  <Slides>55</Slides>
  <Notes>2</Notes>
  <HiddenSlides>0</HiddenSlides>
  <MMClips>0</MMClips>
  <ScaleCrop>false</ScaleCrop>
  <HeadingPairs>
    <vt:vector size="4" baseType="variant">
      <vt:variant>
        <vt:lpstr>Theme</vt:lpstr>
      </vt:variant>
      <vt:variant>
        <vt:i4>2</vt:i4>
      </vt:variant>
      <vt:variant>
        <vt:lpstr>Slide Titles</vt:lpstr>
      </vt:variant>
      <vt:variant>
        <vt:i4>55</vt:i4>
      </vt:variant>
    </vt:vector>
  </HeadingPairs>
  <TitlesOfParts>
    <vt:vector size="57" baseType="lpstr">
      <vt:lpstr>Copy of Presentation at IIPA(final copy)1</vt:lpstr>
      <vt:lpstr>Office Theme</vt:lpstr>
      <vt:lpstr>Administrative Reforms</vt:lpstr>
      <vt:lpstr>Definition of Administrative Reforms</vt:lpstr>
      <vt:lpstr>PowerPoint Presentation</vt:lpstr>
      <vt:lpstr>2nd Administrative Reforms Commission</vt:lpstr>
      <vt:lpstr>Major developments necessitating administrative reforms</vt:lpstr>
      <vt:lpstr>PowerPoint Presentation</vt:lpstr>
      <vt:lpstr>The Commission identified five broad areas where Governance needs to be strengthened:</vt:lpstr>
      <vt:lpstr>The Commission identified five broad areas where Governance needs to be strengthened:</vt:lpstr>
      <vt:lpstr>The Commission identified five broad areas where Governance needs to be strengthened:</vt:lpstr>
      <vt:lpstr>The Commission identified five broad areas where Governance needs to be strengthened:</vt:lpstr>
      <vt:lpstr>The Commission identified five broad areas where Governance needs to be strengthened:</vt:lpstr>
      <vt:lpstr>Challenges</vt:lpstr>
      <vt:lpstr>Challenges</vt:lpstr>
      <vt:lpstr>Challenges</vt:lpstr>
      <vt:lpstr>Common underlying theme of Reports:</vt:lpstr>
      <vt:lpstr>Focus for today’s discussion</vt:lpstr>
      <vt:lpstr>Civil Services Reforms- Introduction</vt:lpstr>
      <vt:lpstr>Civil Services Reforms- Introduction</vt:lpstr>
      <vt:lpstr>Civil Services Reforms - Introduction:  </vt:lpstr>
      <vt:lpstr>Civil Services Reforms- Introduction</vt:lpstr>
      <vt:lpstr>Civil Services Reforms- Introduction</vt:lpstr>
      <vt:lpstr>Civil Services Reforms – New Examination system:</vt:lpstr>
      <vt:lpstr>Civil Services Reforms – Capacity Building</vt:lpstr>
      <vt:lpstr>Promoting Professionalism and Competition – Civil Services Authority</vt:lpstr>
      <vt:lpstr>Promoting Professionalism and Competition – Civil Services Authority</vt:lpstr>
      <vt:lpstr>Domain Competency “Right person for the right job”</vt:lpstr>
      <vt:lpstr>Domains</vt:lpstr>
      <vt:lpstr>Assignment of Domains</vt:lpstr>
      <vt:lpstr>Placement at top management level</vt:lpstr>
      <vt:lpstr>Placement at top management level</vt:lpstr>
      <vt:lpstr>Accountability</vt:lpstr>
      <vt:lpstr>Accountability</vt:lpstr>
      <vt:lpstr>Accountability–measures recommended</vt:lpstr>
      <vt:lpstr>Simplifying Disciplinary Proceedings</vt:lpstr>
      <vt:lpstr>Performance Appraisal System</vt:lpstr>
      <vt:lpstr>Performance Appraisal System</vt:lpstr>
      <vt:lpstr>Performance Appraisal System – Reforms Suggested</vt:lpstr>
      <vt:lpstr>Performance Management System</vt:lpstr>
      <vt:lpstr>Performance Appraisal System – Reforms Suggested</vt:lpstr>
      <vt:lpstr>Punitive Transfers</vt:lpstr>
      <vt:lpstr>Punitive Transfers</vt:lpstr>
      <vt:lpstr>Civil Services Code </vt:lpstr>
      <vt:lpstr>Civil Services Code </vt:lpstr>
      <vt:lpstr>Civil Services Code </vt:lpstr>
      <vt:lpstr>Civil Services Law</vt:lpstr>
      <vt:lpstr>Organizational Structure of Government of India</vt:lpstr>
      <vt:lpstr>Organizational Structure of Government of India</vt:lpstr>
      <vt:lpstr>Changes in organizational structure of the Government</vt:lpstr>
      <vt:lpstr>Changes in organizational structure of the Government</vt:lpstr>
      <vt:lpstr>Changes in organizational structure of the Government</vt:lpstr>
      <vt:lpstr>Changes in organizational structure of the Government</vt:lpstr>
      <vt:lpstr>Changes in organizational structure of the Government</vt:lpstr>
      <vt:lpstr>Changes in organizational structure of the Government</vt:lpstr>
      <vt:lpstr>Changes in organizational structure of the Government</vt:lpstr>
      <vt:lpstr>Appropriate delegation</vt:lpstr>
    </vt:vector>
  </TitlesOfParts>
  <Company>NCDRC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Reforms</dc:title>
  <dc:creator>S K Sharma</dc:creator>
  <cp:lastModifiedBy>Ruchira gore</cp:lastModifiedBy>
  <cp:revision>274</cp:revision>
  <cp:lastPrinted>2014-06-19T09:13:32Z</cp:lastPrinted>
  <dcterms:created xsi:type="dcterms:W3CDTF">2012-07-09T05:10:13Z</dcterms:created>
  <dcterms:modified xsi:type="dcterms:W3CDTF">2019-06-04T09:08:47Z</dcterms:modified>
</cp:coreProperties>
</file>